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0" r:id="rId3"/>
    <p:sldId id="318" r:id="rId4"/>
    <p:sldId id="326" r:id="rId5"/>
    <p:sldId id="316" r:id="rId6"/>
    <p:sldId id="311" r:id="rId7"/>
    <p:sldId id="312" r:id="rId8"/>
    <p:sldId id="313" r:id="rId9"/>
    <p:sldId id="314" r:id="rId10"/>
    <p:sldId id="315" r:id="rId11"/>
    <p:sldId id="317" r:id="rId12"/>
    <p:sldId id="310" r:id="rId13"/>
    <p:sldId id="319" r:id="rId14"/>
    <p:sldId id="320" r:id="rId15"/>
    <p:sldId id="321" r:id="rId16"/>
    <p:sldId id="322" r:id="rId17"/>
    <p:sldId id="324" r:id="rId18"/>
    <p:sldId id="325" r:id="rId19"/>
    <p:sldId id="32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1892" autoAdjust="0"/>
  </p:normalViewPr>
  <p:slideViewPr>
    <p:cSldViewPr snapToGrid="0" snapToObjects="1">
      <p:cViewPr>
        <p:scale>
          <a:sx n="70" d="100"/>
          <a:sy n="70" d="100"/>
        </p:scale>
        <p:origin x="-116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5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5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61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32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1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lsweb.rmit.edu.au/lsu/content/4_writingskills/writing_tuts/paragraphs_ll/activity4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tion.nsw.gov.au/teaching-and-learning/student-assessment/smart-teaching-strategies/literacy/language-conventions/stage-3/cohes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5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Cohesive devices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Devices to build cohesion within a paragraph</a:t>
            </a: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250825" y="338901"/>
            <a:ext cx="10641013" cy="6211318"/>
            <a:chOff x="250825" y="338901"/>
            <a:chExt cx="10641013" cy="6211318"/>
          </a:xfrm>
        </p:grpSpPr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533400" y="5619750"/>
              <a:ext cx="3678892" cy="667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                                    </a:t>
              </a:r>
              <a:endParaRPr lang="en-GB" altLang="en-US" sz="1400" b="1" i="1" dirty="0" smtClean="0">
                <a:solidFill>
                  <a:srgbClr val="704FAB"/>
                </a:solidFill>
                <a:latin typeface="Segoe Print" panose="02000600000000000000" pitchFamily="2" charset="0"/>
              </a:endParaRPr>
            </a:p>
            <a:p>
              <a:pPr>
                <a:lnSpc>
                  <a:spcPct val="110000"/>
                </a:lnSpc>
              </a:pPr>
              <a:r>
                <a:rPr lang="en-GB" altLang="en-US" sz="1400" b="1" i="1" dirty="0" smtClean="0">
                  <a:solidFill>
                    <a:srgbClr val="704FAB"/>
                  </a:solidFill>
                  <a:latin typeface="Segoe Print" panose="02000600000000000000" pitchFamily="2" charset="0"/>
                </a:rPr>
                <a:t>A </a:t>
              </a:r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further </a:t>
              </a:r>
              <a:r>
                <a:rPr lang="en-GB" altLang="en-US" sz="1400" b="1" i="1" dirty="0" smtClean="0">
                  <a:latin typeface="Segoe Print" panose="02000600000000000000" pitchFamily="2" charset="0"/>
                </a:rPr>
                <a:t>feature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they have </a:t>
              </a:r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in common </a:t>
              </a:r>
            </a:p>
            <a:p>
              <a:pPr>
                <a:lnSpc>
                  <a:spcPct val="90000"/>
                </a:lnSpc>
              </a:pPr>
              <a:r>
                <a:rPr lang="en-GB" altLang="en-US" sz="1400" b="1" i="1" dirty="0">
                  <a:latin typeface="Segoe Print" panose="02000600000000000000" pitchFamily="2" charset="0"/>
                </a:rPr>
                <a:t>is____________.</a:t>
              </a: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1048999" y="942756"/>
              <a:ext cx="2696252" cy="1292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and     as well     too</a:t>
              </a:r>
            </a:p>
            <a:p>
              <a:pPr algn="ctr"/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Also,     Moreover,</a:t>
              </a:r>
            </a:p>
            <a:p>
              <a:pPr algn="ctr"/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Furthermore,</a:t>
              </a:r>
            </a:p>
            <a:p>
              <a:pPr algn="ctr"/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In addition,     What is more,</a:t>
              </a:r>
            </a:p>
            <a:p>
              <a:pPr algn="ctr"/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Another point is …</a:t>
              </a:r>
            </a:p>
            <a:p>
              <a:pPr algn="ctr"/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 further feature is … </a:t>
              </a:r>
            </a:p>
          </p:txBody>
        </p:sp>
        <p:grpSp>
          <p:nvGrpSpPr>
            <p:cNvPr id="49" name="Group 55"/>
            <p:cNvGrpSpPr>
              <a:grpSpLocks/>
            </p:cNvGrpSpPr>
            <p:nvPr/>
          </p:nvGrpSpPr>
          <p:grpSpPr bwMode="auto">
            <a:xfrm>
              <a:off x="2700338" y="2565400"/>
              <a:ext cx="4248150" cy="1009650"/>
              <a:chOff x="2971" y="3611"/>
              <a:chExt cx="2676" cy="636"/>
            </a:xfrm>
          </p:grpSpPr>
          <p:sp>
            <p:nvSpPr>
              <p:cNvPr id="71" name="Text Box 26"/>
              <p:cNvSpPr txBox="1">
                <a:spLocks noChangeArrowheads="1"/>
              </p:cNvSpPr>
              <p:nvPr/>
            </p:nvSpPr>
            <p:spPr bwMode="auto">
              <a:xfrm>
                <a:off x="3137" y="3657"/>
                <a:ext cx="1633" cy="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400" b="1">
                    <a:latin typeface="Segoe Print" panose="02000600000000000000" pitchFamily="2" charset="0"/>
                  </a:rPr>
                  <a:t>These links are useful in</a:t>
                </a:r>
              </a:p>
              <a:p>
                <a:pPr>
                  <a:lnSpc>
                    <a:spcPct val="75000"/>
                  </a:lnSpc>
                  <a:buFontTx/>
                  <a:buChar char="•"/>
                </a:pPr>
                <a:r>
                  <a:rPr lang="en-GB" altLang="en-US" sz="1400" b="1">
                    <a:latin typeface="Segoe Print" panose="02000600000000000000" pitchFamily="2" charset="0"/>
                  </a:rPr>
                  <a:t>  descriptive writing</a:t>
                </a:r>
              </a:p>
              <a:p>
                <a:pPr>
                  <a:lnSpc>
                    <a:spcPct val="75000"/>
                  </a:lnSpc>
                  <a:buFontTx/>
                  <a:buChar char="•"/>
                </a:pPr>
                <a:r>
                  <a:rPr lang="en-GB" altLang="en-US" sz="1400" b="1">
                    <a:latin typeface="Segoe Print" panose="02000600000000000000" pitchFamily="2" charset="0"/>
                  </a:rPr>
                  <a:t>  texts which argue for or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400" b="1">
                    <a:latin typeface="Segoe Print" panose="02000600000000000000" pitchFamily="2" charset="0"/>
                  </a:rPr>
                  <a:t>   against a point of view.</a:t>
                </a:r>
              </a:p>
            </p:txBody>
          </p:sp>
          <p:grpSp>
            <p:nvGrpSpPr>
              <p:cNvPr id="72" name="Group 27"/>
              <p:cNvGrpSpPr>
                <a:grpSpLocks/>
              </p:cNvGrpSpPr>
              <p:nvPr/>
            </p:nvGrpSpPr>
            <p:grpSpPr bwMode="auto">
              <a:xfrm>
                <a:off x="2971" y="3611"/>
                <a:ext cx="2676" cy="636"/>
                <a:chOff x="68" y="2795"/>
                <a:chExt cx="2631" cy="1257"/>
              </a:xfrm>
            </p:grpSpPr>
            <p:grpSp>
              <p:nvGrpSpPr>
                <p:cNvPr id="73" name="Group 28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81" name="Freeform 29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 sz="1400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82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 sz="1400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74" name="Group 31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77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1400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78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1400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79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1400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80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1400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75" name="AutoShape 36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400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76" name="AutoShape 37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400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50" name="Group 74"/>
            <p:cNvGrpSpPr>
              <a:grpSpLocks/>
            </p:cNvGrpSpPr>
            <p:nvPr/>
          </p:nvGrpSpPr>
          <p:grpSpPr bwMode="auto">
            <a:xfrm>
              <a:off x="4787900" y="352426"/>
              <a:ext cx="4176713" cy="222250"/>
              <a:chOff x="3016" y="222"/>
              <a:chExt cx="2631" cy="140"/>
            </a:xfrm>
          </p:grpSpPr>
          <p:sp>
            <p:nvSpPr>
              <p:cNvPr id="66" name="Text Box 2"/>
              <p:cNvSpPr txBox="1">
                <a:spLocks noChangeArrowheads="1"/>
              </p:cNvSpPr>
              <p:nvPr/>
            </p:nvSpPr>
            <p:spPr bwMode="auto">
              <a:xfrm>
                <a:off x="3073" y="222"/>
                <a:ext cx="2483" cy="1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ED667A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1600" b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Opposition</a:t>
                </a:r>
              </a:p>
            </p:txBody>
          </p:sp>
          <p:sp>
            <p:nvSpPr>
              <p:cNvPr id="67" name="Line 49"/>
              <p:cNvSpPr>
                <a:spLocks noChangeShapeType="1"/>
              </p:cNvSpPr>
              <p:nvPr/>
            </p:nvSpPr>
            <p:spPr bwMode="auto">
              <a:xfrm>
                <a:off x="3016" y="300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400">
                  <a:latin typeface="Segoe Print" panose="02000600000000000000" pitchFamily="2" charset="0"/>
                </a:endParaRPr>
              </a:p>
            </p:txBody>
          </p:sp>
          <p:sp>
            <p:nvSpPr>
              <p:cNvPr id="68" name="Line 50"/>
              <p:cNvSpPr>
                <a:spLocks noChangeShapeType="1"/>
              </p:cNvSpPr>
              <p:nvPr/>
            </p:nvSpPr>
            <p:spPr bwMode="auto">
              <a:xfrm flipH="1">
                <a:off x="3242" y="300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400">
                  <a:latin typeface="Segoe Print" panose="02000600000000000000" pitchFamily="2" charset="0"/>
                </a:endParaRPr>
              </a:p>
            </p:txBody>
          </p:sp>
          <p:sp>
            <p:nvSpPr>
              <p:cNvPr id="69" name="Line 53"/>
              <p:cNvSpPr>
                <a:spLocks noChangeShapeType="1"/>
              </p:cNvSpPr>
              <p:nvPr/>
            </p:nvSpPr>
            <p:spPr bwMode="auto">
              <a:xfrm>
                <a:off x="5240" y="300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400">
                  <a:latin typeface="Segoe Print" panose="02000600000000000000" pitchFamily="2" charset="0"/>
                </a:endParaRPr>
              </a:p>
            </p:txBody>
          </p:sp>
          <p:sp>
            <p:nvSpPr>
              <p:cNvPr id="70" name="Line 54"/>
              <p:cNvSpPr>
                <a:spLocks noChangeShapeType="1"/>
              </p:cNvSpPr>
              <p:nvPr/>
            </p:nvSpPr>
            <p:spPr bwMode="auto">
              <a:xfrm flipH="1">
                <a:off x="5466" y="300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400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51" name="Text Box 56"/>
            <p:cNvSpPr txBox="1">
              <a:spLocks noChangeArrowheads="1"/>
            </p:cNvSpPr>
            <p:nvPr/>
          </p:nvSpPr>
          <p:spPr bwMode="auto">
            <a:xfrm>
              <a:off x="5560948" y="974506"/>
              <a:ext cx="2803653" cy="1292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but      yet</a:t>
              </a:r>
            </a:p>
            <a:p>
              <a:pPr algn="ctr"/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while     whereas</a:t>
              </a:r>
            </a:p>
            <a:p>
              <a:pPr algn="ctr"/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However,     Alternatively,</a:t>
              </a:r>
            </a:p>
            <a:p>
              <a:pPr algn="ctr"/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On the other hand,</a:t>
              </a:r>
            </a:p>
            <a:p>
              <a:pPr algn="ctr"/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On the contrary,</a:t>
              </a:r>
            </a:p>
            <a:p>
              <a:pPr algn="ctr"/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The opposite point of view is… </a:t>
              </a:r>
            </a:p>
          </p:txBody>
        </p:sp>
        <p:sp>
          <p:nvSpPr>
            <p:cNvPr id="52" name="Text Box 57"/>
            <p:cNvSpPr txBox="1">
              <a:spLocks noChangeArrowheads="1"/>
            </p:cNvSpPr>
            <p:nvPr/>
          </p:nvSpPr>
          <p:spPr bwMode="auto">
            <a:xfrm>
              <a:off x="1549374" y="3716338"/>
              <a:ext cx="1482778" cy="236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GB" altLang="en-US" sz="1400" b="1">
                  <a:solidFill>
                    <a:srgbClr val="ED667A"/>
                  </a:solidFill>
                  <a:latin typeface="Segoe Print" panose="02000600000000000000" pitchFamily="2" charset="0"/>
                </a:rPr>
                <a:t>Comparison, e.g.</a:t>
              </a:r>
              <a:endParaRPr lang="en-GB" altLang="en-US" sz="1400" b="1" i="1">
                <a:latin typeface="Segoe Print" panose="02000600000000000000" pitchFamily="2" charset="0"/>
              </a:endParaRPr>
            </a:p>
          </p:txBody>
        </p:sp>
        <p:sp>
          <p:nvSpPr>
            <p:cNvPr id="53" name="AutoShape 58"/>
            <p:cNvSpPr>
              <a:spLocks noChangeArrowheads="1"/>
            </p:cNvSpPr>
            <p:nvPr/>
          </p:nvSpPr>
          <p:spPr bwMode="auto">
            <a:xfrm>
              <a:off x="250825" y="3716338"/>
              <a:ext cx="4032250" cy="280828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400">
                <a:latin typeface="Segoe Print" panose="02000600000000000000" pitchFamily="2" charset="0"/>
              </a:endParaRPr>
            </a:p>
          </p:txBody>
        </p:sp>
        <p:sp>
          <p:nvSpPr>
            <p:cNvPr id="54" name="Text Box 59"/>
            <p:cNvSpPr txBox="1">
              <a:spLocks noChangeArrowheads="1"/>
            </p:cNvSpPr>
            <p:nvPr/>
          </p:nvSpPr>
          <p:spPr bwMode="auto">
            <a:xfrm>
              <a:off x="5957888" y="3716338"/>
              <a:ext cx="1202252" cy="236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altLang="en-US" sz="1400" b="1">
                  <a:solidFill>
                    <a:srgbClr val="ED667A"/>
                  </a:solidFill>
                  <a:latin typeface="Segoe Print" panose="02000600000000000000" pitchFamily="2" charset="0"/>
                </a:rPr>
                <a:t>Contrast, e.g.</a:t>
              </a:r>
              <a:endParaRPr lang="en-GB" altLang="en-US" sz="1400" b="1" i="1">
                <a:latin typeface="Segoe Print" panose="02000600000000000000" pitchFamily="2" charset="0"/>
              </a:endParaRPr>
            </a:p>
          </p:txBody>
        </p:sp>
        <p:sp>
          <p:nvSpPr>
            <p:cNvPr id="55" name="AutoShape 60"/>
            <p:cNvSpPr>
              <a:spLocks noChangeArrowheads="1"/>
            </p:cNvSpPr>
            <p:nvPr/>
          </p:nvSpPr>
          <p:spPr bwMode="auto">
            <a:xfrm>
              <a:off x="4716463" y="3716338"/>
              <a:ext cx="4175125" cy="280828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400">
                <a:latin typeface="Segoe Print" panose="02000600000000000000" pitchFamily="2" charset="0"/>
              </a:endParaRPr>
            </a:p>
          </p:txBody>
        </p: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684213" y="338901"/>
              <a:ext cx="3455987" cy="249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ED667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1400" b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+</a:t>
              </a:r>
              <a:r>
                <a:rPr lang="en-GB" altLang="en-US" sz="14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 </a:t>
              </a:r>
              <a:r>
                <a:rPr lang="en-GB" altLang="en-US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Addition</a:t>
              </a:r>
              <a:r>
                <a:rPr lang="en-GB" altLang="en-US" sz="14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 </a:t>
              </a:r>
              <a:r>
                <a:rPr lang="en-GB" altLang="en-US" sz="1400" b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+</a:t>
              </a:r>
              <a:endParaRPr lang="en-GB" altLang="en-US" sz="1400" b="1" dirty="0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57" name="Text Box 65"/>
            <p:cNvSpPr txBox="1">
              <a:spLocks noChangeArrowheads="1"/>
            </p:cNvSpPr>
            <p:nvPr/>
          </p:nvSpPr>
          <p:spPr bwMode="auto">
            <a:xfrm>
              <a:off x="533399" y="4338638"/>
              <a:ext cx="3726657" cy="473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Ctr="1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altLang="en-US" sz="1400" b="1" i="1" dirty="0">
                  <a:latin typeface="Segoe Print" panose="02000600000000000000" pitchFamily="2" charset="0"/>
                </a:rPr>
                <a:t>                                         </a:t>
              </a:r>
              <a:endParaRPr lang="en-GB" altLang="en-US" sz="1400" b="1" i="1" dirty="0" smtClean="0">
                <a:latin typeface="Segoe Print" panose="02000600000000000000" pitchFamily="2" charset="0"/>
              </a:endParaRPr>
            </a:p>
            <a:p>
              <a:pPr>
                <a:lnSpc>
                  <a:spcPct val="110000"/>
                </a:lnSpc>
              </a:pPr>
              <a:r>
                <a:rPr lang="en-GB" altLang="en-US" sz="1400" b="1" i="1" dirty="0" smtClean="0">
                  <a:latin typeface="Segoe Print" panose="02000600000000000000" pitchFamily="2" charset="0"/>
                </a:rPr>
                <a:t>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One </a:t>
              </a:r>
              <a:r>
                <a:rPr lang="en-GB" altLang="en-US" sz="1400" b="1" i="1" dirty="0" smtClean="0">
                  <a:latin typeface="Segoe Print" panose="02000600000000000000" pitchFamily="2" charset="0"/>
                </a:rPr>
                <a:t>similarity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is that __________.</a:t>
              </a:r>
            </a:p>
          </p:txBody>
        </p:sp>
        <p:sp>
          <p:nvSpPr>
            <p:cNvPr id="58" name="Text Box 66"/>
            <p:cNvSpPr txBox="1">
              <a:spLocks noChangeArrowheads="1"/>
            </p:cNvSpPr>
            <p:nvPr/>
          </p:nvSpPr>
          <p:spPr bwMode="auto">
            <a:xfrm>
              <a:off x="1637802" y="5157332"/>
              <a:ext cx="2340384" cy="473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altLang="en-US" sz="1400" b="1" i="1" dirty="0">
                  <a:latin typeface="Segoe Print" panose="02000600000000000000" pitchFamily="2" charset="0"/>
                </a:rPr>
                <a:t>                               </a:t>
              </a:r>
              <a:endParaRPr lang="en-GB" altLang="en-US" sz="1400" b="1" i="1" dirty="0" smtClean="0">
                <a:latin typeface="Segoe Print" panose="02000600000000000000" pitchFamily="2" charset="0"/>
              </a:endParaRPr>
            </a:p>
            <a:p>
              <a:pPr>
                <a:lnSpc>
                  <a:spcPct val="110000"/>
                </a:lnSpc>
              </a:pPr>
              <a:r>
                <a:rPr lang="en-GB" altLang="en-US" sz="1400" b="1" i="1" dirty="0" smtClean="0">
                  <a:latin typeface="Segoe Print" panose="02000600000000000000" pitchFamily="2" charset="0"/>
                </a:rPr>
                <a:t>They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are </a:t>
              </a:r>
              <a:r>
                <a:rPr lang="en-GB" altLang="en-US" sz="1400" b="1" i="1" dirty="0" smtClean="0">
                  <a:solidFill>
                    <a:srgbClr val="704FAB"/>
                  </a:solidFill>
                  <a:latin typeface="Segoe Print" panose="02000600000000000000" pitchFamily="2" charset="0"/>
                </a:rPr>
                <a:t>both</a:t>
              </a:r>
              <a:r>
                <a:rPr lang="en-GB" altLang="en-US" sz="1400" b="1" i="1" dirty="0" smtClean="0">
                  <a:latin typeface="Segoe Print" panose="02000600000000000000" pitchFamily="2" charset="0"/>
                </a:rPr>
                <a:t>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____________. </a:t>
              </a:r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250825" y="4894265"/>
              <a:ext cx="2919069" cy="452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Another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way in which they are </a:t>
              </a:r>
            </a:p>
            <a:p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alike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is ________. </a:t>
              </a:r>
            </a:p>
          </p:txBody>
        </p:sp>
        <p:sp>
          <p:nvSpPr>
            <p:cNvPr id="60" name="Text Box 69"/>
            <p:cNvSpPr txBox="1">
              <a:spLocks noChangeArrowheads="1"/>
            </p:cNvSpPr>
            <p:nvPr/>
          </p:nvSpPr>
          <p:spPr bwMode="auto">
            <a:xfrm>
              <a:off x="532758" y="3958360"/>
              <a:ext cx="3451328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Ctr="1">
              <a:spAutoFit/>
            </a:bodyPr>
            <a:lstStyle/>
            <a:p>
              <a:r>
                <a:rPr lang="en-GB" altLang="en-US" sz="1400" b="1" i="1">
                  <a:latin typeface="Segoe Print" panose="02000600000000000000" pitchFamily="2" charset="0"/>
                </a:rPr>
                <a:t>____________ and _______ are</a:t>
              </a:r>
            </a:p>
            <a:p>
              <a:r>
                <a:rPr lang="en-GB" altLang="en-US" sz="14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similar </a:t>
              </a:r>
              <a:r>
                <a:rPr lang="en-GB" altLang="en-US" sz="1400" b="1" i="1">
                  <a:latin typeface="Segoe Print" panose="02000600000000000000" pitchFamily="2" charset="0"/>
                </a:rPr>
                <a:t>in several ways.</a:t>
              </a:r>
            </a:p>
          </p:txBody>
        </p:sp>
        <p:sp>
          <p:nvSpPr>
            <p:cNvPr id="61" name="Text Box 70"/>
            <p:cNvSpPr txBox="1">
              <a:spLocks noChangeArrowheads="1"/>
            </p:cNvSpPr>
            <p:nvPr/>
          </p:nvSpPr>
          <p:spPr bwMode="auto">
            <a:xfrm>
              <a:off x="4363286" y="4076699"/>
              <a:ext cx="4098883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Ctr="1">
              <a:spAutoFit/>
            </a:bodyPr>
            <a:lstStyle/>
            <a:p>
              <a:r>
                <a:rPr lang="en-GB" altLang="en-US" sz="1400" b="1" i="1" dirty="0">
                  <a:latin typeface="Segoe Print" panose="02000600000000000000" pitchFamily="2" charset="0"/>
                </a:rPr>
                <a:t>____________ and _______ are</a:t>
              </a:r>
            </a:p>
            <a:p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different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in a number of ways.  </a:t>
              </a:r>
            </a:p>
          </p:txBody>
        </p:sp>
        <p:sp>
          <p:nvSpPr>
            <p:cNvPr id="62" name="Text Box 71"/>
            <p:cNvSpPr txBox="1">
              <a:spLocks noChangeArrowheads="1"/>
            </p:cNvSpPr>
            <p:nvPr/>
          </p:nvSpPr>
          <p:spPr bwMode="auto">
            <a:xfrm>
              <a:off x="4935731" y="4618722"/>
              <a:ext cx="4467111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Ctr="1">
              <a:spAutoFit/>
            </a:bodyPr>
            <a:lstStyle/>
            <a:p>
              <a:r>
                <a:rPr lang="en-GB" altLang="en-US" sz="1400" b="1" i="1" dirty="0">
                  <a:latin typeface="Segoe Print" panose="02000600000000000000" pitchFamily="2" charset="0"/>
                </a:rPr>
                <a:t>For instance, __________ is</a:t>
              </a:r>
            </a:p>
            <a:p>
              <a:r>
                <a:rPr lang="en-GB" altLang="en-US" sz="1400" b="1" i="1" dirty="0">
                  <a:latin typeface="Segoe Print" panose="02000600000000000000" pitchFamily="2" charset="0"/>
                </a:rPr>
                <a:t>_______, </a:t>
              </a:r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while </a:t>
              </a:r>
              <a:r>
                <a:rPr lang="en-GB" altLang="en-US" sz="1400" b="1" i="1" dirty="0">
                  <a:latin typeface="Segoe Print" panose="02000600000000000000" pitchFamily="2" charset="0"/>
                </a:rPr>
                <a:t>__________ is</a:t>
              </a:r>
            </a:p>
            <a:p>
              <a:r>
                <a:rPr lang="en-GB" altLang="en-US" sz="1400" b="1" i="1" dirty="0">
                  <a:latin typeface="Segoe Print" panose="02000600000000000000" pitchFamily="2" charset="0"/>
                </a:rPr>
                <a:t>____________.  </a:t>
              </a:r>
            </a:p>
          </p:txBody>
        </p:sp>
        <p:sp>
          <p:nvSpPr>
            <p:cNvPr id="63" name="Text Box 72"/>
            <p:cNvSpPr txBox="1">
              <a:spLocks noChangeArrowheads="1"/>
            </p:cNvSpPr>
            <p:nvPr/>
          </p:nvSpPr>
          <p:spPr bwMode="auto">
            <a:xfrm>
              <a:off x="4941888" y="5276850"/>
              <a:ext cx="18755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                          </a:t>
              </a:r>
              <a:endParaRPr lang="en-GB" altLang="en-US" sz="1400" b="1" i="1" dirty="0" smtClean="0">
                <a:solidFill>
                  <a:srgbClr val="704FAB"/>
                </a:solidFill>
                <a:latin typeface="Segoe Print" panose="02000600000000000000" pitchFamily="2" charset="0"/>
              </a:endParaRPr>
            </a:p>
            <a:p>
              <a:r>
                <a:rPr lang="en-GB" altLang="en-US" sz="1400" b="1" i="1" dirty="0" smtClean="0">
                  <a:solidFill>
                    <a:srgbClr val="704FAB"/>
                  </a:solidFill>
                  <a:latin typeface="Segoe Print" panose="02000600000000000000" pitchFamily="2" charset="0"/>
                </a:rPr>
                <a:t> </a:t>
              </a:r>
              <a:r>
                <a:rPr lang="en-GB" altLang="en-US" sz="1400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Another difference</a:t>
              </a:r>
            </a:p>
            <a:p>
              <a:r>
                <a:rPr lang="en-GB" altLang="en-US" sz="1400" b="1" i="1" dirty="0">
                  <a:latin typeface="Segoe Print" panose="02000600000000000000" pitchFamily="2" charset="0"/>
                </a:rPr>
                <a:t>is that ________.</a:t>
              </a:r>
            </a:p>
          </p:txBody>
        </p:sp>
        <p:sp>
          <p:nvSpPr>
            <p:cNvPr id="64" name="Text Box 73"/>
            <p:cNvSpPr txBox="1">
              <a:spLocks noChangeArrowheads="1"/>
            </p:cNvSpPr>
            <p:nvPr/>
          </p:nvSpPr>
          <p:spPr bwMode="auto">
            <a:xfrm>
              <a:off x="4769265" y="5394320"/>
              <a:ext cx="37401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Ctr="1">
              <a:spAutoFit/>
            </a:bodyPr>
            <a:lstStyle/>
            <a:p>
              <a:r>
                <a:rPr lang="en-GB" altLang="en-US" sz="1400" b="1" i="1" dirty="0">
                  <a:latin typeface="Segoe Print" panose="02000600000000000000" pitchFamily="2" charset="0"/>
                </a:rPr>
                <a:t>                               </a:t>
              </a:r>
              <a:endParaRPr lang="en-GB" altLang="en-US" sz="1400" b="1" i="1" dirty="0" smtClean="0">
                <a:latin typeface="Segoe Print" panose="02000600000000000000" pitchFamily="2" charset="0"/>
              </a:endParaRPr>
            </a:p>
            <a:p>
              <a:endParaRPr lang="en-GB" altLang="en-US" sz="1400" b="1" i="1" dirty="0" smtClean="0">
                <a:latin typeface="Segoe Print" panose="02000600000000000000" pitchFamily="2" charset="0"/>
              </a:endParaRPr>
            </a:p>
            <a:p>
              <a:endParaRPr lang="en-GB" altLang="en-US" sz="1400" b="1" i="1" dirty="0">
                <a:latin typeface="Segoe Print" panose="02000600000000000000" pitchFamily="2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19838" y="5811555"/>
              <a:ext cx="4572000" cy="7386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altLang="en-US" sz="1400" b="1" i="1" dirty="0" smtClean="0">
                  <a:latin typeface="Segoe Print" panose="02000600000000000000" pitchFamily="2" charset="0"/>
                </a:rPr>
                <a:t>They also </a:t>
              </a:r>
              <a:r>
                <a:rPr lang="en-GB" altLang="en-US" sz="1400" b="1" i="1" dirty="0" smtClean="0">
                  <a:solidFill>
                    <a:srgbClr val="704FAB"/>
                  </a:solidFill>
                  <a:latin typeface="Segoe Print" panose="02000600000000000000" pitchFamily="2" charset="0"/>
                </a:rPr>
                <a:t>differ</a:t>
              </a:r>
            </a:p>
            <a:p>
              <a:r>
                <a:rPr lang="en-GB" altLang="en-US" sz="1400" b="1" i="1" dirty="0" smtClean="0">
                  <a:latin typeface="Segoe Print" panose="02000600000000000000" pitchFamily="2" charset="0"/>
                </a:rPr>
                <a:t>in that _________ is ________,</a:t>
              </a:r>
            </a:p>
            <a:p>
              <a:r>
                <a:rPr lang="en-GB" altLang="en-US" sz="1400" b="1" i="1" dirty="0" smtClean="0">
                  <a:solidFill>
                    <a:srgbClr val="704FAB"/>
                  </a:solidFill>
                  <a:latin typeface="Segoe Print" panose="02000600000000000000" pitchFamily="2" charset="0"/>
                </a:rPr>
                <a:t>whereas</a:t>
              </a:r>
              <a:r>
                <a:rPr lang="en-GB" altLang="en-US" sz="1400" b="1" i="1" dirty="0" smtClean="0">
                  <a:latin typeface="Segoe Print" panose="02000600000000000000" pitchFamily="2" charset="0"/>
                </a:rPr>
                <a:t> ________is ________.</a:t>
              </a:r>
              <a:endParaRPr lang="en-GB" altLang="en-US" sz="1400" b="1" i="1" dirty="0">
                <a:latin typeface="Segoe Print" panose="020006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2843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96850" y="1103313"/>
            <a:ext cx="8893175" cy="4121150"/>
            <a:chOff x="125413" y="188913"/>
            <a:chExt cx="8893175" cy="4121150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ED667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Sequence</a:t>
              </a:r>
            </a:p>
          </p:txBody>
        </p:sp>
        <p:grpSp>
          <p:nvGrpSpPr>
            <p:cNvPr id="13" name="Group 31"/>
            <p:cNvGrpSpPr>
              <a:grpSpLocks/>
            </p:cNvGrpSpPr>
            <p:nvPr/>
          </p:nvGrpSpPr>
          <p:grpSpPr bwMode="auto">
            <a:xfrm>
              <a:off x="466725" y="1412875"/>
              <a:ext cx="8208963" cy="522288"/>
              <a:chOff x="249" y="431"/>
              <a:chExt cx="5171" cy="329"/>
            </a:xfrm>
          </p:grpSpPr>
          <p:sp>
            <p:nvSpPr>
              <p:cNvPr id="32" name="Text Box 5"/>
              <p:cNvSpPr txBox="1">
                <a:spLocks noChangeArrowheads="1"/>
              </p:cNvSpPr>
              <p:nvPr/>
            </p:nvSpPr>
            <p:spPr bwMode="auto">
              <a:xfrm>
                <a:off x="431" y="482"/>
                <a:ext cx="4770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b="1">
                    <a:latin typeface="Segoe Print" panose="02000600000000000000" pitchFamily="2" charset="0"/>
                  </a:rPr>
                  <a:t>In instructions and explanations, signpost stages in the process,</a:t>
                </a:r>
              </a:p>
            </p:txBody>
          </p:sp>
          <p:grpSp>
            <p:nvGrpSpPr>
              <p:cNvPr id="33" name="Group 7"/>
              <p:cNvGrpSpPr>
                <a:grpSpLocks/>
              </p:cNvGrpSpPr>
              <p:nvPr/>
            </p:nvGrpSpPr>
            <p:grpSpPr bwMode="auto">
              <a:xfrm>
                <a:off x="5239" y="541"/>
                <a:ext cx="181" cy="115"/>
                <a:chOff x="2491" y="3249"/>
                <a:chExt cx="208" cy="337"/>
              </a:xfrm>
            </p:grpSpPr>
            <p:sp>
              <p:nvSpPr>
                <p:cNvPr id="40" name="Freeform 8"/>
                <p:cNvSpPr>
                  <a:spLocks/>
                </p:cNvSpPr>
                <p:nvPr/>
              </p:nvSpPr>
              <p:spPr bwMode="auto">
                <a:xfrm>
                  <a:off x="2516" y="3249"/>
                  <a:ext cx="183" cy="337"/>
                </a:xfrm>
                <a:custGeom>
                  <a:avLst/>
                  <a:gdLst>
                    <a:gd name="T0" fmla="*/ 46 w 183"/>
                    <a:gd name="T1" fmla="*/ 0 h 337"/>
                    <a:gd name="T2" fmla="*/ 183 w 183"/>
                    <a:gd name="T3" fmla="*/ 181 h 337"/>
                    <a:gd name="T4" fmla="*/ 44 w 183"/>
                    <a:gd name="T5" fmla="*/ 337 h 337"/>
                    <a:gd name="T6" fmla="*/ 0 w 183"/>
                    <a:gd name="T7" fmla="*/ 261 h 337"/>
                    <a:gd name="T8" fmla="*/ 1 w 183"/>
                    <a:gd name="T9" fmla="*/ 136 h 337"/>
                    <a:gd name="T10" fmla="*/ 1 w 183"/>
                    <a:gd name="T11" fmla="*/ 90 h 337"/>
                    <a:gd name="T12" fmla="*/ 12 w 183"/>
                    <a:gd name="T13" fmla="*/ 57 h 337"/>
                    <a:gd name="T14" fmla="*/ 46 w 183"/>
                    <a:gd name="T15" fmla="*/ 0 h 3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3" h="337">
                      <a:moveTo>
                        <a:pt x="46" y="0"/>
                      </a:moveTo>
                      <a:lnTo>
                        <a:pt x="183" y="181"/>
                      </a:lnTo>
                      <a:lnTo>
                        <a:pt x="44" y="337"/>
                      </a:lnTo>
                      <a:lnTo>
                        <a:pt x="0" y="261"/>
                      </a:lnTo>
                      <a:lnTo>
                        <a:pt x="1" y="136"/>
                      </a:lnTo>
                      <a:lnTo>
                        <a:pt x="1" y="90"/>
                      </a:lnTo>
                      <a:lnTo>
                        <a:pt x="12" y="5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41" name="AutoShape 9"/>
                <p:cNvSpPr>
                  <a:spLocks noChangeArrowheads="1"/>
                </p:cNvSpPr>
                <p:nvPr/>
              </p:nvSpPr>
              <p:spPr bwMode="auto">
                <a:xfrm>
                  <a:off x="2491" y="3250"/>
                  <a:ext cx="69" cy="332"/>
                </a:xfrm>
                <a:prstGeom prst="moon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34" name="Group 30"/>
              <p:cNvGrpSpPr>
                <a:grpSpLocks/>
              </p:cNvGrpSpPr>
              <p:nvPr/>
            </p:nvGrpSpPr>
            <p:grpSpPr bwMode="auto">
              <a:xfrm>
                <a:off x="5012" y="436"/>
                <a:ext cx="52" cy="318"/>
                <a:chOff x="4195" y="1253"/>
                <a:chExt cx="143" cy="464"/>
              </a:xfrm>
            </p:grpSpPr>
            <p:sp>
              <p:nvSpPr>
                <p:cNvPr id="37" name="AutoShape 11"/>
                <p:cNvSpPr>
                  <a:spLocks noChangeArrowheads="1"/>
                </p:cNvSpPr>
                <p:nvPr/>
              </p:nvSpPr>
              <p:spPr bwMode="auto">
                <a:xfrm>
                  <a:off x="4195" y="1253"/>
                  <a:ext cx="143" cy="155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8" name="AutoShape 12"/>
                <p:cNvSpPr>
                  <a:spLocks noChangeArrowheads="1"/>
                </p:cNvSpPr>
                <p:nvPr/>
              </p:nvSpPr>
              <p:spPr bwMode="auto">
                <a:xfrm>
                  <a:off x="4195" y="1408"/>
                  <a:ext cx="143" cy="155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9" name="AutoShape 13"/>
                <p:cNvSpPr>
                  <a:spLocks noChangeArrowheads="1"/>
                </p:cNvSpPr>
                <p:nvPr/>
              </p:nvSpPr>
              <p:spPr bwMode="auto">
                <a:xfrm>
                  <a:off x="4195" y="1562"/>
                  <a:ext cx="143" cy="155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35" name="AutoShape 15"/>
              <p:cNvSpPr>
                <a:spLocks noChangeArrowheads="1"/>
              </p:cNvSpPr>
              <p:nvPr/>
            </p:nvSpPr>
            <p:spPr bwMode="auto">
              <a:xfrm>
                <a:off x="340" y="436"/>
                <a:ext cx="5080" cy="318"/>
              </a:xfrm>
              <a:prstGeom prst="homePlate">
                <a:avLst>
                  <a:gd name="adj" fmla="val 112120"/>
                </a:avLst>
              </a:prstGeom>
              <a:noFill/>
              <a:ln w="3810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6" name="AutoShape 16"/>
              <p:cNvSpPr>
                <a:spLocks noChangeArrowheads="1"/>
              </p:cNvSpPr>
              <p:nvPr/>
            </p:nvSpPr>
            <p:spPr bwMode="auto">
              <a:xfrm>
                <a:off x="249" y="431"/>
                <a:ext cx="67" cy="329"/>
              </a:xfrm>
              <a:prstGeom prst="moon">
                <a:avLst>
                  <a:gd name="adj" fmla="val 71977"/>
                </a:avLst>
              </a:prstGeom>
              <a:solidFill>
                <a:srgbClr val="ED667A"/>
              </a:solidFill>
              <a:ln w="1905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4" name="Group 59"/>
            <p:cNvGrpSpPr>
              <a:grpSpLocks/>
            </p:cNvGrpSpPr>
            <p:nvPr/>
          </p:nvGrpSpPr>
          <p:grpSpPr bwMode="auto">
            <a:xfrm>
              <a:off x="6900863" y="2779713"/>
              <a:ext cx="1944687" cy="1530350"/>
              <a:chOff x="4377" y="1026"/>
              <a:chExt cx="1225" cy="964"/>
            </a:xfrm>
          </p:grpSpPr>
          <p:sp>
            <p:nvSpPr>
              <p:cNvPr id="30" name="Text Box 54"/>
              <p:cNvSpPr txBox="1">
                <a:spLocks noChangeArrowheads="1"/>
              </p:cNvSpPr>
              <p:nvPr/>
            </p:nvSpPr>
            <p:spPr bwMode="auto">
              <a:xfrm>
                <a:off x="4601" y="1052"/>
                <a:ext cx="788" cy="7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4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GB" altLang="en-US" b="1" i="1">
                    <a:latin typeface="Segoe Print" panose="02000600000000000000" pitchFamily="2" charset="0"/>
                  </a:rPr>
                  <a:t>Finally,…</a:t>
                </a:r>
              </a:p>
              <a:p>
                <a:pPr algn="ctr"/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Finish off by…</a:t>
                </a:r>
                <a:r>
                  <a:rPr lang="en-GB" altLang="en-US" sz="1600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</a:p>
            </p:txBody>
          </p:sp>
          <p:sp>
            <p:nvSpPr>
              <p:cNvPr id="31" name="Oval 55"/>
              <p:cNvSpPr>
                <a:spLocks noChangeArrowheads="1"/>
              </p:cNvSpPr>
              <p:nvPr/>
            </p:nvSpPr>
            <p:spPr bwMode="auto">
              <a:xfrm>
                <a:off x="4377" y="1026"/>
                <a:ext cx="1225" cy="964"/>
              </a:xfrm>
              <a:prstGeom prst="ellips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5" name="Group 66"/>
            <p:cNvGrpSpPr>
              <a:grpSpLocks/>
            </p:cNvGrpSpPr>
            <p:nvPr/>
          </p:nvGrpSpPr>
          <p:grpSpPr bwMode="auto">
            <a:xfrm>
              <a:off x="131763" y="2708275"/>
              <a:ext cx="2016125" cy="1530350"/>
              <a:chOff x="113" y="981"/>
              <a:chExt cx="1270" cy="964"/>
            </a:xfrm>
          </p:grpSpPr>
          <p:grpSp>
            <p:nvGrpSpPr>
              <p:cNvPr id="26" name="Group 61"/>
              <p:cNvGrpSpPr>
                <a:grpSpLocks/>
              </p:cNvGrpSpPr>
              <p:nvPr/>
            </p:nvGrpSpPr>
            <p:grpSpPr bwMode="auto">
              <a:xfrm>
                <a:off x="113" y="981"/>
                <a:ext cx="1088" cy="964"/>
                <a:chOff x="295" y="981"/>
                <a:chExt cx="1088" cy="964"/>
              </a:xfrm>
            </p:grpSpPr>
            <p:sp>
              <p:nvSpPr>
                <p:cNvPr id="2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45" y="1066"/>
                  <a:ext cx="788" cy="6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1</a:t>
                  </a:r>
                </a:p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latin typeface="Segoe Print" panose="02000600000000000000" pitchFamily="2" charset="0"/>
                    </a:rPr>
                    <a:t>First,…</a:t>
                  </a:r>
                </a:p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Begin by…</a:t>
                  </a:r>
                  <a:r>
                    <a:rPr lang="en-GB" altLang="en-US" sz="1600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 </a:t>
                  </a:r>
                </a:p>
              </p:txBody>
            </p:sp>
            <p:sp>
              <p:nvSpPr>
                <p:cNvPr id="29" name="Oval 49"/>
                <p:cNvSpPr>
                  <a:spLocks noChangeArrowheads="1"/>
                </p:cNvSpPr>
                <p:nvPr/>
              </p:nvSpPr>
              <p:spPr bwMode="auto">
                <a:xfrm>
                  <a:off x="295" y="981"/>
                  <a:ext cx="1088" cy="964"/>
                </a:xfrm>
                <a:prstGeom prst="ellipse">
                  <a:avLst/>
                </a:prstGeom>
                <a:noFill/>
                <a:ln w="38100">
                  <a:solidFill>
                    <a:srgbClr val="ED667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27" name="Line 62"/>
              <p:cNvSpPr>
                <a:spLocks noChangeShapeType="1"/>
              </p:cNvSpPr>
              <p:nvPr/>
            </p:nvSpPr>
            <p:spPr bwMode="auto">
              <a:xfrm>
                <a:off x="1202" y="1472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6" name="Group 67"/>
            <p:cNvGrpSpPr>
              <a:grpSpLocks/>
            </p:cNvGrpSpPr>
            <p:nvPr/>
          </p:nvGrpSpPr>
          <p:grpSpPr bwMode="auto">
            <a:xfrm>
              <a:off x="2171700" y="2708275"/>
              <a:ext cx="2243138" cy="1530350"/>
              <a:chOff x="1398" y="981"/>
              <a:chExt cx="1413" cy="964"/>
            </a:xfrm>
          </p:grpSpPr>
          <p:grpSp>
            <p:nvGrpSpPr>
              <p:cNvPr id="22" name="Group 60"/>
              <p:cNvGrpSpPr>
                <a:grpSpLocks/>
              </p:cNvGrpSpPr>
              <p:nvPr/>
            </p:nvGrpSpPr>
            <p:grpSpPr bwMode="auto">
              <a:xfrm>
                <a:off x="1398" y="981"/>
                <a:ext cx="1224" cy="964"/>
                <a:chOff x="1429" y="981"/>
                <a:chExt cx="1224" cy="964"/>
              </a:xfrm>
            </p:grpSpPr>
            <p:sp>
              <p:nvSpPr>
                <p:cNvPr id="2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647" y="1006"/>
                  <a:ext cx="788" cy="7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2</a:t>
                  </a:r>
                </a:p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latin typeface="Segoe Print" panose="02000600000000000000" pitchFamily="2" charset="0"/>
                    </a:rPr>
                    <a:t>Secondly,..</a:t>
                  </a:r>
                </a:p>
                <a:p>
                  <a:pPr algn="ctr"/>
                  <a:r>
                    <a:rPr lang="en-GB" altLang="en-US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The next stage is…</a:t>
                  </a:r>
                  <a:r>
                    <a:rPr lang="en-GB" altLang="en-US" sz="1600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 </a:t>
                  </a:r>
                </a:p>
              </p:txBody>
            </p:sp>
            <p:sp>
              <p:nvSpPr>
                <p:cNvPr id="25" name="Oval 51"/>
                <p:cNvSpPr>
                  <a:spLocks noChangeArrowheads="1"/>
                </p:cNvSpPr>
                <p:nvPr/>
              </p:nvSpPr>
              <p:spPr bwMode="auto">
                <a:xfrm>
                  <a:off x="1429" y="981"/>
                  <a:ext cx="1224" cy="964"/>
                </a:xfrm>
                <a:prstGeom prst="ellipse">
                  <a:avLst/>
                </a:prstGeom>
                <a:noFill/>
                <a:ln w="38100">
                  <a:solidFill>
                    <a:srgbClr val="ED667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23" name="Line 63"/>
              <p:cNvSpPr>
                <a:spLocks noChangeShapeType="1"/>
              </p:cNvSpPr>
              <p:nvPr/>
            </p:nvSpPr>
            <p:spPr bwMode="auto">
              <a:xfrm>
                <a:off x="2630" y="1473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7" name="Group 68"/>
            <p:cNvGrpSpPr>
              <a:grpSpLocks/>
            </p:cNvGrpSpPr>
            <p:nvPr/>
          </p:nvGrpSpPr>
          <p:grpSpPr bwMode="auto">
            <a:xfrm>
              <a:off x="4427538" y="2603500"/>
              <a:ext cx="2471737" cy="1635125"/>
              <a:chOff x="2819" y="915"/>
              <a:chExt cx="1557" cy="1030"/>
            </a:xfrm>
          </p:grpSpPr>
          <p:grpSp>
            <p:nvGrpSpPr>
              <p:cNvPr id="18" name="Group 58"/>
              <p:cNvGrpSpPr>
                <a:grpSpLocks/>
              </p:cNvGrpSpPr>
              <p:nvPr/>
            </p:nvGrpSpPr>
            <p:grpSpPr bwMode="auto">
              <a:xfrm>
                <a:off x="2819" y="915"/>
                <a:ext cx="1361" cy="1030"/>
                <a:chOff x="2880" y="960"/>
                <a:chExt cx="1361" cy="1030"/>
              </a:xfrm>
            </p:grpSpPr>
            <p:sp>
              <p:nvSpPr>
                <p:cNvPr id="20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925" y="960"/>
                  <a:ext cx="1270" cy="9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3</a:t>
                  </a:r>
                </a:p>
                <a:p>
                  <a:pPr algn="ctr">
                    <a:lnSpc>
                      <a:spcPct val="130000"/>
                    </a:lnSpc>
                  </a:pPr>
                  <a:r>
                    <a:rPr lang="en-GB" altLang="en-US" b="1" i="1">
                      <a:latin typeface="Segoe Print" panose="02000600000000000000" pitchFamily="2" charset="0"/>
                    </a:rPr>
                    <a:t>Next,…</a:t>
                  </a:r>
                </a:p>
                <a:p>
                  <a:pPr algn="ctr"/>
                  <a:r>
                    <a:rPr lang="en-GB" altLang="en-US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When the mixture is ready</a:t>
                  </a:r>
                  <a:r>
                    <a:rPr lang="en-GB" altLang="en-US" sz="1600" b="1" i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…</a:t>
                  </a:r>
                </a:p>
              </p:txBody>
            </p:sp>
            <p:sp>
              <p:nvSpPr>
                <p:cNvPr id="21" name="Oval 53"/>
                <p:cNvSpPr>
                  <a:spLocks noChangeArrowheads="1"/>
                </p:cNvSpPr>
                <p:nvPr/>
              </p:nvSpPr>
              <p:spPr bwMode="auto">
                <a:xfrm>
                  <a:off x="2880" y="1026"/>
                  <a:ext cx="1361" cy="964"/>
                </a:xfrm>
                <a:prstGeom prst="ellipse">
                  <a:avLst/>
                </a:prstGeom>
                <a:noFill/>
                <a:ln w="38100">
                  <a:solidFill>
                    <a:srgbClr val="ED667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19" name="Line 64"/>
              <p:cNvSpPr>
                <a:spLocks noChangeShapeType="1"/>
              </p:cNvSpPr>
              <p:nvPr/>
            </p:nvSpPr>
            <p:spPr bwMode="auto">
              <a:xfrm>
                <a:off x="4195" y="1473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ED667A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3850" y="679450"/>
            <a:ext cx="8278813" cy="5545137"/>
            <a:chOff x="323850" y="188913"/>
            <a:chExt cx="8278813" cy="5545137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461200" y="3282742"/>
              <a:ext cx="274915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Introducing examples</a:t>
              </a:r>
              <a:endParaRPr lang="en-GB" altLang="en-US" sz="20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5003800" y="3141663"/>
              <a:ext cx="3598863" cy="259238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911225" y="3309938"/>
              <a:ext cx="292227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04FAB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altLang="en-US" sz="2000" b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Introducing definitions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23850" y="3141663"/>
              <a:ext cx="4103688" cy="259238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842963" y="1341438"/>
              <a:ext cx="7456487" cy="863600"/>
              <a:chOff x="531" y="845"/>
              <a:chExt cx="4697" cy="544"/>
            </a:xfrm>
          </p:grpSpPr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707" y="876"/>
                <a:ext cx="4177" cy="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5000"/>
                  </a:lnSpc>
                </a:pPr>
                <a:r>
                  <a:rPr lang="en-GB" altLang="en-US" b="1">
                    <a:latin typeface="Segoe Print" panose="02000600000000000000" pitchFamily="2" charset="0"/>
                  </a:rPr>
                  <a:t>Definitions and examples help make meaning clear,</a:t>
                </a:r>
              </a:p>
              <a:p>
                <a:pPr algn="ctr">
                  <a:lnSpc>
                    <a:spcPct val="105000"/>
                  </a:lnSpc>
                </a:pPr>
                <a:r>
                  <a:rPr lang="en-GB" altLang="en-US" b="1">
                    <a:latin typeface="Segoe Print" panose="02000600000000000000" pitchFamily="2" charset="0"/>
                  </a:rPr>
                  <a:t>Use key words and sentence frames to introduce them.</a:t>
                </a:r>
              </a:p>
            </p:txBody>
          </p:sp>
          <p:grpSp>
            <p:nvGrpSpPr>
              <p:cNvPr id="21" name="Group 12"/>
              <p:cNvGrpSpPr>
                <a:grpSpLocks/>
              </p:cNvGrpSpPr>
              <p:nvPr/>
            </p:nvGrpSpPr>
            <p:grpSpPr bwMode="auto">
              <a:xfrm>
                <a:off x="531" y="845"/>
                <a:ext cx="4697" cy="544"/>
                <a:chOff x="768" y="2296"/>
                <a:chExt cx="4697" cy="412"/>
              </a:xfrm>
            </p:grpSpPr>
            <p:grpSp>
              <p:nvGrpSpPr>
                <p:cNvPr id="22" name="Group 13"/>
                <p:cNvGrpSpPr>
                  <a:grpSpLocks/>
                </p:cNvGrpSpPr>
                <p:nvPr/>
              </p:nvGrpSpPr>
              <p:grpSpPr bwMode="auto">
                <a:xfrm>
                  <a:off x="5329" y="2455"/>
                  <a:ext cx="136" cy="95"/>
                  <a:chOff x="2491" y="3249"/>
                  <a:chExt cx="208" cy="337"/>
                </a:xfrm>
              </p:grpSpPr>
              <p:sp>
                <p:nvSpPr>
                  <p:cNvPr id="29" name="Freeform 14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0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23" name="Group 16"/>
                <p:cNvGrpSpPr>
                  <a:grpSpLocks/>
                </p:cNvGrpSpPr>
                <p:nvPr/>
              </p:nvGrpSpPr>
              <p:grpSpPr bwMode="auto">
                <a:xfrm>
                  <a:off x="5057" y="2301"/>
                  <a:ext cx="46" cy="403"/>
                  <a:chOff x="4195" y="1253"/>
                  <a:chExt cx="143" cy="464"/>
                </a:xfrm>
              </p:grpSpPr>
              <p:sp>
                <p:nvSpPr>
                  <p:cNvPr id="26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4195" y="1253"/>
                    <a:ext cx="143" cy="155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27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4195" y="1408"/>
                    <a:ext cx="143" cy="155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28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4195" y="1562"/>
                    <a:ext cx="143" cy="155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24" name="AutoShape 20"/>
                <p:cNvSpPr>
                  <a:spLocks noChangeArrowheads="1"/>
                </p:cNvSpPr>
                <p:nvPr/>
              </p:nvSpPr>
              <p:spPr bwMode="auto">
                <a:xfrm>
                  <a:off x="857" y="2301"/>
                  <a:ext cx="4608" cy="403"/>
                </a:xfrm>
                <a:prstGeom prst="homePlate">
                  <a:avLst>
                    <a:gd name="adj" fmla="val 80251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25" name="AutoShape 21"/>
                <p:cNvSpPr>
                  <a:spLocks noChangeArrowheads="1"/>
                </p:cNvSpPr>
                <p:nvPr/>
              </p:nvSpPr>
              <p:spPr bwMode="auto">
                <a:xfrm>
                  <a:off x="768" y="2296"/>
                  <a:ext cx="71" cy="412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sp>
          <p:nvSpPr>
            <p:cNvPr id="10" name="Text Box 22"/>
            <p:cNvSpPr txBox="1">
              <a:spLocks noChangeArrowheads="1"/>
            </p:cNvSpPr>
            <p:nvPr/>
          </p:nvSpPr>
          <p:spPr bwMode="auto">
            <a:xfrm>
              <a:off x="3492500" y="188913"/>
              <a:ext cx="2159000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ED667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Clarity</a:t>
              </a: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611188" y="3716338"/>
              <a:ext cx="3483326" cy="36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04FAB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30000"/>
                </a:lnSpc>
                <a:buFontTx/>
                <a:buChar char="•"/>
              </a:pPr>
              <a:r>
                <a:rPr lang="en-GB" altLang="en-US" b="1" i="1">
                  <a:latin typeface="Segoe Print" panose="02000600000000000000" pitchFamily="2" charset="0"/>
                </a:rPr>
                <a:t>  a bloop, </a:t>
              </a: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which is a ……………</a:t>
              </a:r>
            </a:p>
          </p:txBody>
        </p: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627063" y="4202113"/>
              <a:ext cx="3651641" cy="415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04FAB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50000"/>
                </a:lnSpc>
                <a:buFontTx/>
                <a:buChar char="•"/>
              </a:pPr>
              <a:r>
                <a:rPr lang="en-GB" altLang="en-US" b="1" i="1">
                  <a:latin typeface="Segoe Print" panose="02000600000000000000" pitchFamily="2" charset="0"/>
                </a:rPr>
                <a:t>  </a:t>
              </a: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 ……………, known as</a:t>
              </a:r>
              <a:r>
                <a:rPr lang="en-GB" altLang="en-US" b="1" i="1">
                  <a:latin typeface="Segoe Print" panose="02000600000000000000" pitchFamily="2" charset="0"/>
                </a:rPr>
                <a:t> a bloop</a:t>
              </a: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611188" y="4745038"/>
              <a:ext cx="3127375" cy="357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04FAB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30000"/>
                </a:lnSpc>
                <a:buFontTx/>
                <a:buChar char="•"/>
              </a:pPr>
              <a:r>
                <a:rPr lang="en-GB" altLang="en-US" b="1" i="1">
                  <a:latin typeface="Segoe Print" panose="02000600000000000000" pitchFamily="2" charset="0"/>
                </a:rPr>
                <a:t>  </a:t>
              </a: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 …………… called</a:t>
              </a:r>
              <a:r>
                <a:rPr lang="en-GB" altLang="en-US" b="1" i="1">
                  <a:latin typeface="Segoe Print" panose="02000600000000000000" pitchFamily="2" charset="0"/>
                </a:rPr>
                <a:t> a bloop</a:t>
              </a:r>
            </a:p>
          </p:txBody>
        </p:sp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611188" y="5232400"/>
              <a:ext cx="2369238" cy="36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704FAB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30000"/>
                </a:lnSpc>
                <a:buFontTx/>
                <a:buChar char="•"/>
              </a:pPr>
              <a:r>
                <a:rPr lang="en-GB" altLang="en-US" b="1" i="1">
                  <a:latin typeface="Segoe Print" panose="02000600000000000000" pitchFamily="2" charset="0"/>
                </a:rPr>
                <a:t>  a bloop </a:t>
              </a: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(a …………)</a:t>
              </a: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5392271" y="3714801"/>
              <a:ext cx="2887009" cy="304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e.g.  such as     including</a:t>
              </a:r>
            </a:p>
          </p:txBody>
        </p:sp>
        <p:sp>
          <p:nvSpPr>
            <p:cNvPr id="16" name="Text Box 28"/>
            <p:cNvSpPr txBox="1">
              <a:spLocks noChangeArrowheads="1"/>
            </p:cNvSpPr>
            <p:nvPr/>
          </p:nvSpPr>
          <p:spPr bwMode="auto">
            <a:xfrm>
              <a:off x="5149416" y="4124732"/>
              <a:ext cx="337271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For example,    For instance,</a:t>
              </a:r>
            </a:p>
          </p:txBody>
        </p:sp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5595051" y="4506963"/>
              <a:ext cx="2481449" cy="304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This can be seen in …</a:t>
              </a:r>
            </a:p>
          </p:txBody>
        </p:sp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5520511" y="4916895"/>
              <a:ext cx="263052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This is illustrated by …</a:t>
              </a:r>
            </a:p>
          </p:txBody>
        </p: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>
              <a:off x="5702452" y="5299482"/>
              <a:ext cx="226664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Examples include 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545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25413" y="188913"/>
            <a:ext cx="8895660" cy="6335712"/>
            <a:chOff x="125413" y="188913"/>
            <a:chExt cx="8895660" cy="6335712"/>
          </a:xfrm>
        </p:grpSpPr>
        <p:pic>
          <p:nvPicPr>
            <p:cNvPr id="8" name="Picture 67" descr="tic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938" y="4368801"/>
              <a:ext cx="863599" cy="7270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ED667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Holding text together 1</a:t>
              </a:r>
            </a:p>
          </p:txBody>
        </p:sp>
        <p:sp>
          <p:nvSpPr>
            <p:cNvPr id="10" name="Text Box 48"/>
            <p:cNvSpPr txBox="1">
              <a:spLocks noChangeArrowheads="1"/>
            </p:cNvSpPr>
            <p:nvPr/>
          </p:nvSpPr>
          <p:spPr bwMode="auto">
            <a:xfrm>
              <a:off x="801894" y="829172"/>
              <a:ext cx="3076163" cy="15388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Nouns, noun phrases</a:t>
              </a:r>
            </a:p>
            <a:p>
              <a:pPr algn="ctr"/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and pronouns </a:t>
              </a:r>
              <a:r>
                <a:rPr lang="en-GB" altLang="en-US" sz="2000" b="1">
                  <a:latin typeface="Segoe Print" panose="02000600000000000000" pitchFamily="2" charset="0"/>
                </a:rPr>
                <a:t>help bind</a:t>
              </a:r>
            </a:p>
            <a:p>
              <a:pPr algn="ctr"/>
              <a:r>
                <a:rPr lang="en-GB" altLang="en-US" sz="2000" b="1">
                  <a:latin typeface="Segoe Print" panose="02000600000000000000" pitchFamily="2" charset="0"/>
                </a:rPr>
                <a:t>text together by</a:t>
              </a:r>
            </a:p>
            <a:p>
              <a:pPr algn="ctr"/>
              <a:r>
                <a:rPr lang="en-GB" altLang="en-US" sz="2000" b="1">
                  <a:latin typeface="Segoe Print" panose="02000600000000000000" pitchFamily="2" charset="0"/>
                </a:rPr>
                <a:t>making references back</a:t>
              </a:r>
            </a:p>
            <a:p>
              <a:pPr algn="ctr"/>
              <a:r>
                <a:rPr lang="en-GB" altLang="en-US" sz="2000" b="1">
                  <a:latin typeface="Segoe Print" panose="02000600000000000000" pitchFamily="2" charset="0"/>
                </a:rPr>
                <a:t>and forward.</a:t>
              </a:r>
              <a:endParaRPr lang="en-GB" altLang="en-US" sz="2000" b="1" i="1">
                <a:solidFill>
                  <a:srgbClr val="ED667A"/>
                </a:solidFill>
                <a:latin typeface="Segoe Print" panose="02000600000000000000" pitchFamily="2" charset="0"/>
              </a:endParaRPr>
            </a:p>
          </p:txBody>
        </p:sp>
        <p:pic>
          <p:nvPicPr>
            <p:cNvPr id="11" name="Picture 68" descr="cro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53731">
              <a:off x="8277569" y="4471407"/>
              <a:ext cx="743504" cy="8627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6"/>
            <p:cNvGrpSpPr>
              <a:grpSpLocks/>
            </p:cNvGrpSpPr>
            <p:nvPr/>
          </p:nvGrpSpPr>
          <p:grpSpPr bwMode="auto">
            <a:xfrm>
              <a:off x="4822825" y="908050"/>
              <a:ext cx="3817938" cy="1512888"/>
              <a:chOff x="3016" y="572"/>
              <a:chExt cx="2405" cy="953"/>
            </a:xfrm>
          </p:grpSpPr>
          <p:sp>
            <p:nvSpPr>
              <p:cNvPr id="43" name="Text Box 70"/>
              <p:cNvSpPr txBox="1">
                <a:spLocks noChangeArrowheads="1"/>
              </p:cNvSpPr>
              <p:nvPr/>
            </p:nvSpPr>
            <p:spPr bwMode="auto">
              <a:xfrm>
                <a:off x="3213" y="663"/>
                <a:ext cx="1714" cy="7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GB" altLang="en-US" sz="1600" b="1" dirty="0">
                    <a:latin typeface="Segoe Print" panose="02000600000000000000" pitchFamily="2" charset="0"/>
                  </a:rPr>
                  <a:t>Make sure pronouns are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 dirty="0">
                    <a:latin typeface="Segoe Print" panose="02000600000000000000" pitchFamily="2" charset="0"/>
                  </a:rPr>
                  <a:t>consistent in </a:t>
                </a:r>
                <a:r>
                  <a:rPr lang="en-GB" altLang="en-US" sz="16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person and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number</a:t>
                </a:r>
                <a:r>
                  <a:rPr lang="en-GB" altLang="en-US" sz="1600" b="1" dirty="0">
                    <a:latin typeface="Segoe Print" panose="02000600000000000000" pitchFamily="2" charset="0"/>
                  </a:rPr>
                  <a:t>.  If not, the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 dirty="0">
                    <a:latin typeface="Segoe Print" panose="02000600000000000000" pitchFamily="2" charset="0"/>
                  </a:rPr>
                  <a:t>text may be confusing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 dirty="0">
                    <a:latin typeface="Segoe Print" panose="02000600000000000000" pitchFamily="2" charset="0"/>
                  </a:rPr>
                  <a:t>to read.</a:t>
                </a:r>
                <a:r>
                  <a:rPr lang="en-GB" altLang="en-US" sz="2000" dirty="0">
                    <a:latin typeface="Segoe Print" panose="02000600000000000000" pitchFamily="2" charset="0"/>
                  </a:rPr>
                  <a:t> </a:t>
                </a:r>
              </a:p>
            </p:txBody>
          </p:sp>
          <p:grpSp>
            <p:nvGrpSpPr>
              <p:cNvPr id="44" name="Group 71"/>
              <p:cNvGrpSpPr>
                <a:grpSpLocks/>
              </p:cNvGrpSpPr>
              <p:nvPr/>
            </p:nvGrpSpPr>
            <p:grpSpPr bwMode="auto">
              <a:xfrm>
                <a:off x="3016" y="572"/>
                <a:ext cx="2405" cy="953"/>
                <a:chOff x="68" y="2795"/>
                <a:chExt cx="2631" cy="1257"/>
              </a:xfrm>
            </p:grpSpPr>
            <p:grpSp>
              <p:nvGrpSpPr>
                <p:cNvPr id="45" name="Group 72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53" name="Freeform 73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4" name="AutoShape 74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46" name="Group 75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49" name="AutoShape 76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0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1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2" name="AutoShape 79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47" name="AutoShape 80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48" name="AutoShape 81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13" name="Group 96"/>
            <p:cNvGrpSpPr>
              <a:grpSpLocks/>
            </p:cNvGrpSpPr>
            <p:nvPr/>
          </p:nvGrpSpPr>
          <p:grpSpPr bwMode="auto">
            <a:xfrm>
              <a:off x="431800" y="5011738"/>
              <a:ext cx="3817938" cy="1512887"/>
              <a:chOff x="295" y="3113"/>
              <a:chExt cx="2405" cy="953"/>
            </a:xfrm>
          </p:grpSpPr>
          <p:sp>
            <p:nvSpPr>
              <p:cNvPr id="32" name="AutoShape 93"/>
              <p:cNvSpPr>
                <a:spLocks noChangeArrowheads="1"/>
              </p:cNvSpPr>
              <p:nvPr/>
            </p:nvSpPr>
            <p:spPr bwMode="auto">
              <a:xfrm>
                <a:off x="439" y="3118"/>
                <a:ext cx="2261" cy="941"/>
              </a:xfrm>
              <a:prstGeom prst="homePlate">
                <a:avLst>
                  <a:gd name="adj" fmla="val 49535"/>
                </a:avLst>
              </a:prstGeom>
              <a:solidFill>
                <a:schemeClr val="bg1"/>
              </a:solidFill>
              <a:ln w="3810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3" name="Text Box 83"/>
              <p:cNvSpPr txBox="1">
                <a:spLocks noChangeArrowheads="1"/>
              </p:cNvSpPr>
              <p:nvPr/>
            </p:nvSpPr>
            <p:spPr bwMode="auto">
              <a:xfrm>
                <a:off x="519" y="3133"/>
                <a:ext cx="1614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Use a variety of nouns,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noun phrases and 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pronouns to:</a:t>
                </a:r>
              </a:p>
              <a:p>
                <a:pPr>
                  <a:lnSpc>
                    <a:spcPct val="90000"/>
                  </a:lnSpc>
                  <a:buFontTx/>
                  <a:buChar char="•"/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 avoid repetition</a:t>
                </a:r>
              </a:p>
              <a:p>
                <a:pPr>
                  <a:lnSpc>
                    <a:spcPct val="90000"/>
                  </a:lnSpc>
                  <a:buFontTx/>
                  <a:buChar char="•"/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 improve the cohesion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  of your writing.</a:t>
                </a:r>
                <a:endParaRPr lang="en-GB" altLang="en-US" sz="2000">
                  <a:latin typeface="Segoe Print" panose="02000600000000000000" pitchFamily="2" charset="0"/>
                </a:endParaRPr>
              </a:p>
            </p:txBody>
          </p:sp>
          <p:grpSp>
            <p:nvGrpSpPr>
              <p:cNvPr id="34" name="Group 85"/>
              <p:cNvGrpSpPr>
                <a:grpSpLocks/>
              </p:cNvGrpSpPr>
              <p:nvPr/>
            </p:nvGrpSpPr>
            <p:grpSpPr bwMode="auto">
              <a:xfrm>
                <a:off x="2510" y="3457"/>
                <a:ext cx="190" cy="247"/>
                <a:chOff x="2491" y="3249"/>
                <a:chExt cx="208" cy="337"/>
              </a:xfrm>
            </p:grpSpPr>
            <p:sp>
              <p:nvSpPr>
                <p:cNvPr id="41" name="Freeform 86"/>
                <p:cNvSpPr>
                  <a:spLocks/>
                </p:cNvSpPr>
                <p:nvPr/>
              </p:nvSpPr>
              <p:spPr bwMode="auto">
                <a:xfrm>
                  <a:off x="2516" y="3249"/>
                  <a:ext cx="183" cy="337"/>
                </a:xfrm>
                <a:custGeom>
                  <a:avLst/>
                  <a:gdLst>
                    <a:gd name="T0" fmla="*/ 46 w 183"/>
                    <a:gd name="T1" fmla="*/ 0 h 337"/>
                    <a:gd name="T2" fmla="*/ 183 w 183"/>
                    <a:gd name="T3" fmla="*/ 181 h 337"/>
                    <a:gd name="T4" fmla="*/ 44 w 183"/>
                    <a:gd name="T5" fmla="*/ 337 h 337"/>
                    <a:gd name="T6" fmla="*/ 0 w 183"/>
                    <a:gd name="T7" fmla="*/ 261 h 337"/>
                    <a:gd name="T8" fmla="*/ 1 w 183"/>
                    <a:gd name="T9" fmla="*/ 136 h 337"/>
                    <a:gd name="T10" fmla="*/ 1 w 183"/>
                    <a:gd name="T11" fmla="*/ 90 h 337"/>
                    <a:gd name="T12" fmla="*/ 12 w 183"/>
                    <a:gd name="T13" fmla="*/ 57 h 337"/>
                    <a:gd name="T14" fmla="*/ 46 w 183"/>
                    <a:gd name="T15" fmla="*/ 0 h 3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3" h="337">
                      <a:moveTo>
                        <a:pt x="46" y="0"/>
                      </a:moveTo>
                      <a:lnTo>
                        <a:pt x="183" y="181"/>
                      </a:lnTo>
                      <a:lnTo>
                        <a:pt x="44" y="337"/>
                      </a:lnTo>
                      <a:lnTo>
                        <a:pt x="0" y="261"/>
                      </a:lnTo>
                      <a:lnTo>
                        <a:pt x="1" y="136"/>
                      </a:lnTo>
                      <a:lnTo>
                        <a:pt x="1" y="90"/>
                      </a:lnTo>
                      <a:lnTo>
                        <a:pt x="12" y="5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42" name="AutoShape 87"/>
                <p:cNvSpPr>
                  <a:spLocks noChangeArrowheads="1"/>
                </p:cNvSpPr>
                <p:nvPr/>
              </p:nvSpPr>
              <p:spPr bwMode="auto">
                <a:xfrm>
                  <a:off x="2491" y="3250"/>
                  <a:ext cx="69" cy="332"/>
                </a:xfrm>
                <a:prstGeom prst="moon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35" name="Group 88"/>
              <p:cNvGrpSpPr>
                <a:grpSpLocks/>
              </p:cNvGrpSpPr>
              <p:nvPr/>
            </p:nvGrpSpPr>
            <p:grpSpPr bwMode="auto">
              <a:xfrm>
                <a:off x="2094" y="3124"/>
                <a:ext cx="129" cy="926"/>
                <a:chOff x="5465" y="2840"/>
                <a:chExt cx="137" cy="1090"/>
              </a:xfrm>
            </p:grpSpPr>
            <p:sp>
              <p:nvSpPr>
                <p:cNvPr id="37" name="AutoShape 89"/>
                <p:cNvSpPr>
                  <a:spLocks noChangeArrowheads="1"/>
                </p:cNvSpPr>
                <p:nvPr/>
              </p:nvSpPr>
              <p:spPr bwMode="auto">
                <a:xfrm>
                  <a:off x="5465" y="2840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8" name="AutoShape 90"/>
                <p:cNvSpPr>
                  <a:spLocks noChangeArrowheads="1"/>
                </p:cNvSpPr>
                <p:nvPr/>
              </p:nvSpPr>
              <p:spPr bwMode="auto">
                <a:xfrm>
                  <a:off x="5465" y="3113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9" name="AutoShape 91"/>
                <p:cNvSpPr>
                  <a:spLocks noChangeArrowheads="1"/>
                </p:cNvSpPr>
                <p:nvPr/>
              </p:nvSpPr>
              <p:spPr bwMode="auto">
                <a:xfrm>
                  <a:off x="5465" y="3385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40" name="AutoShape 92"/>
                <p:cNvSpPr>
                  <a:spLocks noChangeArrowheads="1"/>
                </p:cNvSpPr>
                <p:nvPr/>
              </p:nvSpPr>
              <p:spPr bwMode="auto">
                <a:xfrm>
                  <a:off x="5465" y="3657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36" name="AutoShape 94"/>
              <p:cNvSpPr>
                <a:spLocks noChangeArrowheads="1"/>
              </p:cNvSpPr>
              <p:nvPr/>
            </p:nvSpPr>
            <p:spPr bwMode="auto">
              <a:xfrm>
                <a:off x="295" y="3113"/>
                <a:ext cx="142" cy="953"/>
              </a:xfrm>
              <a:prstGeom prst="moon">
                <a:avLst>
                  <a:gd name="adj" fmla="val 71977"/>
                </a:avLst>
              </a:prstGeom>
              <a:solidFill>
                <a:srgbClr val="ED667A"/>
              </a:solidFill>
              <a:ln w="1905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4" name="Group 109"/>
            <p:cNvGrpSpPr>
              <a:grpSpLocks/>
            </p:cNvGrpSpPr>
            <p:nvPr/>
          </p:nvGrpSpPr>
          <p:grpSpPr bwMode="auto">
            <a:xfrm>
              <a:off x="4824413" y="5011738"/>
              <a:ext cx="3817937" cy="1512887"/>
              <a:chOff x="3061" y="3157"/>
              <a:chExt cx="2405" cy="953"/>
            </a:xfrm>
          </p:grpSpPr>
          <p:sp>
            <p:nvSpPr>
              <p:cNvPr id="21" name="AutoShape 98"/>
              <p:cNvSpPr>
                <a:spLocks noChangeArrowheads="1"/>
              </p:cNvSpPr>
              <p:nvPr/>
            </p:nvSpPr>
            <p:spPr bwMode="auto">
              <a:xfrm>
                <a:off x="3205" y="3162"/>
                <a:ext cx="2261" cy="941"/>
              </a:xfrm>
              <a:prstGeom prst="homePlate">
                <a:avLst>
                  <a:gd name="adj" fmla="val 49535"/>
                </a:avLst>
              </a:prstGeom>
              <a:solidFill>
                <a:schemeClr val="bg1"/>
              </a:solidFill>
              <a:ln w="3810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2" name="Text Box 99"/>
              <p:cNvSpPr txBox="1">
                <a:spLocks noChangeArrowheads="1"/>
              </p:cNvSpPr>
              <p:nvPr/>
            </p:nvSpPr>
            <p:spPr bwMode="auto">
              <a:xfrm>
                <a:off x="3285" y="3203"/>
                <a:ext cx="1578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600" b="1">
                    <a:latin typeface="Segoe Print" panose="02000600000000000000" pitchFamily="2" charset="0"/>
                  </a:rPr>
                  <a:t>In impersonal text,</a:t>
                </a:r>
              </a:p>
              <a:p>
                <a:r>
                  <a:rPr lang="en-GB" altLang="en-US" sz="1600" b="1">
                    <a:latin typeface="Segoe Print" panose="02000600000000000000" pitchFamily="2" charset="0"/>
                  </a:rPr>
                  <a:t>stick to third person</a:t>
                </a:r>
              </a:p>
              <a:p>
                <a:r>
                  <a:rPr lang="en-GB" altLang="en-US" sz="1600" b="1">
                    <a:latin typeface="Segoe Print" panose="02000600000000000000" pitchFamily="2" charset="0"/>
                  </a:rPr>
                  <a:t>pronouns.  If you start</a:t>
                </a:r>
              </a:p>
              <a:p>
                <a:r>
                  <a:rPr lang="en-GB" altLang="en-US" sz="1600" b="1">
                    <a:latin typeface="Segoe Print" panose="02000600000000000000" pitchFamily="2" charset="0"/>
                  </a:rPr>
                  <a:t>in the singular, don’t</a:t>
                </a:r>
              </a:p>
              <a:p>
                <a:r>
                  <a:rPr lang="en-GB" altLang="en-US" sz="1600" b="1">
                    <a:latin typeface="Segoe Print" panose="02000600000000000000" pitchFamily="2" charset="0"/>
                  </a:rPr>
                  <a:t>drift into the plural.</a:t>
                </a:r>
                <a:endParaRPr lang="en-GB" altLang="en-US" sz="2000">
                  <a:latin typeface="Segoe Print" panose="02000600000000000000" pitchFamily="2" charset="0"/>
                </a:endParaRPr>
              </a:p>
            </p:txBody>
          </p:sp>
          <p:grpSp>
            <p:nvGrpSpPr>
              <p:cNvPr id="23" name="Group 100"/>
              <p:cNvGrpSpPr>
                <a:grpSpLocks/>
              </p:cNvGrpSpPr>
              <p:nvPr/>
            </p:nvGrpSpPr>
            <p:grpSpPr bwMode="auto">
              <a:xfrm>
                <a:off x="5276" y="3501"/>
                <a:ext cx="190" cy="247"/>
                <a:chOff x="2491" y="3249"/>
                <a:chExt cx="208" cy="337"/>
              </a:xfrm>
            </p:grpSpPr>
            <p:sp>
              <p:nvSpPr>
                <p:cNvPr id="30" name="Freeform 101"/>
                <p:cNvSpPr>
                  <a:spLocks/>
                </p:cNvSpPr>
                <p:nvPr/>
              </p:nvSpPr>
              <p:spPr bwMode="auto">
                <a:xfrm>
                  <a:off x="2516" y="3249"/>
                  <a:ext cx="183" cy="337"/>
                </a:xfrm>
                <a:custGeom>
                  <a:avLst/>
                  <a:gdLst>
                    <a:gd name="T0" fmla="*/ 46 w 183"/>
                    <a:gd name="T1" fmla="*/ 0 h 337"/>
                    <a:gd name="T2" fmla="*/ 183 w 183"/>
                    <a:gd name="T3" fmla="*/ 181 h 337"/>
                    <a:gd name="T4" fmla="*/ 44 w 183"/>
                    <a:gd name="T5" fmla="*/ 337 h 337"/>
                    <a:gd name="T6" fmla="*/ 0 w 183"/>
                    <a:gd name="T7" fmla="*/ 261 h 337"/>
                    <a:gd name="T8" fmla="*/ 1 w 183"/>
                    <a:gd name="T9" fmla="*/ 136 h 337"/>
                    <a:gd name="T10" fmla="*/ 1 w 183"/>
                    <a:gd name="T11" fmla="*/ 90 h 337"/>
                    <a:gd name="T12" fmla="*/ 12 w 183"/>
                    <a:gd name="T13" fmla="*/ 57 h 337"/>
                    <a:gd name="T14" fmla="*/ 46 w 183"/>
                    <a:gd name="T15" fmla="*/ 0 h 3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3" h="337">
                      <a:moveTo>
                        <a:pt x="46" y="0"/>
                      </a:moveTo>
                      <a:lnTo>
                        <a:pt x="183" y="181"/>
                      </a:lnTo>
                      <a:lnTo>
                        <a:pt x="44" y="337"/>
                      </a:lnTo>
                      <a:lnTo>
                        <a:pt x="0" y="261"/>
                      </a:lnTo>
                      <a:lnTo>
                        <a:pt x="1" y="136"/>
                      </a:lnTo>
                      <a:lnTo>
                        <a:pt x="1" y="90"/>
                      </a:lnTo>
                      <a:lnTo>
                        <a:pt x="12" y="5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1" name="AutoShape 102"/>
                <p:cNvSpPr>
                  <a:spLocks noChangeArrowheads="1"/>
                </p:cNvSpPr>
                <p:nvPr/>
              </p:nvSpPr>
              <p:spPr bwMode="auto">
                <a:xfrm>
                  <a:off x="2491" y="3250"/>
                  <a:ext cx="69" cy="332"/>
                </a:xfrm>
                <a:prstGeom prst="moon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24" name="Group 103"/>
              <p:cNvGrpSpPr>
                <a:grpSpLocks/>
              </p:cNvGrpSpPr>
              <p:nvPr/>
            </p:nvGrpSpPr>
            <p:grpSpPr bwMode="auto">
              <a:xfrm>
                <a:off x="4860" y="3168"/>
                <a:ext cx="129" cy="926"/>
                <a:chOff x="5465" y="2840"/>
                <a:chExt cx="137" cy="1090"/>
              </a:xfrm>
            </p:grpSpPr>
            <p:sp>
              <p:nvSpPr>
                <p:cNvPr id="26" name="AutoShape 104"/>
                <p:cNvSpPr>
                  <a:spLocks noChangeArrowheads="1"/>
                </p:cNvSpPr>
                <p:nvPr/>
              </p:nvSpPr>
              <p:spPr bwMode="auto">
                <a:xfrm>
                  <a:off x="5465" y="2840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27" name="AutoShape 105"/>
                <p:cNvSpPr>
                  <a:spLocks noChangeArrowheads="1"/>
                </p:cNvSpPr>
                <p:nvPr/>
              </p:nvSpPr>
              <p:spPr bwMode="auto">
                <a:xfrm>
                  <a:off x="5465" y="3113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28" name="AutoShape 106"/>
                <p:cNvSpPr>
                  <a:spLocks noChangeArrowheads="1"/>
                </p:cNvSpPr>
                <p:nvPr/>
              </p:nvSpPr>
              <p:spPr bwMode="auto">
                <a:xfrm>
                  <a:off x="5465" y="3385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29" name="AutoShape 107"/>
                <p:cNvSpPr>
                  <a:spLocks noChangeArrowheads="1"/>
                </p:cNvSpPr>
                <p:nvPr/>
              </p:nvSpPr>
              <p:spPr bwMode="auto">
                <a:xfrm>
                  <a:off x="5465" y="3657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25" name="AutoShape 108"/>
              <p:cNvSpPr>
                <a:spLocks noChangeArrowheads="1"/>
              </p:cNvSpPr>
              <p:nvPr/>
            </p:nvSpPr>
            <p:spPr bwMode="auto">
              <a:xfrm>
                <a:off x="3061" y="3157"/>
                <a:ext cx="142" cy="953"/>
              </a:xfrm>
              <a:prstGeom prst="moon">
                <a:avLst>
                  <a:gd name="adj" fmla="val 71977"/>
                </a:avLst>
              </a:prstGeom>
              <a:solidFill>
                <a:srgbClr val="ED667A"/>
              </a:solidFill>
              <a:ln w="1905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5" name="Group 114"/>
            <p:cNvGrpSpPr>
              <a:grpSpLocks/>
            </p:cNvGrpSpPr>
            <p:nvPr/>
          </p:nvGrpSpPr>
          <p:grpSpPr bwMode="auto">
            <a:xfrm>
              <a:off x="468313" y="2636838"/>
              <a:ext cx="3744912" cy="1800225"/>
              <a:chOff x="249" y="1616"/>
              <a:chExt cx="2359" cy="1134"/>
            </a:xfrm>
          </p:grpSpPr>
          <p:sp>
            <p:nvSpPr>
              <p:cNvPr id="19" name="AutoShape 111"/>
              <p:cNvSpPr>
                <a:spLocks noChangeArrowheads="1"/>
              </p:cNvSpPr>
              <p:nvPr/>
            </p:nvSpPr>
            <p:spPr bwMode="auto">
              <a:xfrm>
                <a:off x="249" y="1616"/>
                <a:ext cx="2359" cy="1134"/>
              </a:xfrm>
              <a:prstGeom prst="roundRect">
                <a:avLst>
                  <a:gd name="adj" fmla="val 16667"/>
                </a:avLst>
              </a:prstGeom>
              <a:solidFill>
                <a:srgbClr val="704FAB">
                  <a:alpha val="30000"/>
                </a:srgbClr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0" name="Text Box 110"/>
              <p:cNvSpPr txBox="1">
                <a:spLocks noChangeArrowheads="1"/>
              </p:cNvSpPr>
              <p:nvPr/>
            </p:nvSpPr>
            <p:spPr bwMode="auto">
              <a:xfrm>
                <a:off x="347" y="1658"/>
                <a:ext cx="2162" cy="1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GB" altLang="en-US" b="1" i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Rob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knocked on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the door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.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An old woman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opened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it 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and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 dirty="0">
                    <a:latin typeface="Segoe Print" panose="02000600000000000000" pitchFamily="2" charset="0"/>
                  </a:rPr>
                  <a:t>stared down at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  <a:r>
                  <a:rPr lang="en-GB" altLang="en-US" b="1" i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the boy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.</a:t>
                </a:r>
                <a:r>
                  <a:rPr lang="en-GB" altLang="en-US" b="1" i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  He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 dirty="0">
                    <a:latin typeface="Segoe Print" panose="02000600000000000000" pitchFamily="2" charset="0"/>
                  </a:rPr>
                  <a:t>smiled back.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 </a:t>
                </a:r>
                <a:r>
                  <a:rPr lang="en-GB" altLang="en-US" b="1" i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This</a:t>
                </a:r>
                <a:r>
                  <a:rPr lang="en-GB" altLang="en-US" b="1" i="1" dirty="0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must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 dirty="0">
                    <a:latin typeface="Segoe Print" panose="02000600000000000000" pitchFamily="2" charset="0"/>
                  </a:rPr>
                  <a:t>be </a:t>
                </a:r>
                <a:r>
                  <a:rPr lang="en-GB" altLang="en-US" b="1" i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Mrs Gunn</a:t>
                </a:r>
                <a:r>
                  <a:rPr lang="en-GB" altLang="en-US" b="1" i="1" dirty="0">
                    <a:latin typeface="Segoe Print" panose="02000600000000000000" pitchFamily="2" charset="0"/>
                  </a:rPr>
                  <a:t>.</a:t>
                </a:r>
                <a:r>
                  <a:rPr lang="en-GB" altLang="en-US" sz="1600" b="1" i="1" dirty="0">
                    <a:latin typeface="Segoe Print" panose="02000600000000000000" pitchFamily="2" charset="0"/>
                  </a:rPr>
                  <a:t> </a:t>
                </a:r>
              </a:p>
            </p:txBody>
          </p:sp>
        </p:grpSp>
        <p:grpSp>
          <p:nvGrpSpPr>
            <p:cNvPr id="16" name="Group 115"/>
            <p:cNvGrpSpPr>
              <a:grpSpLocks/>
            </p:cNvGrpSpPr>
            <p:nvPr/>
          </p:nvGrpSpPr>
          <p:grpSpPr bwMode="auto">
            <a:xfrm>
              <a:off x="4859338" y="2636838"/>
              <a:ext cx="3744912" cy="1800225"/>
              <a:chOff x="3016" y="1661"/>
              <a:chExt cx="2359" cy="1134"/>
            </a:xfrm>
          </p:grpSpPr>
          <p:sp>
            <p:nvSpPr>
              <p:cNvPr id="17" name="AutoShape 112"/>
              <p:cNvSpPr>
                <a:spLocks noChangeArrowheads="1"/>
              </p:cNvSpPr>
              <p:nvPr/>
            </p:nvSpPr>
            <p:spPr bwMode="auto">
              <a:xfrm>
                <a:off x="3016" y="1661"/>
                <a:ext cx="2359" cy="1134"/>
              </a:xfrm>
              <a:prstGeom prst="roundRect">
                <a:avLst>
                  <a:gd name="adj" fmla="val 16667"/>
                </a:avLst>
              </a:prstGeom>
              <a:solidFill>
                <a:srgbClr val="704FAB">
                  <a:alpha val="30000"/>
                </a:srgbClr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18" name="Text Box 113"/>
              <p:cNvSpPr txBox="1">
                <a:spLocks noChangeArrowheads="1"/>
              </p:cNvSpPr>
              <p:nvPr/>
            </p:nvSpPr>
            <p:spPr bwMode="auto">
              <a:xfrm>
                <a:off x="3097" y="1705"/>
                <a:ext cx="2196" cy="1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GB" altLang="en-US" b="1" i="1">
                    <a:latin typeface="Segoe Print" panose="02000600000000000000" pitchFamily="2" charset="0"/>
                  </a:rPr>
                  <a:t>If </a:t>
                </a:r>
                <a:r>
                  <a:rPr lang="en-GB" altLang="en-US" b="1" i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one </a:t>
                </a:r>
                <a:r>
                  <a:rPr lang="en-GB" altLang="en-US" b="1" i="1">
                    <a:latin typeface="Segoe Print" panose="02000600000000000000" pitchFamily="2" charset="0"/>
                  </a:rPr>
                  <a:t>wants to be </a:t>
                </a:r>
                <a:r>
                  <a:rPr lang="en-GB" altLang="en-US" b="1" i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a top-class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player</a:t>
                </a:r>
                <a:r>
                  <a:rPr lang="en-GB" altLang="en-US" b="1" i="1">
                    <a:latin typeface="Segoe Print" panose="02000600000000000000" pitchFamily="2" charset="0"/>
                  </a:rPr>
                  <a:t>, </a:t>
                </a:r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we </a:t>
                </a:r>
                <a:r>
                  <a:rPr lang="en-GB" altLang="en-US" b="1" i="1">
                    <a:latin typeface="Segoe Print" panose="02000600000000000000" pitchFamily="2" charset="0"/>
                  </a:rPr>
                  <a:t>have to practise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>
                    <a:latin typeface="Segoe Print" panose="02000600000000000000" pitchFamily="2" charset="0"/>
                  </a:rPr>
                  <a:t>because </a:t>
                </a:r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players </a:t>
                </a:r>
                <a:r>
                  <a:rPr lang="en-GB" altLang="en-US" b="1" i="1">
                    <a:latin typeface="Segoe Print" panose="02000600000000000000" pitchFamily="2" charset="0"/>
                  </a:rPr>
                  <a:t>do not make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>
                    <a:latin typeface="Segoe Print" panose="02000600000000000000" pitchFamily="2" charset="0"/>
                  </a:rPr>
                  <a:t>it to the top unless </a:t>
                </a:r>
                <a:r>
                  <a:rPr lang="en-GB" altLang="en-US" b="1" i="1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you</a:t>
                </a:r>
                <a:r>
                  <a:rPr lang="en-GB" altLang="en-US" b="1" i="1">
                    <a:latin typeface="Segoe Print" panose="02000600000000000000" pitchFamily="2" charset="0"/>
                  </a:rPr>
                  <a:t> 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GB" altLang="en-US" b="1" i="1">
                    <a:latin typeface="Segoe Print" panose="02000600000000000000" pitchFamily="2" charset="0"/>
                  </a:rPr>
                  <a:t>give a hundred per cent.</a:t>
                </a:r>
                <a:endParaRPr lang="en-GB" altLang="en-US" sz="1600" b="1" i="1">
                  <a:latin typeface="Segoe Print" panose="02000600000000000000" pitchFamily="2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5285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25413" y="188913"/>
            <a:ext cx="8905744" cy="6346759"/>
            <a:chOff x="125413" y="188913"/>
            <a:chExt cx="8905744" cy="6346759"/>
          </a:xfrm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ED667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Holding text together 2</a:t>
              </a: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468313" y="908050"/>
              <a:ext cx="1513235" cy="203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r>
                <a:rPr lang="en-GB" altLang="en-US" sz="2000" b="1">
                  <a:latin typeface="Segoe Print" panose="02000600000000000000" pitchFamily="2" charset="0"/>
                </a:rPr>
                <a:t>Some texts</a:t>
              </a:r>
            </a:p>
            <a:p>
              <a:r>
                <a:rPr lang="en-GB" altLang="en-US" sz="2000" b="1">
                  <a:latin typeface="Segoe Print" panose="02000600000000000000" pitchFamily="2" charset="0"/>
                </a:rPr>
                <a:t> are mostly</a:t>
              </a:r>
            </a:p>
            <a:p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past tense</a:t>
              </a:r>
              <a:r>
                <a:rPr lang="en-GB" altLang="en-US" sz="2000" b="1">
                  <a:latin typeface="Segoe Print" panose="02000600000000000000" pitchFamily="2" charset="0"/>
                </a:rPr>
                <a:t>:</a:t>
              </a:r>
              <a:endParaRPr lang="en-GB" altLang="en-US" sz="2000" b="1">
                <a:solidFill>
                  <a:srgbClr val="704FAB"/>
                </a:solidFill>
                <a:latin typeface="Segoe Print" panose="02000600000000000000" pitchFamily="2" charset="0"/>
              </a:endParaRPr>
            </a:p>
            <a:p>
              <a:pPr>
                <a:lnSpc>
                  <a:spcPct val="130000"/>
                </a:lnSpc>
                <a:buFontTx/>
                <a:buChar char="•"/>
              </a:pPr>
              <a:r>
                <a:rPr lang="en-GB" altLang="en-US" sz="2000" b="1" i="1">
                  <a:latin typeface="Segoe Print" panose="02000600000000000000" pitchFamily="2" charset="0"/>
                </a:rPr>
                <a:t>  </a:t>
              </a:r>
              <a:r>
                <a:rPr lang="en-GB" altLang="en-US" sz="2000" b="1">
                  <a:latin typeface="Segoe Print" panose="02000600000000000000" pitchFamily="2" charset="0"/>
                </a:rPr>
                <a:t>recount</a:t>
              </a:r>
            </a:p>
            <a:p>
              <a:pPr>
                <a:lnSpc>
                  <a:spcPct val="130000"/>
                </a:lnSpc>
                <a:buFontTx/>
                <a:buChar char="•"/>
              </a:pPr>
              <a:r>
                <a:rPr lang="en-GB" altLang="en-US" sz="2000" b="1">
                  <a:latin typeface="Segoe Print" panose="02000600000000000000" pitchFamily="2" charset="0"/>
                </a:rPr>
                <a:t>  narrative</a:t>
              </a:r>
            </a:p>
            <a:p>
              <a:r>
                <a:rPr lang="en-GB" altLang="en-US" sz="2000" b="1">
                  <a:latin typeface="Segoe Print" panose="02000600000000000000" pitchFamily="2" charset="0"/>
                </a:rPr>
                <a:t>   fiction</a:t>
              </a:r>
            </a:p>
          </p:txBody>
        </p: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2339975" y="1125538"/>
              <a:ext cx="4679950" cy="1439862"/>
              <a:chOff x="1474" y="709"/>
              <a:chExt cx="2948" cy="907"/>
            </a:xfrm>
          </p:grpSpPr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1701" y="775"/>
                <a:ext cx="1970" cy="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GB" altLang="en-US" sz="2000" b="1">
                    <a:latin typeface="Segoe Print" panose="02000600000000000000" pitchFamily="2" charset="0"/>
                  </a:rPr>
                  <a:t>Make sure verb tenses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2000" b="1">
                    <a:latin typeface="Segoe Print" panose="02000600000000000000" pitchFamily="2" charset="0"/>
                  </a:rPr>
                  <a:t>are consistent.  If not,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2000" b="1">
                    <a:latin typeface="Segoe Print" panose="02000600000000000000" pitchFamily="2" charset="0"/>
                  </a:rPr>
                  <a:t>the text may be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2000" b="1">
                    <a:latin typeface="Segoe Print" panose="02000600000000000000" pitchFamily="2" charset="0"/>
                  </a:rPr>
                  <a:t>confusing to read. </a:t>
                </a:r>
              </a:p>
            </p:txBody>
          </p:sp>
          <p:grpSp>
            <p:nvGrpSpPr>
              <p:cNvPr id="26" name="Group 8"/>
              <p:cNvGrpSpPr>
                <a:grpSpLocks/>
              </p:cNvGrpSpPr>
              <p:nvPr/>
            </p:nvGrpSpPr>
            <p:grpSpPr bwMode="auto">
              <a:xfrm>
                <a:off x="1474" y="709"/>
                <a:ext cx="2948" cy="907"/>
                <a:chOff x="68" y="2795"/>
                <a:chExt cx="2631" cy="1257"/>
              </a:xfrm>
            </p:grpSpPr>
            <p:grpSp>
              <p:nvGrpSpPr>
                <p:cNvPr id="27" name="Group 9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35" name="Freeform 10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6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28" name="Group 12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31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2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3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4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29" name="AutoShape 17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0" name="AutoShape 18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sp>
          <p:nvSpPr>
            <p:cNvPr id="16" name="Text Box 49"/>
            <p:cNvSpPr txBox="1">
              <a:spLocks noChangeArrowheads="1"/>
            </p:cNvSpPr>
            <p:nvPr/>
          </p:nvSpPr>
          <p:spPr bwMode="auto">
            <a:xfrm>
              <a:off x="179388" y="4221163"/>
              <a:ext cx="1559255" cy="22922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154800" rIns="54000" bIns="0">
              <a:spAutoFit/>
            </a:bodyPr>
            <a:lstStyle/>
            <a:p>
              <a:pPr>
                <a:lnSpc>
                  <a:spcPct val="85000"/>
                </a:lnSpc>
                <a:spcAft>
                  <a:spcPct val="10000"/>
                </a:spcAft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Exceptions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Char char="*"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most direct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speech and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quotations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Char char="*"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references to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things which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continue to exist 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beyond the 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narrative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Char char="*"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sudden changes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into the present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tense for dramatic 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effect.</a:t>
              </a:r>
            </a:p>
            <a:p>
              <a:pPr>
                <a:lnSpc>
                  <a:spcPct val="85000"/>
                </a:lnSpc>
                <a:spcAft>
                  <a:spcPct val="10000"/>
                </a:spcAft>
                <a:buFont typeface="Arial" charset="0"/>
                <a:buNone/>
              </a:pPr>
              <a:r>
                <a:rPr lang="en-GB" altLang="en-US">
                  <a:solidFill>
                    <a:schemeClr val="bg1"/>
                  </a:solidFill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7524750" y="5445125"/>
              <a:ext cx="1506407" cy="10905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6000" tIns="82800" rIns="126000" bIns="82800">
              <a:spAutoFit/>
            </a:bodyPr>
            <a:lstStyle/>
            <a:p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Exceptions</a:t>
              </a:r>
            </a:p>
            <a:p>
              <a:pPr>
                <a:buFont typeface="Arial" charset="0"/>
                <a:buChar char="*"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historical reports</a:t>
              </a:r>
            </a:p>
            <a:p>
              <a:pPr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and explanations</a:t>
              </a:r>
            </a:p>
            <a:p>
              <a:pPr>
                <a:buFont typeface="Arial" charset="0"/>
                <a:buChar char="*"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reference to or</a:t>
              </a:r>
            </a:p>
            <a:p>
              <a:pPr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examples from</a:t>
              </a:r>
            </a:p>
            <a:p>
              <a:pPr>
                <a:buFont typeface="Arial" charset="0"/>
                <a:buNone/>
              </a:pPr>
              <a:r>
                <a:rPr lang="en-GB" altLang="en-US" sz="1000" b="1">
                  <a:solidFill>
                    <a:schemeClr val="bg1"/>
                  </a:solidFill>
                  <a:latin typeface="Segoe Print" panose="02000600000000000000" pitchFamily="2" charset="0"/>
                </a:rPr>
                <a:t>   the past. </a:t>
              </a:r>
            </a:p>
          </p:txBody>
        </p:sp>
        <p:sp>
          <p:nvSpPr>
            <p:cNvPr id="18" name="Text Box 52"/>
            <p:cNvSpPr txBox="1">
              <a:spLocks noChangeArrowheads="1"/>
            </p:cNvSpPr>
            <p:nvPr/>
          </p:nvSpPr>
          <p:spPr bwMode="auto">
            <a:xfrm>
              <a:off x="7132638" y="908050"/>
              <a:ext cx="1803379" cy="3108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 Some texts</a:t>
              </a:r>
            </a:p>
            <a:p>
              <a:pPr>
                <a:lnSpc>
                  <a:spcPct val="10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  are mostly</a:t>
              </a:r>
            </a:p>
            <a:p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   present</a:t>
              </a:r>
            </a:p>
            <a:p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    tense</a:t>
              </a:r>
              <a:r>
                <a:rPr lang="en-GB" altLang="en-US" sz="2000" b="1">
                  <a:latin typeface="Segoe Print" panose="02000600000000000000" pitchFamily="2" charset="0"/>
                </a:rPr>
                <a:t>:</a:t>
              </a:r>
            </a:p>
            <a:p>
              <a:pPr>
                <a:lnSpc>
                  <a:spcPct val="120000"/>
                </a:lnSpc>
                <a:buFontTx/>
                <a:buChar char="•"/>
              </a:pPr>
              <a:r>
                <a:rPr lang="en-GB" altLang="en-US" sz="2000" b="1" i="1">
                  <a:latin typeface="Segoe Print" panose="02000600000000000000" pitchFamily="2" charset="0"/>
                </a:rPr>
                <a:t>  </a:t>
              </a:r>
              <a:r>
                <a:rPr lang="en-GB" altLang="en-US" sz="2000" b="1">
                  <a:latin typeface="Segoe Print" panose="02000600000000000000" pitchFamily="2" charset="0"/>
                </a:rPr>
                <a:t>instruction</a:t>
              </a:r>
            </a:p>
            <a:p>
              <a:pPr>
                <a:lnSpc>
                  <a:spcPct val="120000"/>
                </a:lnSpc>
                <a:buFontTx/>
                <a:buChar char="•"/>
              </a:pPr>
              <a:r>
                <a:rPr lang="en-GB" altLang="en-US" sz="2000" b="1">
                  <a:latin typeface="Segoe Print" panose="02000600000000000000" pitchFamily="2" charset="0"/>
                </a:rPr>
                <a:t>  report</a:t>
              </a:r>
            </a:p>
            <a:p>
              <a:pPr>
                <a:lnSpc>
                  <a:spcPct val="120000"/>
                </a:lnSpc>
                <a:buFontTx/>
                <a:buChar char="•"/>
              </a:pPr>
              <a:r>
                <a:rPr lang="en-GB" altLang="en-US" sz="2000" b="1">
                  <a:latin typeface="Segoe Print" panose="02000600000000000000" pitchFamily="2" charset="0"/>
                </a:rPr>
                <a:t>  explanation</a:t>
              </a:r>
            </a:p>
            <a:p>
              <a:pPr>
                <a:lnSpc>
                  <a:spcPct val="120000"/>
                </a:lnSpc>
                <a:buFontTx/>
                <a:buChar char="•"/>
              </a:pPr>
              <a:r>
                <a:rPr lang="en-GB" altLang="en-US" sz="2000" b="1">
                  <a:latin typeface="Segoe Print" panose="02000600000000000000" pitchFamily="2" charset="0"/>
                </a:rPr>
                <a:t>  persuasion</a:t>
              </a:r>
            </a:p>
            <a:p>
              <a:pPr>
                <a:lnSpc>
                  <a:spcPct val="120000"/>
                </a:lnSpc>
                <a:buFontTx/>
                <a:buChar char="•"/>
              </a:pPr>
              <a:r>
                <a:rPr lang="en-GB" altLang="en-US" sz="2000" b="1">
                  <a:latin typeface="Segoe Print" panose="02000600000000000000" pitchFamily="2" charset="0"/>
                </a:rPr>
                <a:t>  discussion</a:t>
              </a:r>
            </a:p>
          </p:txBody>
        </p:sp>
        <p:sp>
          <p:nvSpPr>
            <p:cNvPr id="19" name="Text Box 53"/>
            <p:cNvSpPr txBox="1">
              <a:spLocks noChangeArrowheads="1"/>
            </p:cNvSpPr>
            <p:nvPr/>
          </p:nvSpPr>
          <p:spPr bwMode="auto">
            <a:xfrm>
              <a:off x="2084490" y="3141663"/>
              <a:ext cx="2112758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 algn="ctr"/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Reported speech</a:t>
              </a:r>
            </a:p>
            <a:p>
              <a:pPr algn="ctr"/>
              <a:r>
                <a:rPr lang="en-GB" altLang="en-US" sz="2000" b="1">
                  <a:latin typeface="Segoe Print" panose="02000600000000000000" pitchFamily="2" charset="0"/>
                </a:rPr>
                <a:t>is in the</a:t>
              </a:r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 </a:t>
              </a:r>
            </a:p>
            <a:p>
              <a:pPr algn="ctr"/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past tense.</a:t>
              </a:r>
            </a:p>
          </p:txBody>
        </p:sp>
        <p:sp>
          <p:nvSpPr>
            <p:cNvPr id="20" name="AutoShape 55"/>
            <p:cNvSpPr>
              <a:spLocks noChangeArrowheads="1"/>
            </p:cNvSpPr>
            <p:nvPr/>
          </p:nvSpPr>
          <p:spPr bwMode="auto">
            <a:xfrm>
              <a:off x="1908175" y="2997200"/>
              <a:ext cx="2490788" cy="352742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1" name="Text Box 54"/>
            <p:cNvSpPr txBox="1">
              <a:spLocks noChangeArrowheads="1"/>
            </p:cNvSpPr>
            <p:nvPr/>
          </p:nvSpPr>
          <p:spPr bwMode="auto">
            <a:xfrm>
              <a:off x="4862513" y="3141663"/>
              <a:ext cx="179546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Ctr="1">
              <a:spAutoFit/>
            </a:bodyPr>
            <a:lstStyle/>
            <a:p>
              <a:pPr algn="ctr"/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Direct speech</a:t>
              </a:r>
            </a:p>
            <a:p>
              <a:pPr algn="ctr"/>
              <a:r>
                <a:rPr lang="en-GB" altLang="en-US" sz="2000" b="1">
                  <a:latin typeface="Segoe Print" panose="02000600000000000000" pitchFamily="2" charset="0"/>
                </a:rPr>
                <a:t>is usually</a:t>
              </a:r>
              <a:endParaRPr lang="en-GB" altLang="en-US" sz="2000" b="1">
                <a:solidFill>
                  <a:srgbClr val="704FAB"/>
                </a:solidFill>
                <a:latin typeface="Segoe Print" panose="02000600000000000000" pitchFamily="2" charset="0"/>
              </a:endParaRPr>
            </a:p>
            <a:p>
              <a:pPr algn="ctr"/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present tense.</a:t>
              </a:r>
            </a:p>
          </p:txBody>
        </p:sp>
        <p:sp>
          <p:nvSpPr>
            <p:cNvPr id="22" name="AutoShape 56"/>
            <p:cNvSpPr>
              <a:spLocks noChangeArrowheads="1"/>
            </p:cNvSpPr>
            <p:nvPr/>
          </p:nvSpPr>
          <p:spPr bwMode="auto">
            <a:xfrm>
              <a:off x="4572000" y="2997200"/>
              <a:ext cx="2374900" cy="352742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3" name="Text Box 59"/>
            <p:cNvSpPr txBox="1">
              <a:spLocks noChangeArrowheads="1"/>
            </p:cNvSpPr>
            <p:nvPr/>
          </p:nvSpPr>
          <p:spPr bwMode="auto">
            <a:xfrm>
              <a:off x="2124075" y="4286099"/>
              <a:ext cx="2287486" cy="1698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 general said that 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his men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 were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fit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and highly trained.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They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 would be 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ready when the 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invasion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 began.</a:t>
              </a:r>
            </a:p>
          </p:txBody>
        </p:sp>
        <p:sp>
          <p:nvSpPr>
            <p:cNvPr id="24" name="Text Box 61"/>
            <p:cNvSpPr txBox="1">
              <a:spLocks noChangeArrowheads="1"/>
            </p:cNvSpPr>
            <p:nvPr/>
          </p:nvSpPr>
          <p:spPr bwMode="auto">
            <a:xfrm>
              <a:off x="4856163" y="4575024"/>
              <a:ext cx="1973297" cy="1698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“My men </a:t>
              </a:r>
              <a:r>
                <a:rPr lang="en-GB" altLang="en-US" sz="1600" b="1" i="1">
                  <a:solidFill>
                    <a:srgbClr val="ED667A"/>
                  </a:solidFill>
                  <a:latin typeface="Segoe Print" panose="02000600000000000000" pitchFamily="2" charset="0"/>
                </a:rPr>
                <a:t>are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fit 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and highly trained.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They </a:t>
              </a:r>
              <a:r>
                <a:rPr lang="en-GB" altLang="en-US" sz="1600" b="1" i="1">
                  <a:solidFill>
                    <a:srgbClr val="ED667A"/>
                  </a:solidFill>
                  <a:latin typeface="Segoe Print" panose="02000600000000000000" pitchFamily="2" charset="0"/>
                </a:rPr>
                <a:t>will be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ready when the 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invasion </a:t>
              </a:r>
              <a:r>
                <a:rPr lang="en-GB" altLang="en-US" sz="1600" b="1" i="1">
                  <a:solidFill>
                    <a:srgbClr val="ED667A"/>
                  </a:solidFill>
                  <a:latin typeface="Segoe Print" panose="02000600000000000000" pitchFamily="2" charset="0"/>
                </a:rPr>
                <a:t>begins</a:t>
              </a:r>
              <a:r>
                <a:rPr lang="en-GB" altLang="en-US" sz="1600" b="1" i="1">
                  <a:latin typeface="Segoe Print" panose="02000600000000000000" pitchFamily="2" charset="0"/>
                </a:rPr>
                <a:t>,”</a:t>
              </a:r>
            </a:p>
            <a:p>
              <a:pPr>
                <a:lnSpc>
                  <a:spcPct val="115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said the general.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047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5413" y="188913"/>
            <a:ext cx="8893175" cy="6265764"/>
            <a:chOff x="125413" y="188913"/>
            <a:chExt cx="8893175" cy="6265764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ED667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Holding text together 3</a:t>
              </a:r>
            </a:p>
          </p:txBody>
        </p:sp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2484438" y="2852738"/>
              <a:ext cx="15144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I,  we,  you</a:t>
              </a:r>
            </a:p>
          </p:txBody>
        </p:sp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2770188" y="908050"/>
              <a:ext cx="3817937" cy="1225550"/>
              <a:chOff x="3038" y="572"/>
              <a:chExt cx="2405" cy="772"/>
            </a:xfrm>
          </p:grpSpPr>
          <p:sp>
            <p:nvSpPr>
              <p:cNvPr id="34" name="Text Box 5"/>
              <p:cNvSpPr txBox="1">
                <a:spLocks noChangeArrowheads="1"/>
              </p:cNvSpPr>
              <p:nvPr/>
            </p:nvSpPr>
            <p:spPr bwMode="auto">
              <a:xfrm>
                <a:off x="3235" y="618"/>
                <a:ext cx="1736" cy="6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Make sure your overall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style</a:t>
                </a:r>
                <a:r>
                  <a:rPr lang="en-GB" altLang="en-US" sz="1600" b="1">
                    <a:latin typeface="Segoe Print" panose="02000600000000000000" pitchFamily="2" charset="0"/>
                  </a:rPr>
                  <a:t> and </a:t>
                </a:r>
                <a:r>
                  <a:rPr lang="en-GB" altLang="en-US" sz="16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viewpoint</a:t>
                </a:r>
                <a:r>
                  <a:rPr lang="en-GB" altLang="en-US" sz="1600" b="1">
                    <a:latin typeface="Segoe Print" panose="02000600000000000000" pitchFamily="2" charset="0"/>
                  </a:rPr>
                  <a:t> are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consistent, depending on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purpose and audience.</a:t>
                </a:r>
                <a:r>
                  <a:rPr lang="en-GB" altLang="en-US" sz="2000">
                    <a:latin typeface="Segoe Print" panose="02000600000000000000" pitchFamily="2" charset="0"/>
                  </a:rPr>
                  <a:t> </a:t>
                </a:r>
              </a:p>
            </p:txBody>
          </p:sp>
          <p:grpSp>
            <p:nvGrpSpPr>
              <p:cNvPr id="35" name="Group 6"/>
              <p:cNvGrpSpPr>
                <a:grpSpLocks/>
              </p:cNvGrpSpPr>
              <p:nvPr/>
            </p:nvGrpSpPr>
            <p:grpSpPr bwMode="auto">
              <a:xfrm>
                <a:off x="3038" y="572"/>
                <a:ext cx="2405" cy="772"/>
                <a:chOff x="68" y="2795"/>
                <a:chExt cx="2631" cy="1257"/>
              </a:xfrm>
            </p:grpSpPr>
            <p:grpSp>
              <p:nvGrpSpPr>
                <p:cNvPr id="36" name="Group 7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44" name="Freeform 8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5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37" name="Group 10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40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1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2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3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38" name="AutoShape 15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9" name="AutoShape 16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5197646" y="2848273"/>
              <a:ext cx="1606209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third person</a:t>
              </a:r>
            </a:p>
            <a:p>
              <a:pPr algn="ctr"/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and/or</a:t>
              </a:r>
            </a:p>
            <a:p>
              <a:pPr algn="ctr"/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passive voice</a:t>
              </a:r>
            </a:p>
          </p:txBody>
        </p:sp>
        <p:grpSp>
          <p:nvGrpSpPr>
            <p:cNvPr id="10" name="Group 34"/>
            <p:cNvGrpSpPr>
              <a:grpSpLocks/>
            </p:cNvGrpSpPr>
            <p:nvPr/>
          </p:nvGrpSpPr>
          <p:grpSpPr bwMode="auto">
            <a:xfrm>
              <a:off x="2593974" y="2284416"/>
              <a:ext cx="1546055" cy="465132"/>
              <a:chOff x="1701" y="1433"/>
              <a:chExt cx="816" cy="227"/>
            </a:xfrm>
          </p:grpSpPr>
          <p:sp>
            <p:nvSpPr>
              <p:cNvPr id="32" name="Text Box 26"/>
              <p:cNvSpPr txBox="1">
                <a:spLocks noChangeArrowheads="1"/>
              </p:cNvSpPr>
              <p:nvPr/>
            </p:nvSpPr>
            <p:spPr bwMode="auto">
              <a:xfrm>
                <a:off x="1793" y="1433"/>
                <a:ext cx="677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GB" altLang="en-US" sz="20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personal</a:t>
                </a:r>
              </a:p>
            </p:txBody>
          </p:sp>
          <p:sp>
            <p:nvSpPr>
              <p:cNvPr id="33" name="AutoShape 28"/>
              <p:cNvSpPr>
                <a:spLocks noChangeArrowheads="1"/>
              </p:cNvSpPr>
              <p:nvPr/>
            </p:nvSpPr>
            <p:spPr bwMode="auto">
              <a:xfrm>
                <a:off x="1701" y="1434"/>
                <a:ext cx="816" cy="226"/>
              </a:xfrm>
              <a:prstGeom prst="roundRect">
                <a:avLst>
                  <a:gd name="adj" fmla="val 32745"/>
                </a:avLst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1" name="Group 31"/>
            <p:cNvGrpSpPr>
              <a:grpSpLocks/>
            </p:cNvGrpSpPr>
            <p:nvPr/>
          </p:nvGrpSpPr>
          <p:grpSpPr bwMode="auto">
            <a:xfrm>
              <a:off x="5219796" y="2232821"/>
              <a:ext cx="1857267" cy="500703"/>
              <a:chOff x="1701" y="1887"/>
              <a:chExt cx="998" cy="227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0" y="1887"/>
                <a:ext cx="885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GB" altLang="en-US" sz="20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impersonal</a:t>
                </a:r>
              </a:p>
            </p:txBody>
          </p:sp>
          <p:sp>
            <p:nvSpPr>
              <p:cNvPr id="31" name="AutoShape 30"/>
              <p:cNvSpPr>
                <a:spLocks noChangeArrowheads="1"/>
              </p:cNvSpPr>
              <p:nvPr/>
            </p:nvSpPr>
            <p:spPr bwMode="auto">
              <a:xfrm>
                <a:off x="1701" y="1888"/>
                <a:ext cx="998" cy="226"/>
              </a:xfrm>
              <a:prstGeom prst="roundRect">
                <a:avLst>
                  <a:gd name="adj" fmla="val 32745"/>
                </a:avLst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4443413" y="2311500"/>
              <a:ext cx="27411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2000" b="1">
                  <a:latin typeface="Segoe Print" panose="02000600000000000000" pitchFamily="2" charset="0"/>
                </a:rPr>
                <a:t>or</a:t>
              </a:r>
            </a:p>
          </p:txBody>
        </p: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593974" y="4340229"/>
              <a:ext cx="1546055" cy="528931"/>
              <a:chOff x="1701" y="1433"/>
              <a:chExt cx="816" cy="227"/>
            </a:xfrm>
          </p:grpSpPr>
          <p:sp>
            <p:nvSpPr>
              <p:cNvPr id="28" name="Text Box 36"/>
              <p:cNvSpPr txBox="1">
                <a:spLocks noChangeArrowheads="1"/>
              </p:cNvSpPr>
              <p:nvPr/>
            </p:nvSpPr>
            <p:spPr bwMode="auto">
              <a:xfrm>
                <a:off x="1793" y="1433"/>
                <a:ext cx="688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GB" altLang="en-US" sz="20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informal</a:t>
                </a:r>
              </a:p>
            </p:txBody>
          </p:sp>
          <p:sp>
            <p:nvSpPr>
              <p:cNvPr id="29" name="AutoShape 37"/>
              <p:cNvSpPr>
                <a:spLocks noChangeArrowheads="1"/>
              </p:cNvSpPr>
              <p:nvPr/>
            </p:nvSpPr>
            <p:spPr bwMode="auto">
              <a:xfrm>
                <a:off x="1701" y="1434"/>
                <a:ext cx="816" cy="226"/>
              </a:xfrm>
              <a:prstGeom prst="roundRect">
                <a:avLst>
                  <a:gd name="adj" fmla="val 32745"/>
                </a:avLst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5443537" y="4314726"/>
              <a:ext cx="1633525" cy="554434"/>
              <a:chOff x="3198" y="2477"/>
              <a:chExt cx="725" cy="227"/>
            </a:xfrm>
          </p:grpSpPr>
          <p:sp>
            <p:nvSpPr>
              <p:cNvPr id="26" name="Text Box 39"/>
              <p:cNvSpPr txBox="1">
                <a:spLocks noChangeArrowheads="1"/>
              </p:cNvSpPr>
              <p:nvPr/>
            </p:nvSpPr>
            <p:spPr bwMode="auto">
              <a:xfrm>
                <a:off x="3293" y="2477"/>
                <a:ext cx="53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GB" altLang="en-US" sz="20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formal</a:t>
                </a:r>
              </a:p>
            </p:txBody>
          </p:sp>
          <p:sp>
            <p:nvSpPr>
              <p:cNvPr id="27" name="AutoShape 40"/>
              <p:cNvSpPr>
                <a:spLocks noChangeArrowheads="1"/>
              </p:cNvSpPr>
              <p:nvPr/>
            </p:nvSpPr>
            <p:spPr bwMode="auto">
              <a:xfrm>
                <a:off x="3198" y="2478"/>
                <a:ext cx="725" cy="226"/>
              </a:xfrm>
              <a:prstGeom prst="roundRect">
                <a:avLst>
                  <a:gd name="adj" fmla="val 32745"/>
                </a:avLst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4443413" y="4367312"/>
              <a:ext cx="27411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2000" b="1">
                  <a:latin typeface="Segoe Print" panose="02000600000000000000" pitchFamily="2" charset="0"/>
                </a:rPr>
                <a:t>or</a:t>
              </a:r>
            </a:p>
          </p:txBody>
        </p:sp>
        <p:grpSp>
          <p:nvGrpSpPr>
            <p:cNvPr id="16" name="Group 51"/>
            <p:cNvGrpSpPr>
              <a:grpSpLocks/>
            </p:cNvGrpSpPr>
            <p:nvPr/>
          </p:nvGrpSpPr>
          <p:grpSpPr bwMode="auto">
            <a:xfrm>
              <a:off x="2447925" y="5500688"/>
              <a:ext cx="1692105" cy="448592"/>
              <a:chOff x="1701" y="3158"/>
              <a:chExt cx="998" cy="226"/>
            </a:xfrm>
          </p:grpSpPr>
          <p:sp>
            <p:nvSpPr>
              <p:cNvPr id="24" name="Text Box 44"/>
              <p:cNvSpPr txBox="1">
                <a:spLocks noChangeArrowheads="1"/>
              </p:cNvSpPr>
              <p:nvPr/>
            </p:nvSpPr>
            <p:spPr bwMode="auto">
              <a:xfrm>
                <a:off x="1810" y="3158"/>
                <a:ext cx="77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GB" altLang="en-US" sz="20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subjective</a:t>
                </a:r>
              </a:p>
            </p:txBody>
          </p:sp>
          <p:sp>
            <p:nvSpPr>
              <p:cNvPr id="25" name="AutoShape 45"/>
              <p:cNvSpPr>
                <a:spLocks noChangeArrowheads="1"/>
              </p:cNvSpPr>
              <p:nvPr/>
            </p:nvSpPr>
            <p:spPr bwMode="auto">
              <a:xfrm>
                <a:off x="1701" y="3158"/>
                <a:ext cx="998" cy="226"/>
              </a:xfrm>
              <a:prstGeom prst="roundRect">
                <a:avLst>
                  <a:gd name="adj" fmla="val 32745"/>
                </a:avLst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7" name="Group 50"/>
            <p:cNvGrpSpPr>
              <a:grpSpLocks/>
            </p:cNvGrpSpPr>
            <p:nvPr/>
          </p:nvGrpSpPr>
          <p:grpSpPr bwMode="auto">
            <a:xfrm>
              <a:off x="5318125" y="5500688"/>
              <a:ext cx="1555750" cy="448592"/>
              <a:chOff x="3334" y="3158"/>
              <a:chExt cx="861" cy="226"/>
            </a:xfrm>
          </p:grpSpPr>
          <p:sp>
            <p:nvSpPr>
              <p:cNvPr id="22" name="Text Box 47"/>
              <p:cNvSpPr txBox="1">
                <a:spLocks noChangeArrowheads="1"/>
              </p:cNvSpPr>
              <p:nvPr/>
            </p:nvSpPr>
            <p:spPr bwMode="auto">
              <a:xfrm>
                <a:off x="3413" y="3158"/>
                <a:ext cx="70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/>
                <a:r>
                  <a:rPr lang="en-GB" altLang="en-US" sz="20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objective</a:t>
                </a:r>
              </a:p>
            </p:txBody>
          </p:sp>
          <p:sp>
            <p:nvSpPr>
              <p:cNvPr id="23" name="AutoShape 48"/>
              <p:cNvSpPr>
                <a:spLocks noChangeArrowheads="1"/>
              </p:cNvSpPr>
              <p:nvPr/>
            </p:nvSpPr>
            <p:spPr bwMode="auto">
              <a:xfrm>
                <a:off x="3334" y="3158"/>
                <a:ext cx="861" cy="226"/>
              </a:xfrm>
              <a:prstGeom prst="roundRect">
                <a:avLst>
                  <a:gd name="adj" fmla="val 32745"/>
                </a:avLst>
              </a:prstGeom>
              <a:noFill/>
              <a:ln w="38100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18" name="Text Box 49"/>
            <p:cNvSpPr txBox="1">
              <a:spLocks noChangeArrowheads="1"/>
            </p:cNvSpPr>
            <p:nvPr/>
          </p:nvSpPr>
          <p:spPr bwMode="auto">
            <a:xfrm>
              <a:off x="4443413" y="5526187"/>
              <a:ext cx="27411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2000" b="1">
                  <a:latin typeface="Segoe Print" panose="02000600000000000000" pitchFamily="2" charset="0"/>
                </a:rPr>
                <a:t>or</a:t>
              </a:r>
            </a:p>
          </p:txBody>
        </p:sp>
        <p:sp>
          <p:nvSpPr>
            <p:cNvPr id="19" name="Text Box 52"/>
            <p:cNvSpPr txBox="1">
              <a:spLocks noChangeArrowheads="1"/>
            </p:cNvSpPr>
            <p:nvPr/>
          </p:nvSpPr>
          <p:spPr bwMode="auto">
            <a:xfrm>
              <a:off x="2516188" y="6146900"/>
              <a:ext cx="162384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your opinion</a:t>
              </a:r>
            </a:p>
          </p:txBody>
        </p:sp>
        <p:sp>
          <p:nvSpPr>
            <p:cNvPr id="20" name="Text Box 53"/>
            <p:cNvSpPr txBox="1">
              <a:spLocks noChangeArrowheads="1"/>
            </p:cNvSpPr>
            <p:nvPr/>
          </p:nvSpPr>
          <p:spPr bwMode="auto">
            <a:xfrm>
              <a:off x="5127625" y="6148388"/>
              <a:ext cx="17462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just the facts</a:t>
              </a:r>
            </a:p>
          </p:txBody>
        </p:sp>
        <p:sp>
          <p:nvSpPr>
            <p:cNvPr id="21" name="Text Box 55"/>
            <p:cNvSpPr txBox="1">
              <a:spLocks noChangeArrowheads="1"/>
            </p:cNvSpPr>
            <p:nvPr/>
          </p:nvSpPr>
          <p:spPr bwMode="auto">
            <a:xfrm>
              <a:off x="4708722" y="3893086"/>
              <a:ext cx="258564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GB" altLang="en-US" sz="1200" b="1">
                  <a:solidFill>
                    <a:srgbClr val="704FAB"/>
                  </a:solidFill>
                  <a:latin typeface="Segoe Print" panose="02000600000000000000" pitchFamily="2" charset="0"/>
                </a:rPr>
                <a:t>(see The Complex Sentence Book)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662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811" y="555811"/>
            <a:ext cx="8754035" cy="5504329"/>
          </a:xfrm>
        </p:spPr>
        <p:txBody>
          <a:bodyPr/>
          <a:lstStyle/>
          <a:p>
            <a:r>
              <a:rPr lang="en-GB" sz="1600" b="1" dirty="0">
                <a:latin typeface="Segoe Print" panose="02000600000000000000" pitchFamily="2" charset="0"/>
              </a:rPr>
              <a:t>Task A: Find the adverbials</a:t>
            </a:r>
          </a:p>
          <a:p>
            <a:pPr algn="l"/>
            <a:r>
              <a:rPr lang="en-GB" sz="1600" b="1" dirty="0">
                <a:latin typeface="Segoe Print" panose="02000600000000000000" pitchFamily="2" charset="0"/>
              </a:rPr>
              <a:t>Which adverbials link the ideas in these paragraphs?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After we took off from New York there was some turbulence, but most of the journey was fine. What </a:t>
            </a:r>
            <a:r>
              <a:rPr lang="en-GB" sz="1600" dirty="0" smtClean="0">
                <a:latin typeface="Segoe Print" panose="02000600000000000000" pitchFamily="2" charset="0"/>
              </a:rPr>
              <a:t>a week </a:t>
            </a:r>
            <a:r>
              <a:rPr lang="en-GB" sz="1600" dirty="0">
                <a:latin typeface="Segoe Print" panose="02000600000000000000" pitchFamily="2" charset="0"/>
              </a:rPr>
              <a:t>we had!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First, we climbed to the top of the Empire State Building. It was magical.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Similarly amazing was the Statue of Liberty, which we saw the next day. That afternoon it rained.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Consequently, we went shopping!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Next day, the weather improved. Furthermore, it was the day we had booked our tour of Yankee Stadium.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I have always wanted to see inside the real stadium. Therefore, this was a dream come true for me.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In contrast to the tour of Yankee Stadium, the next day was not exciting. Nevertheless, </a:t>
            </a:r>
            <a:r>
              <a:rPr lang="en-GB" sz="1600" dirty="0" smtClean="0">
                <a:latin typeface="Segoe Print" panose="02000600000000000000" pitchFamily="2" charset="0"/>
              </a:rPr>
              <a:t>the Guggenheim </a:t>
            </a:r>
            <a:r>
              <a:rPr lang="en-GB" sz="1600" dirty="0">
                <a:latin typeface="Segoe Print" panose="02000600000000000000" pitchFamily="2" charset="0"/>
              </a:rPr>
              <a:t>Museum was quite interesting...!</a:t>
            </a:r>
          </a:p>
          <a:p>
            <a:pPr algn="l"/>
            <a:r>
              <a:rPr lang="en-GB" sz="1600" dirty="0">
                <a:latin typeface="Segoe Print" panose="02000600000000000000" pitchFamily="2" charset="0"/>
              </a:rPr>
              <a:t>In summary, I really enjoyed my week in New York!</a:t>
            </a:r>
          </a:p>
        </p:txBody>
      </p:sp>
      <p:pic>
        <p:nvPicPr>
          <p:cNvPr id="3074" name="Picture 2" descr="Image result for new york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065" y="5127419"/>
            <a:ext cx="1937194" cy="139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new york clip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328" y="4700201"/>
            <a:ext cx="814467" cy="85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273" y="4984037"/>
            <a:ext cx="1667586" cy="1141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2" y="5220218"/>
            <a:ext cx="1101346" cy="998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210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193" y="367519"/>
            <a:ext cx="8379725" cy="1655762"/>
          </a:xfrm>
        </p:spPr>
        <p:txBody>
          <a:bodyPr/>
          <a:lstStyle/>
          <a:p>
            <a:r>
              <a:rPr lang="en-GB" sz="2000" dirty="0">
                <a:latin typeface="Segoe Print" panose="02000600000000000000" pitchFamily="2" charset="0"/>
              </a:rPr>
              <a:t>Task B: Sequence the paragraphs</a:t>
            </a:r>
          </a:p>
          <a:p>
            <a:r>
              <a:rPr lang="en-GB" sz="2000" dirty="0">
                <a:latin typeface="Segoe Print" panose="02000600000000000000" pitchFamily="2" charset="0"/>
              </a:rPr>
              <a:t>With a partner, decide the best sequence for these paragraph starters, which are from the text of an argument.</a:t>
            </a:r>
          </a:p>
          <a:p>
            <a:r>
              <a:rPr lang="en-GB" sz="2000" dirty="0">
                <a:latin typeface="Segoe Print" panose="02000600000000000000" pitchFamily="2" charset="0"/>
              </a:rPr>
              <a:t>The opening line of the argument is given below.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41193" y="2023281"/>
            <a:ext cx="8475261" cy="1224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anose="02000600000000000000" pitchFamily="2" charset="0"/>
              </a:rPr>
              <a:t>These days, there is some debate about whether school children should wear a uniform.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0376" y="3429000"/>
            <a:ext cx="79839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Another thing to consider is...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Others </a:t>
            </a:r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say...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On </a:t>
            </a:r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the one hand, I agree that...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Finally</a:t>
            </a:r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, I think that...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On </a:t>
            </a:r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the other hand, I believe...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Consequently</a:t>
            </a:r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, in my view,...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Although </a:t>
            </a:r>
            <a:r>
              <a:rPr lang="en-GB" dirty="0">
                <a:solidFill>
                  <a:srgbClr val="7030A0"/>
                </a:solidFill>
                <a:latin typeface="Segoe Print" panose="02000600000000000000" pitchFamily="2" charset="0"/>
              </a:rPr>
              <a:t>many people think that... </a:t>
            </a:r>
            <a:endParaRPr lang="en-GB" dirty="0" smtClean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069" y="5698910"/>
            <a:ext cx="86253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Segoe Print" panose="02000600000000000000" pitchFamily="2" charset="0"/>
              </a:rPr>
              <a:t>When you have the paragraph starters in order, have a go at completing the argument. 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903" y="3440689"/>
            <a:ext cx="2025413" cy="2226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6223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1671" y="1317829"/>
            <a:ext cx="7691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www.dlsweb.rmit.edu.au/lsu/content/4_writingskills/writing_tuts/paragraphs_ll/activity4.html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91671" y="2631612"/>
            <a:ext cx="7691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education.nsw.gov.au/teaching-and-learning/student-assessment/smart-teaching-strategies/literacy/language-conventions/stage-3/cohesion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23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364" y="512763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Cohesive devices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013" y="1424833"/>
            <a:ext cx="8207188" cy="3861780"/>
          </a:xfrm>
        </p:spPr>
        <p:txBody>
          <a:bodyPr/>
          <a:lstStyle/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What is cohesion?</a:t>
            </a:r>
          </a:p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How can we tell if something is cohesive?</a:t>
            </a:r>
          </a:p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How do we achieve it?</a:t>
            </a:r>
          </a:p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What are cohesive devices?</a:t>
            </a:r>
          </a:p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Can you think of any examples? – What makes out writing cohesive?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381" y="4315063"/>
            <a:ext cx="23526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4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364" y="512763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What do I need to know?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013" y="1424833"/>
            <a:ext cx="8207188" cy="3861780"/>
          </a:xfrm>
        </p:spPr>
        <p:txBody>
          <a:bodyPr/>
          <a:lstStyle/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Cohesive devices are useful conjunctions, transitional phrases, synonyms and pronouns that express ideas in a cohesive manner</a:t>
            </a: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.</a:t>
            </a:r>
          </a:p>
          <a:p>
            <a:pPr algn="l"/>
            <a:r>
              <a:rPr lang="en-GB" sz="2800" dirty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They are used to join sentences together to make ideas more understandable to the reader.</a:t>
            </a:r>
          </a:p>
          <a:p>
            <a:pPr algn="l"/>
            <a:endParaRPr lang="en-GB" sz="2800" dirty="0">
              <a:solidFill>
                <a:srgbClr val="00B05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01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409731"/>
          </a:xfrm>
        </p:spPr>
        <p:txBody>
          <a:bodyPr>
            <a:normAutofit/>
          </a:bodyPr>
          <a:lstStyle/>
          <a:p>
            <a:pPr algn="l"/>
            <a:r>
              <a:rPr lang="en-GB" sz="3100" dirty="0" smtClean="0">
                <a:latin typeface="Segoe Print" panose="02000600000000000000" pitchFamily="2" charset="0"/>
              </a:rPr>
              <a:t>Text has cohesion if:</a:t>
            </a:r>
            <a:r>
              <a:rPr lang="en-GB" sz="3100" dirty="0">
                <a:latin typeface="Segoe Print" panose="02000600000000000000" pitchFamily="2" charset="0"/>
              </a:rPr>
              <a:t/>
            </a:r>
            <a:br>
              <a:rPr lang="en-GB" sz="3100" dirty="0">
                <a:latin typeface="Segoe Print" panose="02000600000000000000" pitchFamily="2" charset="0"/>
              </a:rPr>
            </a:br>
            <a:r>
              <a:rPr lang="en-GB" sz="2700" dirty="0">
                <a:latin typeface="Segoe Print" panose="02000600000000000000" pitchFamily="2" charset="0"/>
              </a:rPr>
              <a:t/>
            </a:r>
            <a:br>
              <a:rPr lang="en-GB" sz="2700" dirty="0">
                <a:latin typeface="Segoe Print" panose="02000600000000000000" pitchFamily="2" charset="0"/>
              </a:rPr>
            </a:br>
            <a:r>
              <a:rPr lang="en-GB" sz="3100" dirty="0">
                <a:latin typeface="Segoe Print" panose="02000600000000000000" pitchFamily="2" charset="0"/>
              </a:rPr>
              <a:t/>
            </a:r>
            <a:br>
              <a:rPr lang="en-GB" sz="3100" dirty="0">
                <a:latin typeface="Segoe Print" panose="02000600000000000000" pitchFamily="2" charset="0"/>
              </a:rPr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68942" y="2061882"/>
            <a:ext cx="86599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Segoe Print" panose="02000600000000000000" pitchFamily="2" charset="0"/>
              </a:rPr>
              <a:t>it is clearly organised so readers can find their way round the ideas</a:t>
            </a:r>
            <a:r>
              <a:rPr lang="en-GB" sz="280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.</a:t>
            </a:r>
          </a:p>
          <a:p>
            <a:r>
              <a:rPr lang="en-GB" sz="2800" dirty="0">
                <a:latin typeface="Segoe Print" panose="02000600000000000000" pitchFamily="2" charset="0"/>
              </a:rPr>
              <a:t/>
            </a:r>
            <a:br>
              <a:rPr lang="en-GB" sz="2800" dirty="0">
                <a:latin typeface="Segoe Print" panose="02000600000000000000" pitchFamily="2" charset="0"/>
              </a:rPr>
            </a:br>
            <a:r>
              <a:rPr lang="en-GB" sz="2800" dirty="0">
                <a:solidFill>
                  <a:srgbClr val="7030A0"/>
                </a:solidFill>
                <a:latin typeface="Segoe Print" panose="02000600000000000000" pitchFamily="2" charset="0"/>
              </a:rPr>
              <a:t>it includes words and phrases that act like ‘signposts’, helping readers to follow the author’s train of thought</a:t>
            </a:r>
            <a:r>
              <a:rPr lang="en-GB" sz="28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.</a:t>
            </a:r>
          </a:p>
          <a:p>
            <a:r>
              <a:rPr lang="en-GB" sz="2800" dirty="0">
                <a:latin typeface="Segoe Print" panose="02000600000000000000" pitchFamily="2" charset="0"/>
              </a:rPr>
              <a:t/>
            </a:r>
            <a:br>
              <a:rPr lang="en-GB" sz="2800" dirty="0">
                <a:latin typeface="Segoe Print" panose="02000600000000000000" pitchFamily="2" charset="0"/>
              </a:rPr>
            </a:br>
            <a:r>
              <a:rPr lang="en-GB" sz="2800" dirty="0">
                <a:solidFill>
                  <a:srgbClr val="478E38"/>
                </a:solidFill>
                <a:latin typeface="Segoe Print" panose="02000600000000000000" pitchFamily="2" charset="0"/>
              </a:rPr>
              <a:t>the writing ‘holds together’, so that it is easy to read and understand.</a:t>
            </a:r>
            <a:endParaRPr lang="en-GB" sz="2800" dirty="0">
              <a:solidFill>
                <a:srgbClr val="478E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1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Coherence</a:t>
            </a:r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3213380" y="866121"/>
            <a:ext cx="2736849" cy="1978025"/>
            <a:chOff x="2005" y="152"/>
            <a:chExt cx="1724" cy="1246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05" y="152"/>
              <a:ext cx="1719" cy="1246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010" y="156"/>
              <a:ext cx="1719" cy="1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600" b="1" dirty="0">
                  <a:solidFill>
                    <a:schemeClr val="bg1"/>
                  </a:solidFill>
                  <a:latin typeface="Segoe Print" panose="02000600000000000000" pitchFamily="2" charset="0"/>
                </a:rPr>
                <a:t>Some ways of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600" b="1" dirty="0">
                  <a:solidFill>
                    <a:schemeClr val="bg1"/>
                  </a:solidFill>
                  <a:latin typeface="Segoe Print" panose="02000600000000000000" pitchFamily="2" charset="0"/>
                </a:rPr>
                <a:t>helping the 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600" b="1" dirty="0">
                  <a:solidFill>
                    <a:schemeClr val="bg1"/>
                  </a:solidFill>
                  <a:latin typeface="Segoe Print" panose="02000600000000000000" pitchFamily="2" charset="0"/>
                </a:rPr>
                <a:t>reader see</a:t>
              </a:r>
              <a:r>
                <a:rPr lang="en-GB" altLang="en-US" sz="2600" b="1" dirty="0">
                  <a:latin typeface="Segoe Print" panose="02000600000000000000" pitchFamily="2" charset="0"/>
                </a:rPr>
                <a:t> </a:t>
              </a:r>
              <a:r>
                <a:rPr lang="en-GB" altLang="en-US" sz="2600" b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how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600" b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your ideas are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600" b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organised.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5790" y="919302"/>
            <a:ext cx="2534669" cy="1871662"/>
            <a:chOff x="246347" y="836613"/>
            <a:chExt cx="2534669" cy="1871662"/>
          </a:xfrm>
        </p:grpSpPr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403457" y="971550"/>
              <a:ext cx="2217274" cy="701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Headings and 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subheadings</a:t>
              </a:r>
              <a:endParaRPr lang="en-GB" altLang="en-US" sz="2200" b="1" dirty="0">
                <a:latin typeface="Segoe Print" panose="02000600000000000000" pitchFamily="2" charset="0"/>
              </a:endParaRPr>
            </a:p>
          </p:txBody>
        </p:sp>
        <p:sp>
          <p:nvSpPr>
            <p:cNvPr id="13" name="AutoShape 28"/>
            <p:cNvSpPr>
              <a:spLocks noChangeArrowheads="1"/>
            </p:cNvSpPr>
            <p:nvPr/>
          </p:nvSpPr>
          <p:spPr bwMode="auto">
            <a:xfrm>
              <a:off x="250825" y="836613"/>
              <a:ext cx="2520950" cy="18716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Text Box 70"/>
            <p:cNvSpPr txBox="1">
              <a:spLocks noChangeArrowheads="1"/>
            </p:cNvSpPr>
            <p:nvPr/>
          </p:nvSpPr>
          <p:spPr bwMode="auto">
            <a:xfrm>
              <a:off x="246347" y="1628775"/>
              <a:ext cx="2534669" cy="1006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give an overview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of the text’s 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organisation.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2061" y="3263827"/>
            <a:ext cx="4103688" cy="1152525"/>
            <a:chOff x="323850" y="2924175"/>
            <a:chExt cx="4103688" cy="1152525"/>
          </a:xfrm>
        </p:grpSpPr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028194" y="2957434"/>
              <a:ext cx="2698176" cy="397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Paragraph breaks</a:t>
              </a:r>
              <a:endParaRPr lang="en-GB" altLang="en-US" sz="2200" b="1" dirty="0">
                <a:latin typeface="Segoe Print" panose="02000600000000000000" pitchFamily="2" charset="0"/>
              </a:endParaRPr>
            </a:p>
          </p:txBody>
        </p:sp>
        <p:sp>
          <p:nvSpPr>
            <p:cNvPr id="21" name="AutoShape 29"/>
            <p:cNvSpPr>
              <a:spLocks noChangeArrowheads="1"/>
            </p:cNvSpPr>
            <p:nvPr/>
          </p:nvSpPr>
          <p:spPr bwMode="auto">
            <a:xfrm>
              <a:off x="323850" y="2924175"/>
              <a:ext cx="4103688" cy="115252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446088" y="3309938"/>
              <a:ext cx="3881437" cy="695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show shifts of time, place,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viewpoint, topic, etc.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28886" y="811351"/>
            <a:ext cx="2916184" cy="1800225"/>
            <a:chOff x="6112696" y="765175"/>
            <a:chExt cx="2916184" cy="1800225"/>
          </a:xfrm>
        </p:grpSpPr>
        <p:sp>
          <p:nvSpPr>
            <p:cNvPr id="24" name="Text Box 38"/>
            <p:cNvSpPr txBox="1">
              <a:spLocks noChangeArrowheads="1"/>
            </p:cNvSpPr>
            <p:nvPr/>
          </p:nvSpPr>
          <p:spPr bwMode="auto">
            <a:xfrm>
              <a:off x="6112696" y="892175"/>
              <a:ext cx="2916184" cy="397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Layout conventions</a:t>
              </a:r>
              <a:endParaRPr lang="en-GB" altLang="en-US" sz="2000" b="1" i="1" dirty="0">
                <a:solidFill>
                  <a:srgbClr val="ED667A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25" name="AutoShape 39"/>
            <p:cNvSpPr>
              <a:spLocks noChangeArrowheads="1"/>
            </p:cNvSpPr>
            <p:nvPr/>
          </p:nvSpPr>
          <p:spPr bwMode="auto">
            <a:xfrm>
              <a:off x="6156325" y="765175"/>
              <a:ext cx="2808288" cy="180022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75"/>
            <p:cNvSpPr txBox="1">
              <a:spLocks noChangeArrowheads="1"/>
            </p:cNvSpPr>
            <p:nvPr/>
          </p:nvSpPr>
          <p:spPr bwMode="auto">
            <a:xfrm>
              <a:off x="6227763" y="1247775"/>
              <a:ext cx="2628900" cy="124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 anchorCtr="1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show what sort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of text it is, e.g.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000" b="1" i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diary, letter,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000" b="1" i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newspaper, article.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152030" y="3195795"/>
            <a:ext cx="4009431" cy="1358900"/>
            <a:chOff x="5075535" y="2847975"/>
            <a:chExt cx="4009431" cy="1358900"/>
          </a:xfrm>
        </p:grpSpPr>
        <p:sp>
          <p:nvSpPr>
            <p:cNvPr id="28" name="AutoShape 42"/>
            <p:cNvSpPr>
              <a:spLocks noChangeArrowheads="1"/>
            </p:cNvSpPr>
            <p:nvPr/>
          </p:nvSpPr>
          <p:spPr bwMode="auto">
            <a:xfrm>
              <a:off x="5226050" y="2847975"/>
              <a:ext cx="3743325" cy="13589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Text Box 41"/>
            <p:cNvSpPr txBox="1">
              <a:spLocks noChangeArrowheads="1"/>
            </p:cNvSpPr>
            <p:nvPr/>
          </p:nvSpPr>
          <p:spPr bwMode="auto">
            <a:xfrm>
              <a:off x="6144552" y="2892425"/>
              <a:ext cx="1909498" cy="397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Punctuation</a:t>
              </a:r>
              <a:endParaRPr lang="en-GB" altLang="en-US" sz="2600" b="1" dirty="0">
                <a:latin typeface="Segoe Print" panose="02000600000000000000" pitchFamily="2" charset="0"/>
              </a:endParaRPr>
            </a:p>
          </p:txBody>
        </p:sp>
        <p:sp>
          <p:nvSpPr>
            <p:cNvPr id="30" name="Text Box 74"/>
            <p:cNvSpPr txBox="1">
              <a:spLocks noChangeArrowheads="1"/>
            </p:cNvSpPr>
            <p:nvPr/>
          </p:nvSpPr>
          <p:spPr bwMode="auto">
            <a:xfrm>
              <a:off x="5075535" y="3167109"/>
              <a:ext cx="4009431" cy="1006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 anchorCtr="1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shows where one chunk of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meaning ends and another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latin typeface="Segoe Print" panose="02000600000000000000" pitchFamily="2" charset="0"/>
                </a:rPr>
                <a:t>begins. </a:t>
              </a:r>
              <a:endParaRPr lang="en-GB" altLang="en-US" sz="2600" b="1" dirty="0">
                <a:latin typeface="Segoe Print" panose="02000600000000000000" pitchFamily="2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840790" y="4677628"/>
            <a:ext cx="4267350" cy="2049463"/>
            <a:chOff x="4716463" y="4403725"/>
            <a:chExt cx="4267350" cy="2049463"/>
          </a:xfrm>
        </p:grpSpPr>
        <p:sp>
          <p:nvSpPr>
            <p:cNvPr id="32" name="AutoShape 43"/>
            <p:cNvSpPr>
              <a:spLocks noChangeArrowheads="1"/>
            </p:cNvSpPr>
            <p:nvPr/>
          </p:nvSpPr>
          <p:spPr bwMode="auto">
            <a:xfrm>
              <a:off x="4716463" y="4403725"/>
              <a:ext cx="4248150" cy="204946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5191635" y="4489450"/>
              <a:ext cx="3308919" cy="397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200" b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Presentational devices</a:t>
              </a:r>
              <a:endParaRPr lang="en-GB" altLang="en-US" b="1" dirty="0">
                <a:latin typeface="Segoe Print" panose="02000600000000000000" pitchFamily="2" charset="0"/>
              </a:endParaRPr>
            </a:p>
          </p:txBody>
        </p:sp>
        <p:sp>
          <p:nvSpPr>
            <p:cNvPr id="34" name="Text Box 55"/>
            <p:cNvSpPr txBox="1">
              <a:spLocks noChangeArrowheads="1"/>
            </p:cNvSpPr>
            <p:nvPr/>
          </p:nvSpPr>
          <p:spPr bwMode="auto">
            <a:xfrm>
              <a:off x="5651500" y="5373688"/>
              <a:ext cx="3241675" cy="1025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b="1" i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speech bubbles,</a:t>
              </a:r>
            </a:p>
            <a:p>
              <a:pPr>
                <a:lnSpc>
                  <a:spcPct val="85000"/>
                </a:lnSpc>
              </a:pPr>
              <a:r>
                <a:rPr lang="en-GB" altLang="en-US" b="1" i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timelines, flowcharts, etc.</a:t>
              </a:r>
            </a:p>
            <a:p>
              <a:pPr>
                <a:lnSpc>
                  <a:spcPct val="85000"/>
                </a:lnSpc>
              </a:pPr>
              <a:r>
                <a:rPr lang="en-GB" altLang="en-US" b="1" i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bullet points,</a:t>
              </a:r>
            </a:p>
            <a:p>
              <a:pPr>
                <a:lnSpc>
                  <a:spcPct val="85000"/>
                </a:lnSpc>
              </a:pPr>
              <a:r>
                <a:rPr lang="en-GB" altLang="en-US" b="1" i="1" dirty="0">
                  <a:solidFill>
                    <a:srgbClr val="ED667A"/>
                  </a:solidFill>
                  <a:latin typeface="Segoe Print" panose="02000600000000000000" pitchFamily="2" charset="0"/>
                </a:rPr>
                <a:t>boxed information.</a:t>
              </a:r>
            </a:p>
          </p:txBody>
        </p: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4859338" y="5302250"/>
              <a:ext cx="59343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000" b="1" dirty="0">
                  <a:latin typeface="Segoe Print" panose="02000600000000000000" pitchFamily="2" charset="0"/>
                </a:rPr>
                <a:t>e.g.</a:t>
              </a:r>
            </a:p>
          </p:txBody>
        </p:sp>
        <p:sp>
          <p:nvSpPr>
            <p:cNvPr id="36" name="Text Box 73"/>
            <p:cNvSpPr txBox="1">
              <a:spLocks noChangeArrowheads="1"/>
            </p:cNvSpPr>
            <p:nvPr/>
          </p:nvSpPr>
          <p:spPr bwMode="auto">
            <a:xfrm>
              <a:off x="4717901" y="4803775"/>
              <a:ext cx="426591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2000" b="1" dirty="0">
                  <a:latin typeface="Segoe Print" panose="02000600000000000000" pitchFamily="2" charset="0"/>
                </a:rPr>
                <a:t>draw attention to sections of</a:t>
              </a:r>
            </a:p>
            <a:p>
              <a:pPr algn="ctr">
                <a:lnSpc>
                  <a:spcPct val="90000"/>
                </a:lnSpc>
              </a:pPr>
              <a:r>
                <a:rPr lang="en-GB" altLang="en-US" sz="2000" b="1" dirty="0">
                  <a:latin typeface="Segoe Print" panose="02000600000000000000" pitchFamily="2" charset="0"/>
                </a:rPr>
                <a:t>text and make meaning clearer</a:t>
              </a:r>
              <a:endParaRPr lang="en-GB" altLang="en-US" b="1" dirty="0">
                <a:latin typeface="Segoe Print" panose="02000600000000000000" pitchFamily="2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34020" y="4778464"/>
            <a:ext cx="4176713" cy="1995487"/>
            <a:chOff x="107950" y="4437063"/>
            <a:chExt cx="4176713" cy="1995487"/>
          </a:xfrm>
        </p:grpSpPr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468313" y="4508500"/>
              <a:ext cx="3033203" cy="840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altLang="en-US" dirty="0">
                  <a:latin typeface="Segoe Print" panose="02000600000000000000" pitchFamily="2" charset="0"/>
                </a:rPr>
                <a:t>* Plan your writing in </a:t>
              </a:r>
            </a:p>
            <a:p>
              <a:pPr>
                <a:lnSpc>
                  <a:spcPct val="90000"/>
                </a:lnSpc>
              </a:pPr>
              <a:r>
                <a:rPr lang="en-GB" altLang="en-US" dirty="0">
                  <a:latin typeface="Segoe Print" panose="02000600000000000000" pitchFamily="2" charset="0"/>
                </a:rPr>
                <a:t>  advance on a skeleton </a:t>
              </a:r>
            </a:p>
            <a:p>
              <a:pPr>
                <a:lnSpc>
                  <a:spcPct val="90000"/>
                </a:lnSpc>
              </a:pPr>
              <a:r>
                <a:rPr lang="en-GB" altLang="en-US" dirty="0">
                  <a:latin typeface="Segoe Print" panose="02000600000000000000" pitchFamily="2" charset="0"/>
                </a:rPr>
                <a:t>  framework.</a:t>
              </a:r>
            </a:p>
          </p:txBody>
        </p:sp>
        <p:grpSp>
          <p:nvGrpSpPr>
            <p:cNvPr id="39" name="Group 76"/>
            <p:cNvGrpSpPr>
              <a:grpSpLocks/>
            </p:cNvGrpSpPr>
            <p:nvPr/>
          </p:nvGrpSpPr>
          <p:grpSpPr bwMode="auto">
            <a:xfrm>
              <a:off x="107950" y="4437063"/>
              <a:ext cx="4176713" cy="1995487"/>
              <a:chOff x="68" y="2795"/>
              <a:chExt cx="2631" cy="1257"/>
            </a:xfrm>
          </p:grpSpPr>
          <p:grpSp>
            <p:nvGrpSpPr>
              <p:cNvPr id="41" name="Group 54"/>
              <p:cNvGrpSpPr>
                <a:grpSpLocks/>
              </p:cNvGrpSpPr>
              <p:nvPr/>
            </p:nvGrpSpPr>
            <p:grpSpPr bwMode="auto">
              <a:xfrm>
                <a:off x="2491" y="3249"/>
                <a:ext cx="208" cy="337"/>
                <a:chOff x="2491" y="3249"/>
                <a:chExt cx="208" cy="337"/>
              </a:xfrm>
            </p:grpSpPr>
            <p:sp>
              <p:nvSpPr>
                <p:cNvPr id="49" name="Freeform 53"/>
                <p:cNvSpPr>
                  <a:spLocks/>
                </p:cNvSpPr>
                <p:nvPr/>
              </p:nvSpPr>
              <p:spPr bwMode="auto">
                <a:xfrm>
                  <a:off x="2516" y="3249"/>
                  <a:ext cx="183" cy="337"/>
                </a:xfrm>
                <a:custGeom>
                  <a:avLst/>
                  <a:gdLst>
                    <a:gd name="T0" fmla="*/ 46 w 183"/>
                    <a:gd name="T1" fmla="*/ 0 h 337"/>
                    <a:gd name="T2" fmla="*/ 183 w 183"/>
                    <a:gd name="T3" fmla="*/ 181 h 337"/>
                    <a:gd name="T4" fmla="*/ 44 w 183"/>
                    <a:gd name="T5" fmla="*/ 337 h 337"/>
                    <a:gd name="T6" fmla="*/ 0 w 183"/>
                    <a:gd name="T7" fmla="*/ 261 h 337"/>
                    <a:gd name="T8" fmla="*/ 1 w 183"/>
                    <a:gd name="T9" fmla="*/ 136 h 337"/>
                    <a:gd name="T10" fmla="*/ 1 w 183"/>
                    <a:gd name="T11" fmla="*/ 90 h 337"/>
                    <a:gd name="T12" fmla="*/ 12 w 183"/>
                    <a:gd name="T13" fmla="*/ 57 h 337"/>
                    <a:gd name="T14" fmla="*/ 46 w 183"/>
                    <a:gd name="T15" fmla="*/ 0 h 3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3" h="337">
                      <a:moveTo>
                        <a:pt x="46" y="0"/>
                      </a:moveTo>
                      <a:lnTo>
                        <a:pt x="183" y="181"/>
                      </a:lnTo>
                      <a:lnTo>
                        <a:pt x="44" y="337"/>
                      </a:lnTo>
                      <a:lnTo>
                        <a:pt x="0" y="261"/>
                      </a:lnTo>
                      <a:lnTo>
                        <a:pt x="1" y="136"/>
                      </a:lnTo>
                      <a:lnTo>
                        <a:pt x="1" y="90"/>
                      </a:lnTo>
                      <a:lnTo>
                        <a:pt x="12" y="5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AutoShape 25"/>
                <p:cNvSpPr>
                  <a:spLocks noChangeArrowheads="1"/>
                </p:cNvSpPr>
                <p:nvPr/>
              </p:nvSpPr>
              <p:spPr bwMode="auto">
                <a:xfrm>
                  <a:off x="2491" y="3250"/>
                  <a:ext cx="69" cy="332"/>
                </a:xfrm>
                <a:prstGeom prst="moon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42" name="Group 23"/>
              <p:cNvGrpSpPr>
                <a:grpSpLocks/>
              </p:cNvGrpSpPr>
              <p:nvPr/>
            </p:nvGrpSpPr>
            <p:grpSpPr bwMode="auto">
              <a:xfrm>
                <a:off x="2036" y="2809"/>
                <a:ext cx="141" cy="1222"/>
                <a:chOff x="5465" y="2840"/>
                <a:chExt cx="137" cy="1090"/>
              </a:xfrm>
            </p:grpSpPr>
            <p:sp>
              <p:nvSpPr>
                <p:cNvPr id="45" name="AutoShape 18"/>
                <p:cNvSpPr>
                  <a:spLocks noChangeArrowheads="1"/>
                </p:cNvSpPr>
                <p:nvPr/>
              </p:nvSpPr>
              <p:spPr bwMode="auto">
                <a:xfrm>
                  <a:off x="5465" y="2840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/>
                </a:p>
              </p:txBody>
            </p:sp>
            <p:sp>
              <p:nvSpPr>
                <p:cNvPr id="46" name="AutoShape 20"/>
                <p:cNvSpPr>
                  <a:spLocks noChangeArrowheads="1"/>
                </p:cNvSpPr>
                <p:nvPr/>
              </p:nvSpPr>
              <p:spPr bwMode="auto">
                <a:xfrm>
                  <a:off x="5465" y="3113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/>
                </a:p>
              </p:txBody>
            </p:sp>
            <p:sp>
              <p:nvSpPr>
                <p:cNvPr id="47" name="AutoShape 21"/>
                <p:cNvSpPr>
                  <a:spLocks noChangeArrowheads="1"/>
                </p:cNvSpPr>
                <p:nvPr/>
              </p:nvSpPr>
              <p:spPr bwMode="auto">
                <a:xfrm>
                  <a:off x="5465" y="3385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/>
                </a:p>
              </p:txBody>
            </p:sp>
            <p:sp>
              <p:nvSpPr>
                <p:cNvPr id="48" name="AutoShape 22"/>
                <p:cNvSpPr>
                  <a:spLocks noChangeArrowheads="1"/>
                </p:cNvSpPr>
                <p:nvPr/>
              </p:nvSpPr>
              <p:spPr bwMode="auto">
                <a:xfrm>
                  <a:off x="5465" y="3657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/>
                </a:p>
              </p:txBody>
            </p:sp>
          </p:grpSp>
          <p:sp>
            <p:nvSpPr>
              <p:cNvPr id="43" name="AutoShape 13"/>
              <p:cNvSpPr>
                <a:spLocks noChangeArrowheads="1"/>
              </p:cNvSpPr>
              <p:nvPr/>
            </p:nvSpPr>
            <p:spPr bwMode="auto">
              <a:xfrm>
                <a:off x="225" y="2802"/>
                <a:ext cx="2474" cy="1241"/>
              </a:xfrm>
              <a:prstGeom prst="homePlate">
                <a:avLst>
                  <a:gd name="adj" fmla="val 41099"/>
                </a:avLst>
              </a:prstGeom>
              <a:noFill/>
              <a:ln w="3810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4" name="AutoShape 24"/>
              <p:cNvSpPr>
                <a:spLocks noChangeArrowheads="1"/>
              </p:cNvSpPr>
              <p:nvPr/>
            </p:nvSpPr>
            <p:spPr bwMode="auto">
              <a:xfrm>
                <a:off x="68" y="2795"/>
                <a:ext cx="155" cy="1257"/>
              </a:xfrm>
              <a:prstGeom prst="moon">
                <a:avLst>
                  <a:gd name="adj" fmla="val 71977"/>
                </a:avLst>
              </a:prstGeom>
              <a:solidFill>
                <a:srgbClr val="ED667A"/>
              </a:solidFill>
              <a:ln w="1905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0" name="Text Box 77"/>
            <p:cNvSpPr txBox="1">
              <a:spLocks noChangeArrowheads="1"/>
            </p:cNvSpPr>
            <p:nvPr/>
          </p:nvSpPr>
          <p:spPr bwMode="auto">
            <a:xfrm>
              <a:off x="454025" y="5416550"/>
              <a:ext cx="2763898" cy="840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</a:pPr>
              <a:r>
                <a:rPr lang="en-GB" altLang="en-US" dirty="0">
                  <a:latin typeface="Segoe Print" panose="02000600000000000000" pitchFamily="2" charset="0"/>
                </a:rPr>
                <a:t>* Frequently re-read </a:t>
              </a:r>
            </a:p>
            <a:p>
              <a:pPr>
                <a:lnSpc>
                  <a:spcPct val="90000"/>
                </a:lnSpc>
              </a:pPr>
              <a:r>
                <a:rPr lang="en-GB" altLang="en-US" dirty="0">
                  <a:latin typeface="Segoe Print" panose="02000600000000000000" pitchFamily="2" charset="0"/>
                </a:rPr>
                <a:t>  your work to check </a:t>
              </a:r>
            </a:p>
            <a:p>
              <a:pPr>
                <a:lnSpc>
                  <a:spcPct val="90000"/>
                </a:lnSpc>
              </a:pPr>
              <a:r>
                <a:rPr lang="en-GB" altLang="en-US" dirty="0">
                  <a:latin typeface="Segoe Print" panose="02000600000000000000" pitchFamily="2" charset="0"/>
                </a:rPr>
                <a:t>  organisation is clear.</a:t>
              </a:r>
            </a:p>
          </p:txBody>
        </p:sp>
      </p:grp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2711218" y="1865313"/>
            <a:ext cx="49235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64"/>
          <p:cNvSpPr>
            <a:spLocks noChangeShapeType="1"/>
          </p:cNvSpPr>
          <p:nvPr/>
        </p:nvSpPr>
        <p:spPr bwMode="auto">
          <a:xfrm>
            <a:off x="3461404" y="2756834"/>
            <a:ext cx="0" cy="5192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64"/>
          <p:cNvSpPr>
            <a:spLocks noChangeShapeType="1"/>
          </p:cNvSpPr>
          <p:nvPr/>
        </p:nvSpPr>
        <p:spPr bwMode="auto">
          <a:xfrm flipH="1">
            <a:off x="5577097" y="2756834"/>
            <a:ext cx="1028" cy="4166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63"/>
          <p:cNvSpPr>
            <a:spLocks noChangeShapeType="1"/>
          </p:cNvSpPr>
          <p:nvPr/>
        </p:nvSpPr>
        <p:spPr bwMode="auto">
          <a:xfrm>
            <a:off x="5708161" y="1973544"/>
            <a:ext cx="5643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65"/>
          <p:cNvSpPr>
            <a:spLocks noChangeShapeType="1"/>
          </p:cNvSpPr>
          <p:nvPr/>
        </p:nvSpPr>
        <p:spPr bwMode="auto">
          <a:xfrm>
            <a:off x="4585773" y="2717893"/>
            <a:ext cx="513779" cy="2002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51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1663" y="341987"/>
            <a:ext cx="9047163" cy="6518277"/>
            <a:chOff x="0" y="188913"/>
            <a:chExt cx="9047163" cy="6518277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0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solidFill>
                    <a:srgbClr val="ED667A"/>
                  </a:solidFill>
                  <a:latin typeface="Segoe Print" panose="02000600000000000000" pitchFamily="2" charset="0"/>
                </a:rPr>
                <a:t>Paragraphing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770188" y="4360863"/>
              <a:ext cx="2807179" cy="757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* In non-fiction writing, </a:t>
              </a:r>
            </a:p>
            <a:p>
              <a:pPr>
                <a:lnSpc>
                  <a:spcPct val="90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  plan paragraphs </a:t>
              </a:r>
            </a:p>
            <a:p>
              <a:pPr>
                <a:lnSpc>
                  <a:spcPct val="90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  beforehand.</a:t>
              </a:r>
              <a:endParaRPr lang="en-GB" altLang="en-US" sz="2000">
                <a:latin typeface="Segoe Print" panose="02000600000000000000" pitchFamily="2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2554288" y="4292600"/>
              <a:ext cx="3817937" cy="1512888"/>
              <a:chOff x="68" y="2795"/>
              <a:chExt cx="2631" cy="1257"/>
            </a:xfrm>
          </p:grpSpPr>
          <p:grpSp>
            <p:nvGrpSpPr>
              <p:cNvPr id="111" name="Group 8"/>
              <p:cNvGrpSpPr>
                <a:grpSpLocks/>
              </p:cNvGrpSpPr>
              <p:nvPr/>
            </p:nvGrpSpPr>
            <p:grpSpPr bwMode="auto">
              <a:xfrm>
                <a:off x="2491" y="3249"/>
                <a:ext cx="208" cy="337"/>
                <a:chOff x="2491" y="3249"/>
                <a:chExt cx="208" cy="337"/>
              </a:xfrm>
            </p:grpSpPr>
            <p:sp>
              <p:nvSpPr>
                <p:cNvPr id="119" name="Freeform 9"/>
                <p:cNvSpPr>
                  <a:spLocks/>
                </p:cNvSpPr>
                <p:nvPr/>
              </p:nvSpPr>
              <p:spPr bwMode="auto">
                <a:xfrm>
                  <a:off x="2516" y="3249"/>
                  <a:ext cx="183" cy="337"/>
                </a:xfrm>
                <a:custGeom>
                  <a:avLst/>
                  <a:gdLst>
                    <a:gd name="T0" fmla="*/ 46 w 183"/>
                    <a:gd name="T1" fmla="*/ 0 h 337"/>
                    <a:gd name="T2" fmla="*/ 183 w 183"/>
                    <a:gd name="T3" fmla="*/ 181 h 337"/>
                    <a:gd name="T4" fmla="*/ 44 w 183"/>
                    <a:gd name="T5" fmla="*/ 337 h 337"/>
                    <a:gd name="T6" fmla="*/ 0 w 183"/>
                    <a:gd name="T7" fmla="*/ 261 h 337"/>
                    <a:gd name="T8" fmla="*/ 1 w 183"/>
                    <a:gd name="T9" fmla="*/ 136 h 337"/>
                    <a:gd name="T10" fmla="*/ 1 w 183"/>
                    <a:gd name="T11" fmla="*/ 90 h 337"/>
                    <a:gd name="T12" fmla="*/ 12 w 183"/>
                    <a:gd name="T13" fmla="*/ 57 h 337"/>
                    <a:gd name="T14" fmla="*/ 46 w 183"/>
                    <a:gd name="T15" fmla="*/ 0 h 3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3" h="337">
                      <a:moveTo>
                        <a:pt x="46" y="0"/>
                      </a:moveTo>
                      <a:lnTo>
                        <a:pt x="183" y="181"/>
                      </a:lnTo>
                      <a:lnTo>
                        <a:pt x="44" y="337"/>
                      </a:lnTo>
                      <a:lnTo>
                        <a:pt x="0" y="261"/>
                      </a:lnTo>
                      <a:lnTo>
                        <a:pt x="1" y="136"/>
                      </a:lnTo>
                      <a:lnTo>
                        <a:pt x="1" y="90"/>
                      </a:lnTo>
                      <a:lnTo>
                        <a:pt x="12" y="5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120" name="AutoShape 10"/>
                <p:cNvSpPr>
                  <a:spLocks noChangeArrowheads="1"/>
                </p:cNvSpPr>
                <p:nvPr/>
              </p:nvSpPr>
              <p:spPr bwMode="auto">
                <a:xfrm>
                  <a:off x="2491" y="3250"/>
                  <a:ext cx="69" cy="332"/>
                </a:xfrm>
                <a:prstGeom prst="moon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112" name="Group 11"/>
              <p:cNvGrpSpPr>
                <a:grpSpLocks/>
              </p:cNvGrpSpPr>
              <p:nvPr/>
            </p:nvGrpSpPr>
            <p:grpSpPr bwMode="auto">
              <a:xfrm>
                <a:off x="2036" y="2809"/>
                <a:ext cx="141" cy="1222"/>
                <a:chOff x="5465" y="2840"/>
                <a:chExt cx="137" cy="1090"/>
              </a:xfrm>
            </p:grpSpPr>
            <p:sp>
              <p:nvSpPr>
                <p:cNvPr id="115" name="AutoShape 12"/>
                <p:cNvSpPr>
                  <a:spLocks noChangeArrowheads="1"/>
                </p:cNvSpPr>
                <p:nvPr/>
              </p:nvSpPr>
              <p:spPr bwMode="auto">
                <a:xfrm>
                  <a:off x="5465" y="2840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116" name="AutoShape 13"/>
                <p:cNvSpPr>
                  <a:spLocks noChangeArrowheads="1"/>
                </p:cNvSpPr>
                <p:nvPr/>
              </p:nvSpPr>
              <p:spPr bwMode="auto">
                <a:xfrm>
                  <a:off x="5465" y="3113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117" name="AutoShape 14"/>
                <p:cNvSpPr>
                  <a:spLocks noChangeArrowheads="1"/>
                </p:cNvSpPr>
                <p:nvPr/>
              </p:nvSpPr>
              <p:spPr bwMode="auto">
                <a:xfrm>
                  <a:off x="5465" y="3385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118" name="AutoShape 15"/>
                <p:cNvSpPr>
                  <a:spLocks noChangeArrowheads="1"/>
                </p:cNvSpPr>
                <p:nvPr/>
              </p:nvSpPr>
              <p:spPr bwMode="auto">
                <a:xfrm>
                  <a:off x="5465" y="3657"/>
                  <a:ext cx="137" cy="273"/>
                </a:xfrm>
                <a:prstGeom prst="moon">
                  <a:avLst>
                    <a:gd name="adj" fmla="val 10949"/>
                  </a:avLst>
                </a:prstGeom>
                <a:solidFill>
                  <a:srgbClr val="ED667A"/>
                </a:solidFill>
                <a:ln w="9525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113" name="AutoShape 16"/>
              <p:cNvSpPr>
                <a:spLocks noChangeArrowheads="1"/>
              </p:cNvSpPr>
              <p:nvPr/>
            </p:nvSpPr>
            <p:spPr bwMode="auto">
              <a:xfrm>
                <a:off x="225" y="2802"/>
                <a:ext cx="2474" cy="1241"/>
              </a:xfrm>
              <a:prstGeom prst="homePlate">
                <a:avLst>
                  <a:gd name="adj" fmla="val 41099"/>
                </a:avLst>
              </a:prstGeom>
              <a:noFill/>
              <a:ln w="3810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114" name="AutoShape 17"/>
              <p:cNvSpPr>
                <a:spLocks noChangeArrowheads="1"/>
              </p:cNvSpPr>
              <p:nvPr/>
            </p:nvSpPr>
            <p:spPr bwMode="auto">
              <a:xfrm>
                <a:off x="68" y="2795"/>
                <a:ext cx="155" cy="1257"/>
              </a:xfrm>
              <a:prstGeom prst="moon">
                <a:avLst>
                  <a:gd name="adj" fmla="val 71977"/>
                </a:avLst>
              </a:prstGeom>
              <a:solidFill>
                <a:srgbClr val="ED667A"/>
              </a:solidFill>
              <a:ln w="19050">
                <a:solidFill>
                  <a:srgbClr val="ED667A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8" name="Group 61"/>
            <p:cNvGrpSpPr>
              <a:grpSpLocks/>
            </p:cNvGrpSpPr>
            <p:nvPr/>
          </p:nvGrpSpPr>
          <p:grpSpPr bwMode="auto">
            <a:xfrm>
              <a:off x="6443663" y="188913"/>
              <a:ext cx="2592387" cy="863600"/>
              <a:chOff x="3969" y="527"/>
              <a:chExt cx="1633" cy="544"/>
            </a:xfrm>
          </p:grpSpPr>
          <p:sp>
            <p:nvSpPr>
              <p:cNvPr id="109" name="Text Box 25"/>
              <p:cNvSpPr txBox="1">
                <a:spLocks noChangeArrowheads="1"/>
              </p:cNvSpPr>
              <p:nvPr/>
            </p:nvSpPr>
            <p:spPr bwMode="auto">
              <a:xfrm>
                <a:off x="3994" y="580"/>
                <a:ext cx="1582" cy="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a </a:t>
                </a:r>
                <a:r>
                  <a:rPr lang="en-GB" altLang="en-US" sz="22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new topic</a:t>
                </a:r>
                <a:r>
                  <a:rPr lang="en-GB" altLang="en-US" sz="22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  <a:r>
                  <a:rPr lang="en-GB" altLang="en-US" sz="2200" b="1">
                    <a:latin typeface="Segoe Print" panose="02000600000000000000" pitchFamily="2" charset="0"/>
                  </a:rPr>
                  <a:t>or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aspect of a topic</a:t>
                </a:r>
                <a:endParaRPr lang="en-GB" altLang="en-US" sz="2000" b="1" i="1">
                  <a:latin typeface="Segoe Print" panose="02000600000000000000" pitchFamily="2" charset="0"/>
                </a:endParaRPr>
              </a:p>
            </p:txBody>
          </p:sp>
          <p:sp>
            <p:nvSpPr>
              <p:cNvPr id="110" name="AutoShape 26"/>
              <p:cNvSpPr>
                <a:spLocks noChangeArrowheads="1"/>
              </p:cNvSpPr>
              <p:nvPr/>
            </p:nvSpPr>
            <p:spPr bwMode="auto">
              <a:xfrm>
                <a:off x="3969" y="527"/>
                <a:ext cx="1633" cy="544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2843213" y="836613"/>
              <a:ext cx="3168650" cy="1978025"/>
              <a:chOff x="1837" y="572"/>
              <a:chExt cx="1996" cy="1246"/>
            </a:xfrm>
          </p:grpSpPr>
          <p:sp>
            <p:nvSpPr>
              <p:cNvPr id="107" name="AutoShape 4"/>
              <p:cNvSpPr>
                <a:spLocks noChangeArrowheads="1"/>
              </p:cNvSpPr>
              <p:nvPr/>
            </p:nvSpPr>
            <p:spPr bwMode="auto">
              <a:xfrm>
                <a:off x="1837" y="572"/>
                <a:ext cx="1996" cy="1246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108" name="Text Box 5"/>
              <p:cNvSpPr txBox="1">
                <a:spLocks noChangeArrowheads="1"/>
              </p:cNvSpPr>
              <p:nvPr/>
            </p:nvSpPr>
            <p:spPr bwMode="auto">
              <a:xfrm>
                <a:off x="1838" y="603"/>
                <a:ext cx="1993" cy="1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6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Paragraph breaks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6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can help readers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6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to follow your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6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train of thought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6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by showing…</a:t>
                </a:r>
              </a:p>
            </p:txBody>
          </p:sp>
        </p:grpSp>
        <p:sp>
          <p:nvSpPr>
            <p:cNvPr id="10" name="Text Box 43"/>
            <p:cNvSpPr txBox="1">
              <a:spLocks noChangeArrowheads="1"/>
            </p:cNvSpPr>
            <p:nvPr/>
          </p:nvSpPr>
          <p:spPr bwMode="auto">
            <a:xfrm>
              <a:off x="250825" y="1196975"/>
              <a:ext cx="225222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en-US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Three weeks later…</a:t>
              </a:r>
            </a:p>
            <a:p>
              <a:r>
                <a:rPr lang="en-GB" altLang="en-US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In 1837,…</a:t>
              </a:r>
            </a:p>
          </p:txBody>
        </p:sp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250825" y="188913"/>
              <a:ext cx="1584325" cy="792162"/>
              <a:chOff x="249" y="164"/>
              <a:chExt cx="998" cy="499"/>
            </a:xfrm>
          </p:grpSpPr>
          <p:sp>
            <p:nvSpPr>
              <p:cNvPr id="105" name="Text Box 19"/>
              <p:cNvSpPr txBox="1">
                <a:spLocks noChangeArrowheads="1"/>
              </p:cNvSpPr>
              <p:nvPr/>
            </p:nvSpPr>
            <p:spPr bwMode="auto">
              <a:xfrm>
                <a:off x="349" y="224"/>
                <a:ext cx="797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latin typeface="Segoe Print" panose="02000600000000000000" pitchFamily="2" charset="0"/>
                  </a:rPr>
                  <a:t>a shift of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time</a:t>
                </a: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249" y="164"/>
                <a:ext cx="998" cy="499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12" name="Text Box 46"/>
            <p:cNvSpPr txBox="1">
              <a:spLocks noChangeArrowheads="1"/>
            </p:cNvSpPr>
            <p:nvPr/>
          </p:nvSpPr>
          <p:spPr bwMode="auto">
            <a:xfrm>
              <a:off x="250825" y="3068638"/>
              <a:ext cx="2249014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en-US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Meanwhile, deep in</a:t>
              </a:r>
            </a:p>
            <a:p>
              <a:r>
                <a:rPr lang="en-GB" altLang="en-US" b="1" i="1" dirty="0">
                  <a:solidFill>
                    <a:srgbClr val="704FAB"/>
                  </a:solidFill>
                  <a:latin typeface="Segoe Print" panose="02000600000000000000" pitchFamily="2" charset="0"/>
                </a:rPr>
                <a:t>the forest,…</a:t>
              </a:r>
            </a:p>
          </p:txBody>
        </p:sp>
        <p:grpSp>
          <p:nvGrpSpPr>
            <p:cNvPr id="13" name="Group 156"/>
            <p:cNvGrpSpPr>
              <a:grpSpLocks/>
            </p:cNvGrpSpPr>
            <p:nvPr/>
          </p:nvGrpSpPr>
          <p:grpSpPr bwMode="auto">
            <a:xfrm>
              <a:off x="250825" y="5589585"/>
              <a:ext cx="4486275" cy="936624"/>
              <a:chOff x="158" y="3521"/>
              <a:chExt cx="2826" cy="590"/>
            </a:xfrm>
          </p:grpSpPr>
          <p:sp>
            <p:nvSpPr>
              <p:cNvPr id="103" name="Text Box 47"/>
              <p:cNvSpPr txBox="1">
                <a:spLocks noChangeArrowheads="1"/>
              </p:cNvSpPr>
              <p:nvPr/>
            </p:nvSpPr>
            <p:spPr bwMode="auto">
              <a:xfrm>
                <a:off x="158" y="3521"/>
                <a:ext cx="1523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Suddenly, they leapt</a:t>
                </a:r>
              </a:p>
              <a:p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Into action…</a:t>
                </a:r>
              </a:p>
            </p:txBody>
          </p:sp>
          <p:sp>
            <p:nvSpPr>
              <p:cNvPr id="104" name="Text Box 52"/>
              <p:cNvSpPr txBox="1">
                <a:spLocks noChangeArrowheads="1"/>
              </p:cNvSpPr>
              <p:nvPr/>
            </p:nvSpPr>
            <p:spPr bwMode="auto">
              <a:xfrm>
                <a:off x="158" y="3937"/>
                <a:ext cx="2826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Tom, on the other hand, was furious…</a:t>
                </a:r>
              </a:p>
            </p:txBody>
          </p:sp>
        </p:grpSp>
        <p:grpSp>
          <p:nvGrpSpPr>
            <p:cNvPr id="14" name="Group 56"/>
            <p:cNvGrpSpPr>
              <a:grpSpLocks/>
            </p:cNvGrpSpPr>
            <p:nvPr/>
          </p:nvGrpSpPr>
          <p:grpSpPr bwMode="auto">
            <a:xfrm>
              <a:off x="250825" y="2205038"/>
              <a:ext cx="1871663" cy="792162"/>
              <a:chOff x="340" y="1298"/>
              <a:chExt cx="1179" cy="499"/>
            </a:xfrm>
          </p:grpSpPr>
          <p:sp>
            <p:nvSpPr>
              <p:cNvPr id="101" name="Text Box 22"/>
              <p:cNvSpPr txBox="1">
                <a:spLocks noChangeArrowheads="1"/>
              </p:cNvSpPr>
              <p:nvPr/>
            </p:nvSpPr>
            <p:spPr bwMode="auto">
              <a:xfrm>
                <a:off x="530" y="1355"/>
                <a:ext cx="797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latin typeface="Segoe Print" panose="02000600000000000000" pitchFamily="2" charset="0"/>
                  </a:rPr>
                  <a:t>a shift of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place</a:t>
                </a:r>
              </a:p>
            </p:txBody>
          </p:sp>
          <p:sp>
            <p:nvSpPr>
              <p:cNvPr id="102" name="AutoShape 53"/>
              <p:cNvSpPr>
                <a:spLocks noChangeArrowheads="1"/>
              </p:cNvSpPr>
              <p:nvPr/>
            </p:nvSpPr>
            <p:spPr bwMode="auto">
              <a:xfrm>
                <a:off x="340" y="1298"/>
                <a:ext cx="1179" cy="499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5" name="Group 55"/>
            <p:cNvGrpSpPr>
              <a:grpSpLocks/>
            </p:cNvGrpSpPr>
            <p:nvPr/>
          </p:nvGrpSpPr>
          <p:grpSpPr bwMode="auto">
            <a:xfrm>
              <a:off x="250825" y="4437063"/>
              <a:ext cx="1728788" cy="1079500"/>
              <a:chOff x="340" y="2251"/>
              <a:chExt cx="1089" cy="680"/>
            </a:xfrm>
          </p:grpSpPr>
          <p:sp>
            <p:nvSpPr>
              <p:cNvPr id="99" name="Text Box 42"/>
              <p:cNvSpPr txBox="1">
                <a:spLocks noChangeArrowheads="1"/>
              </p:cNvSpPr>
              <p:nvPr/>
            </p:nvSpPr>
            <p:spPr bwMode="auto">
              <a:xfrm>
                <a:off x="453" y="2303"/>
                <a:ext cx="862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latin typeface="Segoe Print" panose="02000600000000000000" pitchFamily="2" charset="0"/>
                  </a:rPr>
                  <a:t>a shift of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mood </a:t>
                </a:r>
                <a:r>
                  <a:rPr lang="en-GB" altLang="en-US" sz="2200" b="1" dirty="0">
                    <a:latin typeface="Segoe Print" panose="02000600000000000000" pitchFamily="2" charset="0"/>
                  </a:rPr>
                  <a:t>or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viewpoint</a:t>
                </a:r>
              </a:p>
            </p:txBody>
          </p:sp>
          <p:sp>
            <p:nvSpPr>
              <p:cNvPr id="100" name="AutoShape 54"/>
              <p:cNvSpPr>
                <a:spLocks noChangeArrowheads="1"/>
              </p:cNvSpPr>
              <p:nvPr/>
            </p:nvSpPr>
            <p:spPr bwMode="auto">
              <a:xfrm>
                <a:off x="340" y="2251"/>
                <a:ext cx="1089" cy="68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6" name="Group 58"/>
            <p:cNvGrpSpPr>
              <a:grpSpLocks/>
            </p:cNvGrpSpPr>
            <p:nvPr/>
          </p:nvGrpSpPr>
          <p:grpSpPr bwMode="auto">
            <a:xfrm>
              <a:off x="3059113" y="3068638"/>
              <a:ext cx="2663825" cy="1008062"/>
              <a:chOff x="2064" y="1933"/>
              <a:chExt cx="1678" cy="635"/>
            </a:xfrm>
          </p:grpSpPr>
          <p:sp>
            <p:nvSpPr>
              <p:cNvPr id="97" name="Text Box 48"/>
              <p:cNvSpPr txBox="1">
                <a:spLocks noChangeArrowheads="1"/>
              </p:cNvSpPr>
              <p:nvPr/>
            </p:nvSpPr>
            <p:spPr bwMode="auto">
              <a:xfrm>
                <a:off x="2199" y="2006"/>
                <a:ext cx="1407" cy="4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a </a:t>
                </a:r>
                <a:r>
                  <a:rPr lang="en-GB" altLang="en-US" sz="22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new speaker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in direct speech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1200">
                    <a:latin typeface="Segoe Print" panose="02000600000000000000" pitchFamily="2" charset="0"/>
                  </a:rPr>
                  <a:t>(See The Sentence Book)</a:t>
                </a:r>
              </a:p>
            </p:txBody>
          </p:sp>
          <p:sp>
            <p:nvSpPr>
              <p:cNvPr id="98" name="AutoShape 57"/>
              <p:cNvSpPr>
                <a:spLocks noChangeArrowheads="1"/>
              </p:cNvSpPr>
              <p:nvPr/>
            </p:nvSpPr>
            <p:spPr bwMode="auto">
              <a:xfrm>
                <a:off x="2064" y="1933"/>
                <a:ext cx="1678" cy="635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7" name="Group 60"/>
            <p:cNvGrpSpPr>
              <a:grpSpLocks/>
            </p:cNvGrpSpPr>
            <p:nvPr/>
          </p:nvGrpSpPr>
          <p:grpSpPr bwMode="auto">
            <a:xfrm>
              <a:off x="6300788" y="1989138"/>
              <a:ext cx="2233612" cy="1150937"/>
              <a:chOff x="4195" y="1616"/>
              <a:chExt cx="1407" cy="725"/>
            </a:xfrm>
          </p:grpSpPr>
          <p:sp>
            <p:nvSpPr>
              <p:cNvPr id="95" name="Text Box 50"/>
              <p:cNvSpPr txBox="1">
                <a:spLocks noChangeArrowheads="1"/>
              </p:cNvSpPr>
              <p:nvPr/>
            </p:nvSpPr>
            <p:spPr bwMode="auto">
              <a:xfrm>
                <a:off x="4281" y="1691"/>
                <a:ext cx="1235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a </a:t>
                </a:r>
                <a:r>
                  <a:rPr lang="en-GB" altLang="en-US" sz="22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new step </a:t>
                </a:r>
                <a:r>
                  <a:rPr lang="en-GB" altLang="en-US" sz="2200" b="1">
                    <a:latin typeface="Segoe Print" panose="02000600000000000000" pitchFamily="2" charset="0"/>
                  </a:rPr>
                  <a:t>or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stage </a:t>
                </a:r>
                <a:r>
                  <a:rPr lang="en-GB" altLang="en-US" sz="2200" b="1">
                    <a:latin typeface="Segoe Print" panose="02000600000000000000" pitchFamily="2" charset="0"/>
                  </a:rPr>
                  <a:t>in a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process</a:t>
                </a:r>
                <a:endParaRPr lang="en-GB" altLang="en-US" sz="2200" b="1">
                  <a:solidFill>
                    <a:srgbClr val="ED667A"/>
                  </a:solidFill>
                  <a:latin typeface="Segoe Print" panose="02000600000000000000" pitchFamily="2" charset="0"/>
                </a:endParaRPr>
              </a:p>
            </p:txBody>
          </p:sp>
          <p:sp>
            <p:nvSpPr>
              <p:cNvPr id="96" name="AutoShape 59"/>
              <p:cNvSpPr>
                <a:spLocks noChangeArrowheads="1"/>
              </p:cNvSpPr>
              <p:nvPr/>
            </p:nvSpPr>
            <p:spPr bwMode="auto">
              <a:xfrm>
                <a:off x="4195" y="1616"/>
                <a:ext cx="1407" cy="725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8" name="Group 63"/>
            <p:cNvGrpSpPr>
              <a:grpSpLocks/>
            </p:cNvGrpSpPr>
            <p:nvPr/>
          </p:nvGrpSpPr>
          <p:grpSpPr bwMode="auto">
            <a:xfrm>
              <a:off x="6443663" y="3933825"/>
              <a:ext cx="2484437" cy="1439863"/>
              <a:chOff x="4195" y="2115"/>
              <a:chExt cx="1565" cy="907"/>
            </a:xfrm>
          </p:grpSpPr>
          <p:sp>
            <p:nvSpPr>
              <p:cNvPr id="93" name="Text Box 49"/>
              <p:cNvSpPr txBox="1">
                <a:spLocks noChangeArrowheads="1"/>
              </p:cNvSpPr>
              <p:nvPr/>
            </p:nvSpPr>
            <p:spPr bwMode="auto">
              <a:xfrm>
                <a:off x="4215" y="2185"/>
                <a:ext cx="1525" cy="7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a </a:t>
                </a:r>
                <a:r>
                  <a:rPr lang="en-GB" altLang="en-US" sz="22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move from one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main point </a:t>
                </a:r>
                <a:r>
                  <a:rPr lang="en-GB" altLang="en-US" sz="2200" b="1">
                    <a:latin typeface="Segoe Print" panose="02000600000000000000" pitchFamily="2" charset="0"/>
                  </a:rPr>
                  <a:t>(or 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group of points 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>
                    <a:latin typeface="Segoe Print" panose="02000600000000000000" pitchFamily="2" charset="0"/>
                  </a:rPr>
                  <a:t>to another</a:t>
                </a:r>
                <a:endParaRPr lang="en-GB" altLang="en-US" sz="2200" b="1">
                  <a:solidFill>
                    <a:srgbClr val="ED667A"/>
                  </a:solidFill>
                  <a:latin typeface="Segoe Print" panose="02000600000000000000" pitchFamily="2" charset="0"/>
                </a:endParaRPr>
              </a:p>
            </p:txBody>
          </p:sp>
          <p:sp>
            <p:nvSpPr>
              <p:cNvPr id="94" name="AutoShape 62"/>
              <p:cNvSpPr>
                <a:spLocks noChangeArrowheads="1"/>
              </p:cNvSpPr>
              <p:nvPr/>
            </p:nvSpPr>
            <p:spPr bwMode="auto">
              <a:xfrm>
                <a:off x="4195" y="2115"/>
                <a:ext cx="1565" cy="907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9" name="Group 89"/>
            <p:cNvGrpSpPr>
              <a:grpSpLocks/>
            </p:cNvGrpSpPr>
            <p:nvPr/>
          </p:nvGrpSpPr>
          <p:grpSpPr bwMode="auto">
            <a:xfrm>
              <a:off x="7923213" y="865188"/>
              <a:ext cx="1123950" cy="1060450"/>
              <a:chOff x="4651" y="3282"/>
              <a:chExt cx="708" cy="668"/>
            </a:xfrm>
          </p:grpSpPr>
          <p:sp>
            <p:nvSpPr>
              <p:cNvPr id="71" name="Oval 64"/>
              <p:cNvSpPr>
                <a:spLocks noChangeArrowheads="1"/>
              </p:cNvSpPr>
              <p:nvPr/>
            </p:nvSpPr>
            <p:spPr bwMode="auto">
              <a:xfrm>
                <a:off x="4903" y="3499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grpSp>
            <p:nvGrpSpPr>
              <p:cNvPr id="72" name="Group 76"/>
              <p:cNvGrpSpPr>
                <a:grpSpLocks/>
              </p:cNvGrpSpPr>
              <p:nvPr/>
            </p:nvGrpSpPr>
            <p:grpSpPr bwMode="auto">
              <a:xfrm>
                <a:off x="5120" y="3282"/>
                <a:ext cx="181" cy="245"/>
                <a:chOff x="5120" y="3282"/>
                <a:chExt cx="181" cy="245"/>
              </a:xfrm>
            </p:grpSpPr>
            <p:sp>
              <p:nvSpPr>
                <p:cNvPr id="89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5120" y="3455"/>
                  <a:ext cx="57" cy="72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90" name="Oval 71"/>
                <p:cNvSpPr>
                  <a:spLocks noChangeArrowheads="1"/>
                </p:cNvSpPr>
                <p:nvPr/>
              </p:nvSpPr>
              <p:spPr bwMode="auto">
                <a:xfrm flipH="1">
                  <a:off x="5143" y="3325"/>
                  <a:ext cx="158" cy="15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91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5271" y="3291"/>
                  <a:ext cx="30" cy="48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92" name="Line 73"/>
                <p:cNvSpPr>
                  <a:spLocks noChangeShapeType="1"/>
                </p:cNvSpPr>
                <p:nvPr/>
              </p:nvSpPr>
              <p:spPr bwMode="auto">
                <a:xfrm flipH="1" flipV="1">
                  <a:off x="5139" y="3282"/>
                  <a:ext cx="33" cy="54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73" name="Group 82"/>
              <p:cNvGrpSpPr>
                <a:grpSpLocks/>
              </p:cNvGrpSpPr>
              <p:nvPr/>
            </p:nvGrpSpPr>
            <p:grpSpPr bwMode="auto">
              <a:xfrm>
                <a:off x="4677" y="3294"/>
                <a:ext cx="256" cy="253"/>
                <a:chOff x="4677" y="3294"/>
                <a:chExt cx="256" cy="253"/>
              </a:xfrm>
            </p:grpSpPr>
            <p:sp>
              <p:nvSpPr>
                <p:cNvPr id="85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4876" y="3475"/>
                  <a:ext cx="57" cy="72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6" name="Oval 69"/>
                <p:cNvSpPr>
                  <a:spLocks noChangeArrowheads="1"/>
                </p:cNvSpPr>
                <p:nvPr/>
              </p:nvSpPr>
              <p:spPr bwMode="auto">
                <a:xfrm>
                  <a:off x="4740" y="3339"/>
                  <a:ext cx="158" cy="15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7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4857" y="3294"/>
                  <a:ext cx="42" cy="54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8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4677" y="3420"/>
                  <a:ext cx="63" cy="6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74" name="Group 77"/>
              <p:cNvGrpSpPr>
                <a:grpSpLocks/>
              </p:cNvGrpSpPr>
              <p:nvPr/>
            </p:nvGrpSpPr>
            <p:grpSpPr bwMode="auto">
              <a:xfrm rot="20591660" flipV="1">
                <a:off x="5178" y="3679"/>
                <a:ext cx="181" cy="245"/>
                <a:chOff x="5120" y="3282"/>
                <a:chExt cx="181" cy="245"/>
              </a:xfrm>
            </p:grpSpPr>
            <p:sp>
              <p:nvSpPr>
                <p:cNvPr id="81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5120" y="3455"/>
                  <a:ext cx="57" cy="72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2" name="Oval 79"/>
                <p:cNvSpPr>
                  <a:spLocks noChangeArrowheads="1"/>
                </p:cNvSpPr>
                <p:nvPr/>
              </p:nvSpPr>
              <p:spPr bwMode="auto">
                <a:xfrm flipH="1">
                  <a:off x="5143" y="3325"/>
                  <a:ext cx="158" cy="15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3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5271" y="3291"/>
                  <a:ext cx="30" cy="48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4" name="Line 81"/>
                <p:cNvSpPr>
                  <a:spLocks noChangeShapeType="1"/>
                </p:cNvSpPr>
                <p:nvPr/>
              </p:nvSpPr>
              <p:spPr bwMode="auto">
                <a:xfrm flipH="1" flipV="1">
                  <a:off x="5139" y="3282"/>
                  <a:ext cx="33" cy="54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75" name="Group 83"/>
              <p:cNvGrpSpPr>
                <a:grpSpLocks/>
              </p:cNvGrpSpPr>
              <p:nvPr/>
            </p:nvGrpSpPr>
            <p:grpSpPr bwMode="auto">
              <a:xfrm rot="522686" flipV="1">
                <a:off x="4651" y="3697"/>
                <a:ext cx="256" cy="253"/>
                <a:chOff x="4677" y="3294"/>
                <a:chExt cx="256" cy="253"/>
              </a:xfrm>
            </p:grpSpPr>
            <p:sp>
              <p:nvSpPr>
                <p:cNvPr id="77" name="Line 84"/>
                <p:cNvSpPr>
                  <a:spLocks noChangeShapeType="1"/>
                </p:cNvSpPr>
                <p:nvPr/>
              </p:nvSpPr>
              <p:spPr bwMode="auto">
                <a:xfrm flipH="1" flipV="1">
                  <a:off x="4876" y="3475"/>
                  <a:ext cx="57" cy="72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78" name="Oval 85"/>
                <p:cNvSpPr>
                  <a:spLocks noChangeArrowheads="1"/>
                </p:cNvSpPr>
                <p:nvPr/>
              </p:nvSpPr>
              <p:spPr bwMode="auto">
                <a:xfrm>
                  <a:off x="4740" y="3339"/>
                  <a:ext cx="158" cy="15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79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4857" y="3294"/>
                  <a:ext cx="42" cy="54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80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4677" y="3420"/>
                  <a:ext cx="63" cy="6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76" name="Line 88"/>
              <p:cNvSpPr>
                <a:spLocks noChangeShapeType="1"/>
              </p:cNvSpPr>
              <p:nvPr/>
            </p:nvSpPr>
            <p:spPr bwMode="auto">
              <a:xfrm flipH="1">
                <a:off x="4689" y="3879"/>
                <a:ext cx="42" cy="51"/>
              </a:xfrm>
              <a:prstGeom prst="line">
                <a:avLst/>
              </a:prstGeom>
              <a:noFill/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20" name="Text Box 90"/>
            <p:cNvSpPr txBox="1">
              <a:spLocks noChangeArrowheads="1"/>
            </p:cNvSpPr>
            <p:nvPr/>
          </p:nvSpPr>
          <p:spPr bwMode="auto">
            <a:xfrm>
              <a:off x="6516688" y="1196975"/>
              <a:ext cx="133049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en-US" sz="1400" b="1">
                  <a:solidFill>
                    <a:srgbClr val="704FAB"/>
                  </a:solidFill>
                  <a:latin typeface="Segoe Print" panose="02000600000000000000" pitchFamily="2" charset="0"/>
                </a:rPr>
                <a:t>one paragraph</a:t>
              </a:r>
            </a:p>
            <a:p>
              <a:r>
                <a:rPr lang="en-GB" altLang="en-US" sz="1400" b="1">
                  <a:solidFill>
                    <a:srgbClr val="704FAB"/>
                  </a:solidFill>
                  <a:latin typeface="Segoe Print" panose="02000600000000000000" pitchFamily="2" charset="0"/>
                </a:rPr>
                <a:t>per category</a:t>
              </a:r>
            </a:p>
          </p:txBody>
        </p:sp>
        <p:grpSp>
          <p:nvGrpSpPr>
            <p:cNvPr id="21" name="Group 97"/>
            <p:cNvGrpSpPr>
              <a:grpSpLocks/>
            </p:cNvGrpSpPr>
            <p:nvPr/>
          </p:nvGrpSpPr>
          <p:grpSpPr bwMode="auto">
            <a:xfrm>
              <a:off x="6443663" y="3213100"/>
              <a:ext cx="1081087" cy="217488"/>
              <a:chOff x="4059" y="2046"/>
              <a:chExt cx="681" cy="137"/>
            </a:xfrm>
          </p:grpSpPr>
          <p:sp>
            <p:nvSpPr>
              <p:cNvPr id="66" name="Oval 92"/>
              <p:cNvSpPr>
                <a:spLocks noChangeArrowheads="1"/>
              </p:cNvSpPr>
              <p:nvPr/>
            </p:nvSpPr>
            <p:spPr bwMode="auto">
              <a:xfrm>
                <a:off x="4059" y="2047"/>
                <a:ext cx="136" cy="13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7" name="Oval 93"/>
              <p:cNvSpPr>
                <a:spLocks noChangeArrowheads="1"/>
              </p:cNvSpPr>
              <p:nvPr/>
            </p:nvSpPr>
            <p:spPr bwMode="auto">
              <a:xfrm>
                <a:off x="4332" y="2047"/>
                <a:ext cx="136" cy="13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8" name="Oval 94"/>
              <p:cNvSpPr>
                <a:spLocks noChangeArrowheads="1"/>
              </p:cNvSpPr>
              <p:nvPr/>
            </p:nvSpPr>
            <p:spPr bwMode="auto">
              <a:xfrm>
                <a:off x="4604" y="2046"/>
                <a:ext cx="136" cy="13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9" name="Line 95"/>
              <p:cNvSpPr>
                <a:spLocks noChangeShapeType="1"/>
              </p:cNvSpPr>
              <p:nvPr/>
            </p:nvSpPr>
            <p:spPr bwMode="auto">
              <a:xfrm>
                <a:off x="4195" y="2115"/>
                <a:ext cx="137" cy="0"/>
              </a:xfrm>
              <a:prstGeom prst="line">
                <a:avLst/>
              </a:pr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70" name="Line 96"/>
              <p:cNvSpPr>
                <a:spLocks noChangeShapeType="1"/>
              </p:cNvSpPr>
              <p:nvPr/>
            </p:nvSpPr>
            <p:spPr bwMode="auto">
              <a:xfrm>
                <a:off x="4468" y="2115"/>
                <a:ext cx="137" cy="0"/>
              </a:xfrm>
              <a:prstGeom prst="line">
                <a:avLst/>
              </a:pr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22" name="Group 119"/>
            <p:cNvGrpSpPr>
              <a:grpSpLocks/>
            </p:cNvGrpSpPr>
            <p:nvPr/>
          </p:nvGrpSpPr>
          <p:grpSpPr bwMode="auto">
            <a:xfrm>
              <a:off x="7885113" y="2781300"/>
              <a:ext cx="1031875" cy="1052513"/>
              <a:chOff x="4604" y="3534"/>
              <a:chExt cx="650" cy="663"/>
            </a:xfrm>
          </p:grpSpPr>
          <p:sp>
            <p:nvSpPr>
              <p:cNvPr id="56" name="Oval 98"/>
              <p:cNvSpPr>
                <a:spLocks noChangeArrowheads="1"/>
              </p:cNvSpPr>
              <p:nvPr/>
            </p:nvSpPr>
            <p:spPr bwMode="auto">
              <a:xfrm>
                <a:off x="4853" y="3534"/>
                <a:ext cx="146" cy="14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57" name="Arc 104"/>
              <p:cNvSpPr>
                <a:spLocks/>
              </p:cNvSpPr>
              <p:nvPr/>
            </p:nvSpPr>
            <p:spPr bwMode="auto">
              <a:xfrm>
                <a:off x="5012" y="3612"/>
                <a:ext cx="136" cy="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58" name="Oval 108"/>
              <p:cNvSpPr>
                <a:spLocks noChangeArrowheads="1"/>
              </p:cNvSpPr>
              <p:nvPr/>
            </p:nvSpPr>
            <p:spPr bwMode="auto">
              <a:xfrm>
                <a:off x="5106" y="3703"/>
                <a:ext cx="146" cy="14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59" name="Oval 109"/>
              <p:cNvSpPr>
                <a:spLocks noChangeArrowheads="1"/>
              </p:cNvSpPr>
              <p:nvPr/>
            </p:nvSpPr>
            <p:spPr bwMode="auto">
              <a:xfrm>
                <a:off x="5069" y="4014"/>
                <a:ext cx="146" cy="14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0" name="Oval 110"/>
              <p:cNvSpPr>
                <a:spLocks noChangeArrowheads="1"/>
              </p:cNvSpPr>
              <p:nvPr/>
            </p:nvSpPr>
            <p:spPr bwMode="auto">
              <a:xfrm>
                <a:off x="4679" y="4023"/>
                <a:ext cx="146" cy="14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1" name="Oval 111"/>
              <p:cNvSpPr>
                <a:spLocks noChangeArrowheads="1"/>
              </p:cNvSpPr>
              <p:nvPr/>
            </p:nvSpPr>
            <p:spPr bwMode="auto">
              <a:xfrm>
                <a:off x="4604" y="3702"/>
                <a:ext cx="146" cy="14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2" name="Arc 112"/>
              <p:cNvSpPr>
                <a:spLocks/>
              </p:cNvSpPr>
              <p:nvPr/>
            </p:nvSpPr>
            <p:spPr bwMode="auto">
              <a:xfrm rot="4614487">
                <a:off x="5141" y="3894"/>
                <a:ext cx="136" cy="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3" name="Arc 113"/>
              <p:cNvSpPr>
                <a:spLocks/>
              </p:cNvSpPr>
              <p:nvPr/>
            </p:nvSpPr>
            <p:spPr bwMode="auto">
              <a:xfrm rot="8967917">
                <a:off x="4861" y="4087"/>
                <a:ext cx="174" cy="110"/>
              </a:xfrm>
              <a:custGeom>
                <a:avLst/>
                <a:gdLst>
                  <a:gd name="G0" fmla="+- 5989 0 0"/>
                  <a:gd name="G1" fmla="+- 21600 0 0"/>
                  <a:gd name="G2" fmla="+- 21600 0 0"/>
                  <a:gd name="T0" fmla="*/ 0 w 27589"/>
                  <a:gd name="T1" fmla="*/ 847 h 26317"/>
                  <a:gd name="T2" fmla="*/ 27068 w 27589"/>
                  <a:gd name="T3" fmla="*/ 26317 h 26317"/>
                  <a:gd name="T4" fmla="*/ 5989 w 27589"/>
                  <a:gd name="T5" fmla="*/ 21600 h 26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89" h="26317" fill="none" extrusionOk="0">
                    <a:moveTo>
                      <a:pt x="-1" y="846"/>
                    </a:moveTo>
                    <a:cubicBezTo>
                      <a:pt x="1946" y="285"/>
                      <a:pt x="3962" y="-1"/>
                      <a:pt x="5989" y="0"/>
                    </a:cubicBezTo>
                    <a:cubicBezTo>
                      <a:pt x="17918" y="0"/>
                      <a:pt x="27589" y="9670"/>
                      <a:pt x="27589" y="21600"/>
                    </a:cubicBezTo>
                    <a:cubicBezTo>
                      <a:pt x="27589" y="23186"/>
                      <a:pt x="27414" y="24768"/>
                      <a:pt x="27067" y="26316"/>
                    </a:cubicBezTo>
                  </a:path>
                  <a:path w="27589" h="26317" stroke="0" extrusionOk="0">
                    <a:moveTo>
                      <a:pt x="-1" y="846"/>
                    </a:moveTo>
                    <a:cubicBezTo>
                      <a:pt x="1946" y="285"/>
                      <a:pt x="3962" y="-1"/>
                      <a:pt x="5989" y="0"/>
                    </a:cubicBezTo>
                    <a:cubicBezTo>
                      <a:pt x="17918" y="0"/>
                      <a:pt x="27589" y="9670"/>
                      <a:pt x="27589" y="21600"/>
                    </a:cubicBezTo>
                    <a:cubicBezTo>
                      <a:pt x="27589" y="23186"/>
                      <a:pt x="27414" y="24768"/>
                      <a:pt x="27067" y="26316"/>
                    </a:cubicBezTo>
                    <a:lnTo>
                      <a:pt x="59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4" name="Arc 114"/>
              <p:cNvSpPr>
                <a:spLocks/>
              </p:cNvSpPr>
              <p:nvPr/>
            </p:nvSpPr>
            <p:spPr bwMode="auto">
              <a:xfrm rot="13451505">
                <a:off x="4606" y="3902"/>
                <a:ext cx="136" cy="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5" name="Arc 115"/>
              <p:cNvSpPr>
                <a:spLocks/>
              </p:cNvSpPr>
              <p:nvPr/>
            </p:nvSpPr>
            <p:spPr bwMode="auto">
              <a:xfrm rot="-25480292">
                <a:off x="4715" y="3618"/>
                <a:ext cx="136" cy="9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4FA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23" name="Group 147"/>
            <p:cNvGrpSpPr>
              <a:grpSpLocks/>
            </p:cNvGrpSpPr>
            <p:nvPr/>
          </p:nvGrpSpPr>
          <p:grpSpPr bwMode="auto">
            <a:xfrm>
              <a:off x="6659563" y="5445127"/>
              <a:ext cx="561975" cy="1262063"/>
              <a:chOff x="4105" y="3481"/>
              <a:chExt cx="354" cy="795"/>
            </a:xfrm>
          </p:grpSpPr>
          <p:grpSp>
            <p:nvGrpSpPr>
              <p:cNvPr id="43" name="Group 128"/>
              <p:cNvGrpSpPr>
                <a:grpSpLocks/>
              </p:cNvGrpSpPr>
              <p:nvPr/>
            </p:nvGrpSpPr>
            <p:grpSpPr bwMode="auto">
              <a:xfrm>
                <a:off x="4105" y="3481"/>
                <a:ext cx="354" cy="329"/>
                <a:chOff x="4105" y="3502"/>
                <a:chExt cx="354" cy="329"/>
              </a:xfrm>
            </p:grpSpPr>
            <p:sp>
              <p:nvSpPr>
                <p:cNvPr id="53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105" y="3521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54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276" y="3502"/>
                  <a:ext cx="182" cy="91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55" name="Line 122"/>
                <p:cNvSpPr>
                  <a:spLocks noChangeShapeType="1"/>
                </p:cNvSpPr>
                <p:nvPr/>
              </p:nvSpPr>
              <p:spPr bwMode="auto">
                <a:xfrm>
                  <a:off x="4277" y="3625"/>
                  <a:ext cx="182" cy="45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44" name="Group 127"/>
              <p:cNvGrpSpPr>
                <a:grpSpLocks/>
              </p:cNvGrpSpPr>
              <p:nvPr/>
            </p:nvGrpSpPr>
            <p:grpSpPr bwMode="auto">
              <a:xfrm>
                <a:off x="4105" y="3724"/>
                <a:ext cx="354" cy="310"/>
                <a:chOff x="4105" y="3748"/>
                <a:chExt cx="354" cy="310"/>
              </a:xfrm>
            </p:grpSpPr>
            <p:sp>
              <p:nvSpPr>
                <p:cNvPr id="49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105" y="3748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50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4285" y="3749"/>
                  <a:ext cx="167" cy="48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51" name="Line 125"/>
                <p:cNvSpPr>
                  <a:spLocks noChangeShapeType="1"/>
                </p:cNvSpPr>
                <p:nvPr/>
              </p:nvSpPr>
              <p:spPr bwMode="auto">
                <a:xfrm>
                  <a:off x="4277" y="3852"/>
                  <a:ext cx="182" cy="45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52" name="Line 126"/>
                <p:cNvSpPr>
                  <a:spLocks noChangeShapeType="1"/>
                </p:cNvSpPr>
                <p:nvPr/>
              </p:nvSpPr>
              <p:spPr bwMode="auto">
                <a:xfrm>
                  <a:off x="4281" y="3820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grpSp>
            <p:nvGrpSpPr>
              <p:cNvPr id="45" name="Group 129"/>
              <p:cNvGrpSpPr>
                <a:grpSpLocks/>
              </p:cNvGrpSpPr>
              <p:nvPr/>
            </p:nvGrpSpPr>
            <p:grpSpPr bwMode="auto">
              <a:xfrm>
                <a:off x="4105" y="3947"/>
                <a:ext cx="354" cy="329"/>
                <a:chOff x="4105" y="3502"/>
                <a:chExt cx="354" cy="329"/>
              </a:xfrm>
            </p:grpSpPr>
            <p:sp>
              <p:nvSpPr>
                <p:cNvPr id="46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4105" y="3521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47" name="Line 131"/>
                <p:cNvSpPr>
                  <a:spLocks noChangeShapeType="1"/>
                </p:cNvSpPr>
                <p:nvPr/>
              </p:nvSpPr>
              <p:spPr bwMode="auto">
                <a:xfrm flipV="1">
                  <a:off x="4276" y="3502"/>
                  <a:ext cx="182" cy="91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48" name="Line 132"/>
                <p:cNvSpPr>
                  <a:spLocks noChangeShapeType="1"/>
                </p:cNvSpPr>
                <p:nvPr/>
              </p:nvSpPr>
              <p:spPr bwMode="auto">
                <a:xfrm>
                  <a:off x="4277" y="3625"/>
                  <a:ext cx="182" cy="45"/>
                </a:xfrm>
                <a:prstGeom prst="line">
                  <a:avLst/>
                </a:prstGeom>
                <a:noFill/>
                <a:ln w="19050">
                  <a:solidFill>
                    <a:srgbClr val="704FA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24" name="Group 146"/>
            <p:cNvGrpSpPr>
              <a:grpSpLocks/>
            </p:cNvGrpSpPr>
            <p:nvPr/>
          </p:nvGrpSpPr>
          <p:grpSpPr bwMode="auto">
            <a:xfrm>
              <a:off x="8027988" y="5275261"/>
              <a:ext cx="863600" cy="1254124"/>
              <a:chOff x="4740" y="3430"/>
              <a:chExt cx="544" cy="790"/>
            </a:xfrm>
          </p:grpSpPr>
          <p:sp>
            <p:nvSpPr>
              <p:cNvPr id="33" name="Line 133"/>
              <p:cNvSpPr>
                <a:spLocks noChangeShapeType="1"/>
              </p:cNvSpPr>
              <p:nvPr/>
            </p:nvSpPr>
            <p:spPr bwMode="auto">
              <a:xfrm>
                <a:off x="5012" y="3430"/>
                <a:ext cx="0" cy="680"/>
              </a:xfrm>
              <a:prstGeom prst="line">
                <a:avLst/>
              </a:prstGeom>
              <a:noFill/>
              <a:ln w="28575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4" name="Line 134"/>
              <p:cNvSpPr>
                <a:spLocks noChangeShapeType="1"/>
              </p:cNvSpPr>
              <p:nvPr/>
            </p:nvSpPr>
            <p:spPr bwMode="auto">
              <a:xfrm>
                <a:off x="4740" y="3566"/>
                <a:ext cx="544" cy="0"/>
              </a:xfrm>
              <a:prstGeom prst="line">
                <a:avLst/>
              </a:prstGeom>
              <a:noFill/>
              <a:ln w="28575">
                <a:solidFill>
                  <a:srgbClr val="704FA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grpSp>
            <p:nvGrpSpPr>
              <p:cNvPr id="35" name="Group 141"/>
              <p:cNvGrpSpPr>
                <a:grpSpLocks/>
              </p:cNvGrpSpPr>
              <p:nvPr/>
            </p:nvGrpSpPr>
            <p:grpSpPr bwMode="auto">
              <a:xfrm>
                <a:off x="4785" y="3566"/>
                <a:ext cx="132" cy="654"/>
                <a:chOff x="4785" y="3612"/>
                <a:chExt cx="132" cy="654"/>
              </a:xfrm>
            </p:grpSpPr>
            <p:sp>
              <p:nvSpPr>
                <p:cNvPr id="40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4785" y="3612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41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4785" y="3784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42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4785" y="3956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</p:grpSp>
          <p:grpSp>
            <p:nvGrpSpPr>
              <p:cNvPr id="36" name="Group 142"/>
              <p:cNvGrpSpPr>
                <a:grpSpLocks/>
              </p:cNvGrpSpPr>
              <p:nvPr/>
            </p:nvGrpSpPr>
            <p:grpSpPr bwMode="auto">
              <a:xfrm>
                <a:off x="5057" y="3566"/>
                <a:ext cx="132" cy="654"/>
                <a:chOff x="4785" y="3612"/>
                <a:chExt cx="132" cy="654"/>
              </a:xfrm>
            </p:grpSpPr>
            <p:sp>
              <p:nvSpPr>
                <p:cNvPr id="37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4785" y="3612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38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4785" y="3784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  <p:sp>
              <p:nvSpPr>
                <p:cNvPr id="39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4785" y="3956"/>
                  <a:ext cx="13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GB" altLang="en-US" sz="3200" b="1">
                      <a:solidFill>
                        <a:srgbClr val="704FAB"/>
                      </a:solidFill>
                      <a:latin typeface="Segoe Print" panose="02000600000000000000" pitchFamily="2" charset="0"/>
                    </a:rPr>
                    <a:t>*</a:t>
                  </a:r>
                </a:p>
              </p:txBody>
            </p:sp>
          </p:grpSp>
        </p:grpSp>
        <p:sp>
          <p:nvSpPr>
            <p:cNvPr id="25" name="Line 148"/>
            <p:cNvSpPr>
              <a:spLocks noChangeShapeType="1"/>
            </p:cNvSpPr>
            <p:nvPr/>
          </p:nvSpPr>
          <p:spPr bwMode="auto">
            <a:xfrm>
              <a:off x="5859463" y="2614613"/>
              <a:ext cx="635000" cy="1398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6" name="Line 150"/>
            <p:cNvSpPr>
              <a:spLocks noChangeShapeType="1"/>
            </p:cNvSpPr>
            <p:nvPr/>
          </p:nvSpPr>
          <p:spPr bwMode="auto">
            <a:xfrm>
              <a:off x="5297488" y="2794000"/>
              <a:ext cx="0" cy="276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7" name="Line 151"/>
            <p:cNvSpPr>
              <a:spLocks noChangeShapeType="1"/>
            </p:cNvSpPr>
            <p:nvPr/>
          </p:nvSpPr>
          <p:spPr bwMode="auto">
            <a:xfrm>
              <a:off x="6002338" y="1633538"/>
              <a:ext cx="457200" cy="355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8" name="Line 152"/>
            <p:cNvSpPr>
              <a:spLocks noChangeShapeType="1"/>
            </p:cNvSpPr>
            <p:nvPr/>
          </p:nvSpPr>
          <p:spPr bwMode="auto">
            <a:xfrm flipV="1">
              <a:off x="5969000" y="652463"/>
              <a:ext cx="482600" cy="4016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9" name="Line 153"/>
            <p:cNvSpPr>
              <a:spLocks noChangeShapeType="1"/>
            </p:cNvSpPr>
            <p:nvPr/>
          </p:nvSpPr>
          <p:spPr bwMode="auto">
            <a:xfrm flipH="1" flipV="1">
              <a:off x="1828800" y="536575"/>
              <a:ext cx="12192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30" name="Line 154"/>
            <p:cNvSpPr>
              <a:spLocks noChangeShapeType="1"/>
            </p:cNvSpPr>
            <p:nvPr/>
          </p:nvSpPr>
          <p:spPr bwMode="auto">
            <a:xfrm flipH="1">
              <a:off x="2119313" y="2111375"/>
              <a:ext cx="776287" cy="4365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31" name="Line 155"/>
            <p:cNvSpPr>
              <a:spLocks noChangeShapeType="1"/>
            </p:cNvSpPr>
            <p:nvPr/>
          </p:nvSpPr>
          <p:spPr bwMode="auto">
            <a:xfrm flipH="1">
              <a:off x="1908175" y="2720975"/>
              <a:ext cx="1176338" cy="1757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32" name="Text Box 157"/>
            <p:cNvSpPr txBox="1">
              <a:spLocks noChangeArrowheads="1"/>
            </p:cNvSpPr>
            <p:nvPr/>
          </p:nvSpPr>
          <p:spPr bwMode="auto">
            <a:xfrm>
              <a:off x="2771775" y="5146675"/>
              <a:ext cx="2660650" cy="587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* In fiction, beware of </a:t>
              </a:r>
            </a:p>
            <a:p>
              <a:pPr>
                <a:lnSpc>
                  <a:spcPct val="90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  all shifts of emphasis.</a:t>
              </a:r>
              <a:r>
                <a:rPr lang="en-GB" altLang="en-US" sz="2000">
                  <a:latin typeface="Segoe Print" panose="02000600000000000000" pitchFamily="2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38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Image result for book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Image result for book clip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25413" y="188913"/>
            <a:ext cx="9104461" cy="6307137"/>
            <a:chOff x="125413" y="188913"/>
            <a:chExt cx="9104461" cy="6307137"/>
          </a:xfrm>
        </p:grpSpPr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solidFill>
                    <a:srgbClr val="ED667A"/>
                  </a:solidFill>
                  <a:latin typeface="Segoe Print" panose="02000600000000000000" pitchFamily="2" charset="0"/>
                </a:rPr>
                <a:t>Cohesive devices</a:t>
              </a:r>
            </a:p>
          </p:txBody>
        </p:sp>
        <p:grpSp>
          <p:nvGrpSpPr>
            <p:cNvPr id="10" name="Group 164"/>
            <p:cNvGrpSpPr>
              <a:grpSpLocks/>
            </p:cNvGrpSpPr>
            <p:nvPr/>
          </p:nvGrpSpPr>
          <p:grpSpPr bwMode="auto">
            <a:xfrm>
              <a:off x="179388" y="5559425"/>
              <a:ext cx="4248150" cy="936625"/>
              <a:chOff x="113" y="3520"/>
              <a:chExt cx="2676" cy="590"/>
            </a:xfrm>
          </p:grpSpPr>
          <p:sp>
            <p:nvSpPr>
              <p:cNvPr id="48" name="Text Box 4"/>
              <p:cNvSpPr txBox="1">
                <a:spLocks noChangeArrowheads="1"/>
              </p:cNvSpPr>
              <p:nvPr/>
            </p:nvSpPr>
            <p:spPr bwMode="auto">
              <a:xfrm>
                <a:off x="249" y="3566"/>
                <a:ext cx="1938" cy="5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Collect examples from texts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you read.  Read sentences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aloud</a:t>
                </a:r>
                <a:r>
                  <a:rPr lang="en-GB" altLang="en-US" sz="1600" b="1">
                    <a:latin typeface="Segoe Print" panose="02000600000000000000" pitchFamily="2" charset="0"/>
                  </a:rPr>
                  <a:t> to get the feel of the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language patterns.</a:t>
                </a:r>
              </a:p>
            </p:txBody>
          </p:sp>
          <p:grpSp>
            <p:nvGrpSpPr>
              <p:cNvPr id="49" name="Group 5"/>
              <p:cNvGrpSpPr>
                <a:grpSpLocks/>
              </p:cNvGrpSpPr>
              <p:nvPr/>
            </p:nvGrpSpPr>
            <p:grpSpPr bwMode="auto">
              <a:xfrm>
                <a:off x="113" y="3520"/>
                <a:ext cx="2676" cy="590"/>
                <a:chOff x="68" y="2795"/>
                <a:chExt cx="2631" cy="1257"/>
              </a:xfrm>
            </p:grpSpPr>
            <p:grpSp>
              <p:nvGrpSpPr>
                <p:cNvPr id="50" name="Group 6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58" name="Freeform 7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9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51" name="Group 9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5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6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7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52" name="AutoShape 14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53" name="AutoShape 15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11" name="Group 134"/>
            <p:cNvGrpSpPr>
              <a:grpSpLocks/>
            </p:cNvGrpSpPr>
            <p:nvPr/>
          </p:nvGrpSpPr>
          <p:grpSpPr bwMode="auto">
            <a:xfrm>
              <a:off x="3128963" y="836613"/>
              <a:ext cx="2886075" cy="2016125"/>
              <a:chOff x="1880" y="527"/>
              <a:chExt cx="1818" cy="1270"/>
            </a:xfrm>
          </p:grpSpPr>
          <p:sp>
            <p:nvSpPr>
              <p:cNvPr id="46" name="AutoShape 20"/>
              <p:cNvSpPr>
                <a:spLocks noChangeArrowheads="1"/>
              </p:cNvSpPr>
              <p:nvPr/>
            </p:nvSpPr>
            <p:spPr bwMode="auto">
              <a:xfrm>
                <a:off x="1882" y="527"/>
                <a:ext cx="1814" cy="1270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47" name="Text Box 21"/>
              <p:cNvSpPr txBox="1">
                <a:spLocks noChangeArrowheads="1"/>
              </p:cNvSpPr>
              <p:nvPr/>
            </p:nvSpPr>
            <p:spPr bwMode="auto">
              <a:xfrm>
                <a:off x="1880" y="563"/>
                <a:ext cx="1818" cy="1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Words and phrases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can act like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signposts to help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chemeClr val="bg1"/>
                    </a:solidFill>
                    <a:latin typeface="Segoe Print" panose="02000600000000000000" pitchFamily="2" charset="0"/>
                  </a:rPr>
                  <a:t>readers see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significant links in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GB" altLang="en-US" sz="2200" b="1" dirty="0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the text.</a:t>
                </a:r>
              </a:p>
            </p:txBody>
          </p:sp>
        </p:grpSp>
        <p:grpSp>
          <p:nvGrpSpPr>
            <p:cNvPr id="12" name="Group 163"/>
            <p:cNvGrpSpPr>
              <a:grpSpLocks/>
            </p:cNvGrpSpPr>
            <p:nvPr/>
          </p:nvGrpSpPr>
          <p:grpSpPr bwMode="auto">
            <a:xfrm>
              <a:off x="4716463" y="5559425"/>
              <a:ext cx="4248150" cy="936625"/>
              <a:chOff x="2971" y="3520"/>
              <a:chExt cx="2676" cy="590"/>
            </a:xfrm>
          </p:grpSpPr>
          <p:grpSp>
            <p:nvGrpSpPr>
              <p:cNvPr id="34" name="Group 118"/>
              <p:cNvGrpSpPr>
                <a:grpSpLocks/>
              </p:cNvGrpSpPr>
              <p:nvPr/>
            </p:nvGrpSpPr>
            <p:grpSpPr bwMode="auto">
              <a:xfrm>
                <a:off x="2971" y="3520"/>
                <a:ext cx="2676" cy="590"/>
                <a:chOff x="68" y="2795"/>
                <a:chExt cx="2631" cy="1257"/>
              </a:xfrm>
            </p:grpSpPr>
            <p:grpSp>
              <p:nvGrpSpPr>
                <p:cNvPr id="36" name="Group 119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44" name="Freeform 120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5" name="AutoShape 121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37" name="Group 122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40" name="AutoShape 12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1" name="AutoShape 124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2" name="AutoShape 125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3" name="AutoShape 126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38" name="AutoShape 127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39" name="AutoShape 128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  <p:sp>
            <p:nvSpPr>
              <p:cNvPr id="35" name="Text Box 129"/>
              <p:cNvSpPr txBox="1">
                <a:spLocks noChangeArrowheads="1"/>
              </p:cNvSpPr>
              <p:nvPr/>
            </p:nvSpPr>
            <p:spPr bwMode="auto">
              <a:xfrm>
                <a:off x="3114" y="3544"/>
                <a:ext cx="1889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Use these ‘signposts’ to link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your own ideas.  Practise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the sentences in speech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before you write.</a:t>
                </a:r>
              </a:p>
            </p:txBody>
          </p:sp>
        </p:grpSp>
        <p:grpSp>
          <p:nvGrpSpPr>
            <p:cNvPr id="13" name="Group 153"/>
            <p:cNvGrpSpPr>
              <a:grpSpLocks/>
            </p:cNvGrpSpPr>
            <p:nvPr/>
          </p:nvGrpSpPr>
          <p:grpSpPr bwMode="auto">
            <a:xfrm>
              <a:off x="179388" y="404813"/>
              <a:ext cx="2447925" cy="1368425"/>
              <a:chOff x="204" y="391"/>
              <a:chExt cx="1542" cy="862"/>
            </a:xfrm>
          </p:grpSpPr>
          <p:sp>
            <p:nvSpPr>
              <p:cNvPr id="31" name="Freeform 132"/>
              <p:cNvSpPr>
                <a:spLocks/>
              </p:cNvSpPr>
              <p:nvPr/>
            </p:nvSpPr>
            <p:spPr bwMode="auto">
              <a:xfrm>
                <a:off x="204" y="391"/>
                <a:ext cx="272" cy="862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2" name="AutoShape 139"/>
              <p:cNvSpPr>
                <a:spLocks noChangeArrowheads="1"/>
              </p:cNvSpPr>
              <p:nvPr/>
            </p:nvSpPr>
            <p:spPr bwMode="auto">
              <a:xfrm>
                <a:off x="476" y="436"/>
                <a:ext cx="1270" cy="363"/>
              </a:xfrm>
              <a:prstGeom prst="homePlate">
                <a:avLst>
                  <a:gd name="adj" fmla="val 57306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3" name="Text Box 133"/>
              <p:cNvSpPr txBox="1">
                <a:spLocks noChangeArrowheads="1"/>
              </p:cNvSpPr>
              <p:nvPr/>
            </p:nvSpPr>
            <p:spPr bwMode="auto">
              <a:xfrm>
                <a:off x="521" y="482"/>
                <a:ext cx="120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24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conjunctions</a:t>
                </a:r>
              </a:p>
            </p:txBody>
          </p:sp>
        </p:grpSp>
        <p:grpSp>
          <p:nvGrpSpPr>
            <p:cNvPr id="14" name="Group 159"/>
            <p:cNvGrpSpPr>
              <a:grpSpLocks/>
            </p:cNvGrpSpPr>
            <p:nvPr/>
          </p:nvGrpSpPr>
          <p:grpSpPr bwMode="auto">
            <a:xfrm>
              <a:off x="179388" y="3917950"/>
              <a:ext cx="2447925" cy="1366838"/>
              <a:chOff x="205" y="2296"/>
              <a:chExt cx="1542" cy="861"/>
            </a:xfrm>
          </p:grpSpPr>
          <p:sp>
            <p:nvSpPr>
              <p:cNvPr id="28" name="Freeform 140"/>
              <p:cNvSpPr>
                <a:spLocks/>
              </p:cNvSpPr>
              <p:nvPr/>
            </p:nvSpPr>
            <p:spPr bwMode="auto">
              <a:xfrm>
                <a:off x="205" y="2296"/>
                <a:ext cx="272" cy="861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9" name="AutoShape 141"/>
              <p:cNvSpPr>
                <a:spLocks noChangeArrowheads="1"/>
              </p:cNvSpPr>
              <p:nvPr/>
            </p:nvSpPr>
            <p:spPr bwMode="auto">
              <a:xfrm>
                <a:off x="477" y="2341"/>
                <a:ext cx="1270" cy="363"/>
              </a:xfrm>
              <a:prstGeom prst="homePlate">
                <a:avLst>
                  <a:gd name="adj" fmla="val 57306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0" name="Text Box 146"/>
              <p:cNvSpPr txBox="1">
                <a:spLocks noChangeArrowheads="1"/>
              </p:cNvSpPr>
              <p:nvPr/>
            </p:nvSpPr>
            <p:spPr bwMode="auto">
              <a:xfrm>
                <a:off x="539" y="2408"/>
                <a:ext cx="117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altLang="en-US" sz="24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punctuation</a:t>
                </a:r>
              </a:p>
            </p:txBody>
          </p:sp>
        </p:grpSp>
        <p:grpSp>
          <p:nvGrpSpPr>
            <p:cNvPr id="15" name="Group 158"/>
            <p:cNvGrpSpPr>
              <a:grpSpLocks/>
            </p:cNvGrpSpPr>
            <p:nvPr/>
          </p:nvGrpSpPr>
          <p:grpSpPr bwMode="auto">
            <a:xfrm>
              <a:off x="4427538" y="3357563"/>
              <a:ext cx="2087562" cy="1366837"/>
              <a:chOff x="2880" y="1934"/>
              <a:chExt cx="1315" cy="861"/>
            </a:xfrm>
          </p:grpSpPr>
          <p:sp>
            <p:nvSpPr>
              <p:cNvPr id="25" name="Freeform 144"/>
              <p:cNvSpPr>
                <a:spLocks/>
              </p:cNvSpPr>
              <p:nvPr/>
            </p:nvSpPr>
            <p:spPr bwMode="auto">
              <a:xfrm>
                <a:off x="2880" y="1934"/>
                <a:ext cx="272" cy="861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6" name="AutoShape 145"/>
              <p:cNvSpPr>
                <a:spLocks noChangeArrowheads="1"/>
              </p:cNvSpPr>
              <p:nvPr/>
            </p:nvSpPr>
            <p:spPr bwMode="auto">
              <a:xfrm>
                <a:off x="3152" y="1979"/>
                <a:ext cx="1043" cy="408"/>
              </a:xfrm>
              <a:prstGeom prst="homePlate">
                <a:avLst>
                  <a:gd name="adj" fmla="val 41872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7" name="Text Box 148"/>
              <p:cNvSpPr txBox="1">
                <a:spLocks noChangeArrowheads="1"/>
              </p:cNvSpPr>
              <p:nvPr/>
            </p:nvSpPr>
            <p:spPr bwMode="auto">
              <a:xfrm>
                <a:off x="3198" y="2010"/>
                <a:ext cx="827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24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sentence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4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frames</a:t>
                </a:r>
              </a:p>
            </p:txBody>
          </p:sp>
        </p:grpSp>
        <p:grpSp>
          <p:nvGrpSpPr>
            <p:cNvPr id="16" name="Group 165"/>
            <p:cNvGrpSpPr>
              <a:grpSpLocks/>
            </p:cNvGrpSpPr>
            <p:nvPr/>
          </p:nvGrpSpPr>
          <p:grpSpPr bwMode="auto">
            <a:xfrm>
              <a:off x="6084888" y="765175"/>
              <a:ext cx="2447925" cy="1368425"/>
              <a:chOff x="3833" y="482"/>
              <a:chExt cx="1542" cy="862"/>
            </a:xfrm>
          </p:grpSpPr>
          <p:sp>
            <p:nvSpPr>
              <p:cNvPr id="22" name="Freeform 142"/>
              <p:cNvSpPr>
                <a:spLocks/>
              </p:cNvSpPr>
              <p:nvPr/>
            </p:nvSpPr>
            <p:spPr bwMode="auto">
              <a:xfrm>
                <a:off x="3833" y="482"/>
                <a:ext cx="272" cy="862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3" name="AutoShape 143"/>
              <p:cNvSpPr>
                <a:spLocks noChangeArrowheads="1"/>
              </p:cNvSpPr>
              <p:nvPr/>
            </p:nvSpPr>
            <p:spPr bwMode="auto">
              <a:xfrm>
                <a:off x="4105" y="527"/>
                <a:ext cx="1270" cy="398"/>
              </a:xfrm>
              <a:prstGeom prst="homePlate">
                <a:avLst>
                  <a:gd name="adj" fmla="val 52267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4" name="Text Box 149"/>
              <p:cNvSpPr txBox="1">
                <a:spLocks noChangeArrowheads="1"/>
              </p:cNvSpPr>
              <p:nvPr/>
            </p:nvSpPr>
            <p:spPr bwMode="auto">
              <a:xfrm>
                <a:off x="4150" y="553"/>
                <a:ext cx="1095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24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sentence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4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connectives</a:t>
                </a:r>
              </a:p>
            </p:txBody>
          </p:sp>
        </p:grpSp>
        <p:sp>
          <p:nvSpPr>
            <p:cNvPr id="17" name="Text Box 151"/>
            <p:cNvSpPr txBox="1">
              <a:spLocks noChangeArrowheads="1"/>
            </p:cNvSpPr>
            <p:nvPr/>
          </p:nvSpPr>
          <p:spPr bwMode="auto">
            <a:xfrm>
              <a:off x="684213" y="1116996"/>
              <a:ext cx="2467022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These show links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between ideas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within a sentence,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e.g. </a:t>
              </a: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when,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because, until,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although.</a:t>
              </a:r>
            </a:p>
          </p:txBody>
        </p:sp>
        <p:sp>
          <p:nvSpPr>
            <p:cNvPr id="18" name="Text Box 157"/>
            <p:cNvSpPr txBox="1">
              <a:spLocks noChangeArrowheads="1"/>
            </p:cNvSpPr>
            <p:nvPr/>
          </p:nvSpPr>
          <p:spPr bwMode="auto">
            <a:xfrm>
              <a:off x="684213" y="4664567"/>
              <a:ext cx="3254096" cy="784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Some punctuation marks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(</a:t>
              </a:r>
              <a:r>
                <a:rPr lang="en-GB" altLang="en-US" sz="2000" b="1">
                  <a:solidFill>
                    <a:srgbClr val="704FAB"/>
                  </a:solidFill>
                  <a:latin typeface="Segoe Print" panose="02000600000000000000" pitchFamily="2" charset="0"/>
                </a:rPr>
                <a:t>: ; -</a:t>
              </a:r>
              <a:r>
                <a:rPr lang="en-GB" altLang="en-US" sz="2000" b="1">
                  <a:latin typeface="Segoe Print" panose="02000600000000000000" pitchFamily="2" charset="0"/>
                </a:rPr>
                <a:t>) can show links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between clauses</a:t>
              </a:r>
              <a:r>
                <a:rPr lang="en-GB" altLang="en-US" sz="2000" b="1">
                  <a:latin typeface="Segoe Print" panose="02000600000000000000" pitchFamily="2" charset="0"/>
                </a:rPr>
                <a:t>.</a:t>
              </a:r>
              <a:endParaRPr lang="en-GB" altLang="en-US" sz="2000" b="1">
                <a:solidFill>
                  <a:srgbClr val="ED667A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19" name="Text Box 160"/>
            <p:cNvSpPr txBox="1">
              <a:spLocks noChangeArrowheads="1"/>
            </p:cNvSpPr>
            <p:nvPr/>
          </p:nvSpPr>
          <p:spPr bwMode="auto">
            <a:xfrm>
              <a:off x="6588125" y="1545948"/>
              <a:ext cx="2641749" cy="2092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Words and phrases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that show links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between one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sentence and the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next</a:t>
              </a:r>
              <a:r>
                <a:rPr lang="en-GB" altLang="en-US" sz="2000" b="1">
                  <a:latin typeface="Segoe Print" panose="02000600000000000000" pitchFamily="2" charset="0"/>
                </a:rPr>
                <a:t>, e.g.</a:t>
              </a:r>
              <a:r>
                <a:rPr lang="en-GB" altLang="en-US" sz="2000" b="1">
                  <a:solidFill>
                    <a:srgbClr val="ED667A"/>
                  </a:solidFill>
                  <a:latin typeface="Segoe Print" panose="02000600000000000000" pitchFamily="2" charset="0"/>
                </a:rPr>
                <a:t>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However, 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Consequently,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On the other hand…</a:t>
              </a:r>
            </a:p>
          </p:txBody>
        </p:sp>
        <p:sp>
          <p:nvSpPr>
            <p:cNvPr id="20" name="Text Box 161"/>
            <p:cNvSpPr txBox="1">
              <a:spLocks noChangeArrowheads="1"/>
            </p:cNvSpPr>
            <p:nvPr/>
          </p:nvSpPr>
          <p:spPr bwMode="auto">
            <a:xfrm>
              <a:off x="5148263" y="4196582"/>
              <a:ext cx="3672480" cy="1308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Where nouns or verbs act as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signposts, you can make a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>
                  <a:latin typeface="Segoe Print" panose="02000600000000000000" pitchFamily="2" charset="0"/>
                </a:rPr>
                <a:t>‘sentence frame’, e.g.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Begin by…</a:t>
              </a:r>
            </a:p>
            <a:p>
              <a:pPr>
                <a:lnSpc>
                  <a:spcPct val="85000"/>
                </a:lnSpc>
              </a:pP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The reason that… is… </a:t>
              </a:r>
            </a:p>
          </p:txBody>
        </p:sp>
        <p:sp>
          <p:nvSpPr>
            <p:cNvPr id="21" name="Text Box 162"/>
            <p:cNvSpPr txBox="1">
              <a:spLocks noChangeArrowheads="1"/>
            </p:cNvSpPr>
            <p:nvPr/>
          </p:nvSpPr>
          <p:spPr bwMode="auto">
            <a:xfrm>
              <a:off x="179388" y="3149600"/>
              <a:ext cx="4769254" cy="64633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solidFill>
                    <a:schemeClr val="bg1"/>
                  </a:solidFill>
                  <a:latin typeface="Segoe Print" panose="02000600000000000000" pitchFamily="2" charset="0"/>
                </a:rPr>
                <a:t>Connection words, phrases and sentences are important</a:t>
              </a:r>
            </a:p>
            <a:p>
              <a:r>
                <a:rPr lang="en-GB" altLang="en-US" sz="1200">
                  <a:solidFill>
                    <a:schemeClr val="bg1"/>
                  </a:solidFill>
                  <a:latin typeface="Segoe Print" panose="02000600000000000000" pitchFamily="2" charset="0"/>
                </a:rPr>
                <a:t>throughout written work.  However, they are particularly </a:t>
              </a:r>
            </a:p>
            <a:p>
              <a:r>
                <a:rPr lang="en-GB" altLang="en-US" sz="1200">
                  <a:solidFill>
                    <a:schemeClr val="bg1"/>
                  </a:solidFill>
                  <a:latin typeface="Segoe Print" panose="02000600000000000000" pitchFamily="2" charset="0"/>
                </a:rPr>
                <a:t>useful at the start of a new paragraph.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180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07950" y="188913"/>
            <a:ext cx="9058750" cy="6264275"/>
            <a:chOff x="107950" y="188913"/>
            <a:chExt cx="9058750" cy="6264275"/>
          </a:xfrm>
        </p:grpSpPr>
        <p:grpSp>
          <p:nvGrpSpPr>
            <p:cNvPr id="12" name="Group 78"/>
            <p:cNvGrpSpPr>
              <a:grpSpLocks/>
            </p:cNvGrpSpPr>
            <p:nvPr/>
          </p:nvGrpSpPr>
          <p:grpSpPr bwMode="auto">
            <a:xfrm>
              <a:off x="107950" y="800100"/>
              <a:ext cx="4248150" cy="792163"/>
              <a:chOff x="68" y="482"/>
              <a:chExt cx="2676" cy="499"/>
            </a:xfrm>
          </p:grpSpPr>
          <p:sp>
            <p:nvSpPr>
              <p:cNvPr id="74" name="Text Box 4"/>
              <p:cNvSpPr txBox="1">
                <a:spLocks noChangeArrowheads="1"/>
              </p:cNvSpPr>
              <p:nvPr/>
            </p:nvSpPr>
            <p:spPr bwMode="auto">
              <a:xfrm>
                <a:off x="234" y="528"/>
                <a:ext cx="1842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Use time links to show the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passage of time in fiction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and recounts.</a:t>
                </a:r>
              </a:p>
            </p:txBody>
          </p:sp>
          <p:grpSp>
            <p:nvGrpSpPr>
              <p:cNvPr id="75" name="Group 5"/>
              <p:cNvGrpSpPr>
                <a:grpSpLocks/>
              </p:cNvGrpSpPr>
              <p:nvPr/>
            </p:nvGrpSpPr>
            <p:grpSpPr bwMode="auto">
              <a:xfrm>
                <a:off x="68" y="482"/>
                <a:ext cx="2676" cy="499"/>
                <a:chOff x="68" y="2795"/>
                <a:chExt cx="2631" cy="1257"/>
              </a:xfrm>
            </p:grpSpPr>
            <p:grpSp>
              <p:nvGrpSpPr>
                <p:cNvPr id="76" name="Group 6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84" name="Freeform 7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85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77" name="Group 9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80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81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82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83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78" name="AutoShape 14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79" name="AutoShape 15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13" name="Group 96"/>
            <p:cNvGrpSpPr>
              <a:grpSpLocks/>
            </p:cNvGrpSpPr>
            <p:nvPr/>
          </p:nvGrpSpPr>
          <p:grpSpPr bwMode="auto">
            <a:xfrm>
              <a:off x="107950" y="1989138"/>
              <a:ext cx="1871663" cy="1206500"/>
              <a:chOff x="68" y="1253"/>
              <a:chExt cx="1179" cy="760"/>
            </a:xfrm>
          </p:grpSpPr>
          <p:sp>
            <p:nvSpPr>
              <p:cNvPr id="71" name="Freeform 39"/>
              <p:cNvSpPr>
                <a:spLocks/>
              </p:cNvSpPr>
              <p:nvPr/>
            </p:nvSpPr>
            <p:spPr bwMode="auto">
              <a:xfrm>
                <a:off x="68" y="1253"/>
                <a:ext cx="181" cy="760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72" name="AutoShape 40"/>
              <p:cNvSpPr>
                <a:spLocks noChangeArrowheads="1"/>
              </p:cNvSpPr>
              <p:nvPr/>
            </p:nvSpPr>
            <p:spPr bwMode="auto">
              <a:xfrm>
                <a:off x="249" y="1293"/>
                <a:ext cx="998" cy="323"/>
              </a:xfrm>
              <a:prstGeom prst="homePlate">
                <a:avLst>
                  <a:gd name="adj" fmla="val 29038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73" name="Text Box 41"/>
              <p:cNvSpPr txBox="1">
                <a:spLocks noChangeArrowheads="1"/>
              </p:cNvSpPr>
              <p:nvPr/>
            </p:nvSpPr>
            <p:spPr bwMode="auto">
              <a:xfrm>
                <a:off x="272" y="1307"/>
                <a:ext cx="915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sentence</a:t>
                </a:r>
              </a:p>
              <a:p>
                <a:pPr>
                  <a:lnSpc>
                    <a:spcPct val="80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connectives</a:t>
                </a:r>
              </a:p>
            </p:txBody>
          </p:sp>
        </p:grpSp>
        <p:grpSp>
          <p:nvGrpSpPr>
            <p:cNvPr id="14" name="Group 95"/>
            <p:cNvGrpSpPr>
              <a:grpSpLocks/>
            </p:cNvGrpSpPr>
            <p:nvPr/>
          </p:nvGrpSpPr>
          <p:grpSpPr bwMode="auto">
            <a:xfrm>
              <a:off x="107950" y="5157788"/>
              <a:ext cx="1655763" cy="1295400"/>
              <a:chOff x="68" y="3249"/>
              <a:chExt cx="1043" cy="816"/>
            </a:xfrm>
          </p:grpSpPr>
          <p:sp>
            <p:nvSpPr>
              <p:cNvPr id="68" name="Freeform 43"/>
              <p:cNvSpPr>
                <a:spLocks/>
              </p:cNvSpPr>
              <p:nvPr/>
            </p:nvSpPr>
            <p:spPr bwMode="auto">
              <a:xfrm>
                <a:off x="68" y="3249"/>
                <a:ext cx="181" cy="816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9" name="AutoShape 44"/>
              <p:cNvSpPr>
                <a:spLocks noChangeArrowheads="1"/>
              </p:cNvSpPr>
              <p:nvPr/>
            </p:nvSpPr>
            <p:spPr bwMode="auto">
              <a:xfrm>
                <a:off x="249" y="3294"/>
                <a:ext cx="862" cy="408"/>
              </a:xfrm>
              <a:prstGeom prst="homePlate">
                <a:avLst>
                  <a:gd name="adj" fmla="val 34606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70" name="Text Box 45"/>
              <p:cNvSpPr txBox="1">
                <a:spLocks noChangeArrowheads="1"/>
              </p:cNvSpPr>
              <p:nvPr/>
            </p:nvSpPr>
            <p:spPr bwMode="auto">
              <a:xfrm>
                <a:off x="295" y="3348"/>
                <a:ext cx="692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sentence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frames</a:t>
                </a:r>
              </a:p>
            </p:txBody>
          </p:sp>
        </p:grpSp>
        <p:sp>
          <p:nvSpPr>
            <p:cNvPr id="15" name="Text Box 50"/>
            <p:cNvSpPr txBox="1">
              <a:spLocks noChangeArrowheads="1"/>
            </p:cNvSpPr>
            <p:nvPr/>
          </p:nvSpPr>
          <p:spPr bwMode="auto">
            <a:xfrm>
              <a:off x="2317750" y="2199196"/>
              <a:ext cx="2378856" cy="886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Yesterday,…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On 4th June 2000,…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One wintry morning,…</a:t>
              </a:r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Time Links</a:t>
              </a:r>
            </a:p>
          </p:txBody>
        </p:sp>
        <p:grpSp>
          <p:nvGrpSpPr>
            <p:cNvPr id="17" name="Group 57"/>
            <p:cNvGrpSpPr>
              <a:grpSpLocks/>
            </p:cNvGrpSpPr>
            <p:nvPr/>
          </p:nvGrpSpPr>
          <p:grpSpPr bwMode="auto">
            <a:xfrm>
              <a:off x="6084888" y="260350"/>
              <a:ext cx="936625" cy="382588"/>
              <a:chOff x="4286" y="150"/>
              <a:chExt cx="590" cy="241"/>
            </a:xfrm>
          </p:grpSpPr>
          <p:sp>
            <p:nvSpPr>
              <p:cNvPr id="63" name="Line 52"/>
              <p:cNvSpPr>
                <a:spLocks noChangeShapeType="1"/>
              </p:cNvSpPr>
              <p:nvPr/>
            </p:nvSpPr>
            <p:spPr bwMode="auto">
              <a:xfrm>
                <a:off x="4286" y="270"/>
                <a:ext cx="590" cy="0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 type="arrow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4" name="Line 53"/>
              <p:cNvSpPr>
                <a:spLocks noChangeShapeType="1"/>
              </p:cNvSpPr>
              <p:nvPr/>
            </p:nvSpPr>
            <p:spPr bwMode="auto">
              <a:xfrm>
                <a:off x="4377" y="150"/>
                <a:ext cx="0" cy="241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5" name="Line 54"/>
              <p:cNvSpPr>
                <a:spLocks noChangeShapeType="1"/>
              </p:cNvSpPr>
              <p:nvPr/>
            </p:nvSpPr>
            <p:spPr bwMode="auto">
              <a:xfrm>
                <a:off x="4558" y="152"/>
                <a:ext cx="0" cy="235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6" name="Line 55"/>
              <p:cNvSpPr>
                <a:spLocks noChangeShapeType="1"/>
              </p:cNvSpPr>
              <p:nvPr/>
            </p:nvSpPr>
            <p:spPr bwMode="auto">
              <a:xfrm>
                <a:off x="4468" y="219"/>
                <a:ext cx="0" cy="103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7" name="Line 56"/>
              <p:cNvSpPr>
                <a:spLocks noChangeShapeType="1"/>
              </p:cNvSpPr>
              <p:nvPr/>
            </p:nvSpPr>
            <p:spPr bwMode="auto">
              <a:xfrm>
                <a:off x="4649" y="214"/>
                <a:ext cx="0" cy="112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8" name="Group 59"/>
            <p:cNvGrpSpPr>
              <a:grpSpLocks/>
            </p:cNvGrpSpPr>
            <p:nvPr/>
          </p:nvGrpSpPr>
          <p:grpSpPr bwMode="auto">
            <a:xfrm>
              <a:off x="2124075" y="260350"/>
              <a:ext cx="936625" cy="382588"/>
              <a:chOff x="4286" y="150"/>
              <a:chExt cx="590" cy="241"/>
            </a:xfrm>
          </p:grpSpPr>
          <p:sp>
            <p:nvSpPr>
              <p:cNvPr id="58" name="Line 60"/>
              <p:cNvSpPr>
                <a:spLocks noChangeShapeType="1"/>
              </p:cNvSpPr>
              <p:nvPr/>
            </p:nvSpPr>
            <p:spPr bwMode="auto">
              <a:xfrm>
                <a:off x="4286" y="270"/>
                <a:ext cx="590" cy="0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 type="arrow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59" name="Line 61"/>
              <p:cNvSpPr>
                <a:spLocks noChangeShapeType="1"/>
              </p:cNvSpPr>
              <p:nvPr/>
            </p:nvSpPr>
            <p:spPr bwMode="auto">
              <a:xfrm>
                <a:off x="4377" y="150"/>
                <a:ext cx="0" cy="241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0" name="Line 62"/>
              <p:cNvSpPr>
                <a:spLocks noChangeShapeType="1"/>
              </p:cNvSpPr>
              <p:nvPr/>
            </p:nvSpPr>
            <p:spPr bwMode="auto">
              <a:xfrm>
                <a:off x="4558" y="152"/>
                <a:ext cx="0" cy="235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1" name="Line 63"/>
              <p:cNvSpPr>
                <a:spLocks noChangeShapeType="1"/>
              </p:cNvSpPr>
              <p:nvPr/>
            </p:nvSpPr>
            <p:spPr bwMode="auto">
              <a:xfrm>
                <a:off x="4468" y="219"/>
                <a:ext cx="0" cy="103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62" name="Line 64"/>
              <p:cNvSpPr>
                <a:spLocks noChangeShapeType="1"/>
              </p:cNvSpPr>
              <p:nvPr/>
            </p:nvSpPr>
            <p:spPr bwMode="auto">
              <a:xfrm>
                <a:off x="4649" y="214"/>
                <a:ext cx="0" cy="112"/>
              </a:xfrm>
              <a:prstGeom prst="line">
                <a:avLst/>
              </a:prstGeom>
              <a:noFill/>
              <a:ln w="28575">
                <a:solidFill>
                  <a:srgbClr val="ED667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19" name="Group 77"/>
            <p:cNvGrpSpPr>
              <a:grpSpLocks/>
            </p:cNvGrpSpPr>
            <p:nvPr/>
          </p:nvGrpSpPr>
          <p:grpSpPr bwMode="auto">
            <a:xfrm>
              <a:off x="4716463" y="801688"/>
              <a:ext cx="4248150" cy="792162"/>
              <a:chOff x="2971" y="527"/>
              <a:chExt cx="2676" cy="499"/>
            </a:xfrm>
          </p:grpSpPr>
          <p:sp>
            <p:nvSpPr>
              <p:cNvPr id="46" name="Text Box 65"/>
              <p:cNvSpPr txBox="1">
                <a:spLocks noChangeArrowheads="1"/>
              </p:cNvSpPr>
              <p:nvPr/>
            </p:nvSpPr>
            <p:spPr bwMode="auto">
              <a:xfrm>
                <a:off x="3137" y="573"/>
                <a:ext cx="1846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Vary the linking devices so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they guide the reader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without being too obvious.</a:t>
                </a:r>
              </a:p>
            </p:txBody>
          </p:sp>
          <p:grpSp>
            <p:nvGrpSpPr>
              <p:cNvPr id="47" name="Group 66"/>
              <p:cNvGrpSpPr>
                <a:grpSpLocks/>
              </p:cNvGrpSpPr>
              <p:nvPr/>
            </p:nvGrpSpPr>
            <p:grpSpPr bwMode="auto">
              <a:xfrm>
                <a:off x="2971" y="527"/>
                <a:ext cx="2676" cy="499"/>
                <a:chOff x="68" y="2795"/>
                <a:chExt cx="2631" cy="1257"/>
              </a:xfrm>
            </p:grpSpPr>
            <p:grpSp>
              <p:nvGrpSpPr>
                <p:cNvPr id="48" name="Group 67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56" name="Freeform 68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7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49" name="Group 70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52" name="AutoShape 71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3" name="AutoShape 72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4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5" name="AutoShape 74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50" name="AutoShape 75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51" name="AutoShape 76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20" name="Group 87"/>
            <p:cNvGrpSpPr>
              <a:grpSpLocks/>
            </p:cNvGrpSpPr>
            <p:nvPr/>
          </p:nvGrpSpPr>
          <p:grpSpPr bwMode="auto">
            <a:xfrm>
              <a:off x="7177088" y="1735141"/>
              <a:ext cx="1223962" cy="288926"/>
              <a:chOff x="4377" y="1116"/>
              <a:chExt cx="771" cy="182"/>
            </a:xfrm>
          </p:grpSpPr>
          <p:sp>
            <p:nvSpPr>
              <p:cNvPr id="44" name="Text Box 81"/>
              <p:cNvSpPr txBox="1">
                <a:spLocks noChangeArrowheads="1"/>
              </p:cNvSpPr>
              <p:nvPr/>
            </p:nvSpPr>
            <p:spPr bwMode="auto">
              <a:xfrm>
                <a:off x="4402" y="1116"/>
                <a:ext cx="720" cy="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conclusion</a:t>
                </a:r>
                <a:r>
                  <a:rPr lang="en-GB" altLang="en-US" sz="2000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</a:p>
            </p:txBody>
          </p:sp>
          <p:sp>
            <p:nvSpPr>
              <p:cNvPr id="45" name="AutoShape 82"/>
              <p:cNvSpPr>
                <a:spLocks noChangeArrowheads="1"/>
              </p:cNvSpPr>
              <p:nvPr/>
            </p:nvSpPr>
            <p:spPr bwMode="auto">
              <a:xfrm>
                <a:off x="4377" y="1117"/>
                <a:ext cx="771" cy="181"/>
              </a:xfrm>
              <a:prstGeom prst="roundRect">
                <a:avLst>
                  <a:gd name="adj" fmla="val 34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21" name="Group 86"/>
            <p:cNvGrpSpPr>
              <a:grpSpLocks/>
            </p:cNvGrpSpPr>
            <p:nvPr/>
          </p:nvGrpSpPr>
          <p:grpSpPr bwMode="auto">
            <a:xfrm>
              <a:off x="4727575" y="1728790"/>
              <a:ext cx="1512888" cy="303213"/>
              <a:chOff x="2789" y="1107"/>
              <a:chExt cx="953" cy="191"/>
            </a:xfrm>
          </p:grpSpPr>
          <p:sp>
            <p:nvSpPr>
              <p:cNvPr id="42" name="Text Box 80"/>
              <p:cNvSpPr txBox="1">
                <a:spLocks noChangeArrowheads="1"/>
              </p:cNvSpPr>
              <p:nvPr/>
            </p:nvSpPr>
            <p:spPr bwMode="auto">
              <a:xfrm>
                <a:off x="2832" y="1107"/>
                <a:ext cx="875" cy="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time passing</a:t>
                </a:r>
                <a:r>
                  <a:rPr lang="en-GB" altLang="en-US" sz="2000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</a:p>
            </p:txBody>
          </p:sp>
          <p:sp>
            <p:nvSpPr>
              <p:cNvPr id="43" name="AutoShape 83"/>
              <p:cNvSpPr>
                <a:spLocks noChangeArrowheads="1"/>
              </p:cNvSpPr>
              <p:nvPr/>
            </p:nvSpPr>
            <p:spPr bwMode="auto">
              <a:xfrm>
                <a:off x="2789" y="1117"/>
                <a:ext cx="953" cy="181"/>
              </a:xfrm>
              <a:prstGeom prst="roundRect">
                <a:avLst>
                  <a:gd name="adj" fmla="val 34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grpSp>
          <p:nvGrpSpPr>
            <p:cNvPr id="22" name="Group 85"/>
            <p:cNvGrpSpPr>
              <a:grpSpLocks/>
            </p:cNvGrpSpPr>
            <p:nvPr/>
          </p:nvGrpSpPr>
          <p:grpSpPr bwMode="auto">
            <a:xfrm>
              <a:off x="2063750" y="1735140"/>
              <a:ext cx="1944688" cy="288926"/>
              <a:chOff x="1292" y="1070"/>
              <a:chExt cx="1225" cy="182"/>
            </a:xfrm>
          </p:grpSpPr>
          <p:sp>
            <p:nvSpPr>
              <p:cNvPr id="40" name="Text Box 79"/>
              <p:cNvSpPr txBox="1">
                <a:spLocks noChangeArrowheads="1"/>
              </p:cNvSpPr>
              <p:nvPr/>
            </p:nvSpPr>
            <p:spPr bwMode="auto">
              <a:xfrm>
                <a:off x="1327" y="1070"/>
                <a:ext cx="1154" cy="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setting the scene</a:t>
                </a:r>
                <a:r>
                  <a:rPr lang="en-GB" altLang="en-US" sz="2000" b="1" i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 </a:t>
                </a:r>
              </a:p>
            </p:txBody>
          </p:sp>
          <p:sp>
            <p:nvSpPr>
              <p:cNvPr id="41" name="AutoShape 84"/>
              <p:cNvSpPr>
                <a:spLocks noChangeArrowheads="1"/>
              </p:cNvSpPr>
              <p:nvPr/>
            </p:nvSpPr>
            <p:spPr bwMode="auto">
              <a:xfrm>
                <a:off x="1292" y="1071"/>
                <a:ext cx="1225" cy="181"/>
              </a:xfrm>
              <a:prstGeom prst="roundRect">
                <a:avLst>
                  <a:gd name="adj" fmla="val 34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</p:grpSp>
        <p:sp>
          <p:nvSpPr>
            <p:cNvPr id="23" name="Text Box 88"/>
            <p:cNvSpPr txBox="1">
              <a:spLocks noChangeArrowheads="1"/>
            </p:cNvSpPr>
            <p:nvPr/>
          </p:nvSpPr>
          <p:spPr bwMode="auto">
            <a:xfrm>
              <a:off x="1476375" y="1728952"/>
              <a:ext cx="469680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b="1">
                  <a:latin typeface="Segoe Print" panose="02000600000000000000" pitchFamily="2" charset="0"/>
                </a:rPr>
                <a:t>e.g.</a:t>
              </a:r>
              <a:r>
                <a:rPr lang="en-GB" altLang="en-US" sz="20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4" name="Text Box 91"/>
            <p:cNvSpPr txBox="1">
              <a:spLocks noChangeArrowheads="1"/>
            </p:cNvSpPr>
            <p:nvPr/>
          </p:nvSpPr>
          <p:spPr bwMode="auto">
            <a:xfrm>
              <a:off x="7312025" y="2184908"/>
              <a:ext cx="1308050" cy="886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Finally,…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Eventually,…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At last,… </a:t>
              </a:r>
            </a:p>
          </p:txBody>
        </p:sp>
        <p:sp>
          <p:nvSpPr>
            <p:cNvPr id="25" name="Text Box 92"/>
            <p:cNvSpPr txBox="1">
              <a:spLocks noChangeArrowheads="1"/>
            </p:cNvSpPr>
            <p:nvPr/>
          </p:nvSpPr>
          <p:spPr bwMode="auto">
            <a:xfrm>
              <a:off x="4716463" y="2198063"/>
              <a:ext cx="2635337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Next,… Then,…</a:t>
              </a:r>
            </a:p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After that,…</a:t>
              </a:r>
            </a:p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 few weeks later,…</a:t>
              </a:r>
            </a:p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By the end of October,…</a:t>
              </a:r>
              <a:r>
                <a:rPr lang="en-GB" altLang="en-US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 </a:t>
              </a:r>
            </a:p>
          </p:txBody>
        </p:sp>
        <p:grpSp>
          <p:nvGrpSpPr>
            <p:cNvPr id="26" name="Group 110"/>
            <p:cNvGrpSpPr>
              <a:grpSpLocks/>
            </p:cNvGrpSpPr>
            <p:nvPr/>
          </p:nvGrpSpPr>
          <p:grpSpPr bwMode="auto">
            <a:xfrm>
              <a:off x="107950" y="3500438"/>
              <a:ext cx="2016125" cy="1295400"/>
              <a:chOff x="68" y="2296"/>
              <a:chExt cx="1270" cy="816"/>
            </a:xfrm>
          </p:grpSpPr>
          <p:sp>
            <p:nvSpPr>
              <p:cNvPr id="37" name="Freeform 98"/>
              <p:cNvSpPr>
                <a:spLocks/>
              </p:cNvSpPr>
              <p:nvPr/>
            </p:nvSpPr>
            <p:spPr bwMode="auto">
              <a:xfrm>
                <a:off x="68" y="2296"/>
                <a:ext cx="181" cy="816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8" name="AutoShape 99"/>
              <p:cNvSpPr>
                <a:spLocks noChangeArrowheads="1"/>
              </p:cNvSpPr>
              <p:nvPr/>
            </p:nvSpPr>
            <p:spPr bwMode="auto">
              <a:xfrm>
                <a:off x="249" y="2341"/>
                <a:ext cx="1089" cy="499"/>
              </a:xfrm>
              <a:prstGeom prst="homePlate">
                <a:avLst>
                  <a:gd name="adj" fmla="val 26451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9" name="Text Box 100"/>
              <p:cNvSpPr txBox="1">
                <a:spLocks noChangeArrowheads="1"/>
              </p:cNvSpPr>
              <p:nvPr/>
            </p:nvSpPr>
            <p:spPr bwMode="auto">
              <a:xfrm>
                <a:off x="295" y="2395"/>
                <a:ext cx="1007" cy="4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conjunctions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linking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clauses</a:t>
                </a:r>
              </a:p>
            </p:txBody>
          </p:sp>
        </p:grpSp>
        <p:sp>
          <p:nvSpPr>
            <p:cNvPr id="27" name="Line 101"/>
            <p:cNvSpPr>
              <a:spLocks noChangeShapeType="1"/>
            </p:cNvSpPr>
            <p:nvPr/>
          </p:nvSpPr>
          <p:spPr bwMode="auto">
            <a:xfrm>
              <a:off x="107950" y="3357563"/>
              <a:ext cx="8928100" cy="0"/>
            </a:xfrm>
            <a:prstGeom prst="line">
              <a:avLst/>
            </a:prstGeom>
            <a:noFill/>
            <a:ln w="38100">
              <a:solidFill>
                <a:srgbClr val="ED667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28" name="Text Box 102"/>
            <p:cNvSpPr txBox="1">
              <a:spLocks noChangeArrowheads="1"/>
            </p:cNvSpPr>
            <p:nvPr/>
          </p:nvSpPr>
          <p:spPr bwMode="auto">
            <a:xfrm>
              <a:off x="2317750" y="3782854"/>
              <a:ext cx="16655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When </a:t>
              </a:r>
              <a:r>
                <a:rPr lang="en-GB" altLang="en-US" sz="1600" b="1">
                  <a:latin typeface="Segoe Print" panose="02000600000000000000" pitchFamily="2" charset="0"/>
                </a:rPr>
                <a:t>Jane was</a:t>
              </a:r>
            </a:p>
            <a:p>
              <a:r>
                <a:rPr lang="en-GB" altLang="en-US" sz="1600" b="1">
                  <a:latin typeface="Segoe Print" panose="02000600000000000000" pitchFamily="2" charset="0"/>
                </a:rPr>
                <a:t>four years old,…</a:t>
              </a:r>
              <a:endParaRPr lang="en-GB" altLang="en-US" sz="1600" b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29" name="Text Box 103"/>
            <p:cNvSpPr txBox="1">
              <a:spLocks noChangeArrowheads="1"/>
            </p:cNvSpPr>
            <p:nvPr/>
          </p:nvSpPr>
          <p:spPr bwMode="auto">
            <a:xfrm>
              <a:off x="4716463" y="3677238"/>
              <a:ext cx="2061462" cy="64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As </a:t>
              </a:r>
              <a:r>
                <a:rPr lang="en-GB" altLang="en-US" sz="1600" b="1">
                  <a:latin typeface="Segoe Print" panose="02000600000000000000" pitchFamily="2" charset="0"/>
                </a:rPr>
                <a:t>time went by,…</a:t>
              </a:r>
            </a:p>
            <a:p>
              <a:pPr>
                <a:lnSpc>
                  <a:spcPct val="13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After </a:t>
              </a:r>
              <a:r>
                <a:rPr lang="en-GB" altLang="en-US" sz="1600" b="1">
                  <a:latin typeface="Segoe Print" panose="02000600000000000000" pitchFamily="2" charset="0"/>
                </a:rPr>
                <a:t>she had left,…</a:t>
              </a:r>
              <a:endParaRPr lang="en-GB" altLang="en-US" sz="1600" b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0" name="Text Box 104"/>
            <p:cNvSpPr txBox="1">
              <a:spLocks noChangeArrowheads="1"/>
            </p:cNvSpPr>
            <p:nvPr/>
          </p:nvSpPr>
          <p:spPr bwMode="auto">
            <a:xfrm>
              <a:off x="7312025" y="3782854"/>
              <a:ext cx="136575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When </a:t>
              </a:r>
              <a:r>
                <a:rPr lang="en-GB" altLang="en-US" sz="1600" b="1">
                  <a:latin typeface="Segoe Print" panose="02000600000000000000" pitchFamily="2" charset="0"/>
                </a:rPr>
                <a:t>it was </a:t>
              </a:r>
            </a:p>
            <a:p>
              <a:r>
                <a:rPr lang="en-GB" altLang="en-US" sz="1600" b="1">
                  <a:latin typeface="Segoe Print" panose="02000600000000000000" pitchFamily="2" charset="0"/>
                </a:rPr>
                <a:t>all over,…</a:t>
              </a:r>
              <a:endParaRPr lang="en-GB" altLang="en-US" sz="1600" b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1" name="Line 105"/>
            <p:cNvSpPr>
              <a:spLocks noChangeShapeType="1"/>
            </p:cNvSpPr>
            <p:nvPr/>
          </p:nvSpPr>
          <p:spPr bwMode="auto">
            <a:xfrm>
              <a:off x="107950" y="5013325"/>
              <a:ext cx="8928100" cy="0"/>
            </a:xfrm>
            <a:prstGeom prst="line">
              <a:avLst/>
            </a:prstGeom>
            <a:noFill/>
            <a:ln w="38100">
              <a:solidFill>
                <a:srgbClr val="ED667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32" name="Text Box 106"/>
            <p:cNvSpPr txBox="1">
              <a:spLocks noChangeArrowheads="1"/>
            </p:cNvSpPr>
            <p:nvPr/>
          </p:nvSpPr>
          <p:spPr bwMode="auto">
            <a:xfrm>
              <a:off x="2317750" y="5256475"/>
              <a:ext cx="1785745" cy="418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It all began with </a:t>
              </a:r>
              <a:endParaRPr lang="en-GB" altLang="en-US" sz="1600" b="1">
                <a:latin typeface="Segoe Print" panose="02000600000000000000" pitchFamily="2" charset="0"/>
              </a:endParaRPr>
            </a:p>
            <a:p>
              <a:pPr>
                <a:lnSpc>
                  <a:spcPct val="85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an invitation.</a:t>
              </a:r>
            </a:p>
          </p:txBody>
        </p:sp>
        <p:sp>
          <p:nvSpPr>
            <p:cNvPr id="33" name="Text Box 107"/>
            <p:cNvSpPr txBox="1">
              <a:spLocks noChangeArrowheads="1"/>
            </p:cNvSpPr>
            <p:nvPr/>
          </p:nvSpPr>
          <p:spPr bwMode="auto">
            <a:xfrm>
              <a:off x="4716463" y="5214938"/>
              <a:ext cx="2276475" cy="879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GB" altLang="en-US" sz="1600" b="1">
                  <a:latin typeface="Segoe Print" panose="02000600000000000000" pitchFamily="2" charset="0"/>
                </a:rPr>
                <a:t>Several weeks 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passed</a:t>
              </a:r>
              <a:r>
                <a:rPr lang="en-GB" altLang="en-US" sz="1600" b="1">
                  <a:latin typeface="Segoe Print" panose="02000600000000000000" pitchFamily="2" charset="0"/>
                </a:rPr>
                <a:t>.</a:t>
              </a:r>
            </a:p>
            <a:p>
              <a:pPr>
                <a:spcBef>
                  <a:spcPct val="60000"/>
                </a:spcBef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The clock </a:t>
              </a:r>
            </a:p>
            <a:p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struck </a:t>
              </a:r>
              <a:r>
                <a:rPr lang="en-GB" altLang="en-US" sz="1600" b="1">
                  <a:latin typeface="Segoe Print" panose="02000600000000000000" pitchFamily="2" charset="0"/>
                </a:rPr>
                <a:t>midnight.</a:t>
              </a:r>
            </a:p>
          </p:txBody>
        </p:sp>
        <p:sp>
          <p:nvSpPr>
            <p:cNvPr id="34" name="Text Box 109"/>
            <p:cNvSpPr txBox="1">
              <a:spLocks noChangeArrowheads="1"/>
            </p:cNvSpPr>
            <p:nvPr/>
          </p:nvSpPr>
          <p:spPr bwMode="auto">
            <a:xfrm>
              <a:off x="7312025" y="5256475"/>
              <a:ext cx="1854675" cy="418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It was the end of </a:t>
              </a:r>
              <a:endParaRPr lang="en-GB" altLang="en-US" sz="1600" b="1">
                <a:latin typeface="Segoe Print" panose="02000600000000000000" pitchFamily="2" charset="0"/>
              </a:endParaRPr>
            </a:p>
            <a:p>
              <a:pPr>
                <a:lnSpc>
                  <a:spcPct val="85000"/>
                </a:lnSpc>
              </a:pPr>
              <a:r>
                <a:rPr lang="en-GB" altLang="en-US" sz="1600" b="1">
                  <a:latin typeface="Segoe Print" panose="02000600000000000000" pitchFamily="2" charset="0"/>
                </a:rPr>
                <a:t>the adventure.</a:t>
              </a:r>
            </a:p>
          </p:txBody>
        </p:sp>
        <p:sp>
          <p:nvSpPr>
            <p:cNvPr id="35" name="Line 111"/>
            <p:cNvSpPr>
              <a:spLocks noChangeShapeType="1"/>
            </p:cNvSpPr>
            <p:nvPr/>
          </p:nvSpPr>
          <p:spPr bwMode="auto">
            <a:xfrm>
              <a:off x="4011613" y="1858963"/>
              <a:ext cx="6619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36" name="Line 112"/>
            <p:cNvSpPr>
              <a:spLocks noChangeShapeType="1"/>
            </p:cNvSpPr>
            <p:nvPr/>
          </p:nvSpPr>
          <p:spPr bwMode="auto">
            <a:xfrm>
              <a:off x="6272213" y="1881188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9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quotation marks"/>
          <p:cNvSpPr>
            <a:spLocks noChangeAspect="1" noChangeArrowheads="1"/>
          </p:cNvSpPr>
          <p:nvPr/>
        </p:nvSpPr>
        <p:spPr bwMode="auto">
          <a:xfrm>
            <a:off x="-697042" y="22527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107950" y="188913"/>
            <a:ext cx="8928100" cy="6335712"/>
            <a:chOff x="107950" y="188913"/>
            <a:chExt cx="8928100" cy="6335712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125413" y="188913"/>
              <a:ext cx="889317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GB" altLang="en-US" sz="4000" b="1">
                  <a:latin typeface="Segoe Print" panose="02000600000000000000" pitchFamily="2" charset="0"/>
                </a:rPr>
                <a:t>Cause and effect</a:t>
              </a:r>
            </a:p>
          </p:txBody>
        </p:sp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79388" y="5732463"/>
              <a:ext cx="4248150" cy="792162"/>
              <a:chOff x="68" y="482"/>
              <a:chExt cx="2676" cy="499"/>
            </a:xfrm>
          </p:grpSpPr>
          <p:sp>
            <p:nvSpPr>
              <p:cNvPr id="42" name="Text Box 4"/>
              <p:cNvSpPr txBox="1">
                <a:spLocks noChangeArrowheads="1"/>
              </p:cNvSpPr>
              <p:nvPr/>
            </p:nvSpPr>
            <p:spPr bwMode="auto">
              <a:xfrm>
                <a:off x="234" y="528"/>
                <a:ext cx="172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Note that some sentence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frames lead to changes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in the </a:t>
                </a:r>
                <a:r>
                  <a:rPr lang="en-GB" altLang="en-US" sz="1600" b="1">
                    <a:solidFill>
                      <a:srgbClr val="ED667A"/>
                    </a:solidFill>
                    <a:latin typeface="Segoe Print" panose="02000600000000000000" pitchFamily="2" charset="0"/>
                  </a:rPr>
                  <a:t>form of the verb</a:t>
                </a:r>
                <a:r>
                  <a:rPr lang="en-GB" altLang="en-US" sz="1600" b="1">
                    <a:latin typeface="Segoe Print" panose="02000600000000000000" pitchFamily="2" charset="0"/>
                  </a:rPr>
                  <a:t>.</a:t>
                </a:r>
              </a:p>
            </p:txBody>
          </p:sp>
          <p:grpSp>
            <p:nvGrpSpPr>
              <p:cNvPr id="43" name="Group 5"/>
              <p:cNvGrpSpPr>
                <a:grpSpLocks/>
              </p:cNvGrpSpPr>
              <p:nvPr/>
            </p:nvGrpSpPr>
            <p:grpSpPr bwMode="auto">
              <a:xfrm>
                <a:off x="68" y="482"/>
                <a:ext cx="2676" cy="499"/>
                <a:chOff x="68" y="2795"/>
                <a:chExt cx="2631" cy="1257"/>
              </a:xfrm>
            </p:grpSpPr>
            <p:grpSp>
              <p:nvGrpSpPr>
                <p:cNvPr id="44" name="Group 6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52" name="Freeform 7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3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45" name="Group 9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48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49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0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51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46" name="AutoShape 14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47" name="AutoShape 15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252413" y="2492375"/>
              <a:ext cx="1871662" cy="1206500"/>
              <a:chOff x="68" y="1253"/>
              <a:chExt cx="1179" cy="760"/>
            </a:xfrm>
          </p:grpSpPr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68" y="1253"/>
                <a:ext cx="181" cy="760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40" name="AutoShape 18"/>
              <p:cNvSpPr>
                <a:spLocks noChangeArrowheads="1"/>
              </p:cNvSpPr>
              <p:nvPr/>
            </p:nvSpPr>
            <p:spPr bwMode="auto">
              <a:xfrm>
                <a:off x="249" y="1293"/>
                <a:ext cx="998" cy="323"/>
              </a:xfrm>
              <a:prstGeom prst="homePlate">
                <a:avLst>
                  <a:gd name="adj" fmla="val 29038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41" name="Text Box 19"/>
              <p:cNvSpPr txBox="1">
                <a:spLocks noChangeArrowheads="1"/>
              </p:cNvSpPr>
              <p:nvPr/>
            </p:nvSpPr>
            <p:spPr bwMode="auto">
              <a:xfrm>
                <a:off x="272" y="1307"/>
                <a:ext cx="915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sentence</a:t>
                </a:r>
              </a:p>
              <a:p>
                <a:pPr>
                  <a:lnSpc>
                    <a:spcPct val="80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connectives</a:t>
                </a:r>
              </a:p>
            </p:txBody>
          </p:sp>
        </p:grpSp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52413" y="4076700"/>
              <a:ext cx="1655762" cy="1295400"/>
              <a:chOff x="68" y="3249"/>
              <a:chExt cx="1043" cy="816"/>
            </a:xfrm>
          </p:grpSpPr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68" y="3249"/>
                <a:ext cx="181" cy="816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7" name="AutoShape 22"/>
              <p:cNvSpPr>
                <a:spLocks noChangeArrowheads="1"/>
              </p:cNvSpPr>
              <p:nvPr/>
            </p:nvSpPr>
            <p:spPr bwMode="auto">
              <a:xfrm>
                <a:off x="249" y="3294"/>
                <a:ext cx="862" cy="408"/>
              </a:xfrm>
              <a:prstGeom prst="homePlate">
                <a:avLst>
                  <a:gd name="adj" fmla="val 34606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295" y="3348"/>
                <a:ext cx="692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sentence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frames</a:t>
                </a:r>
              </a:p>
            </p:txBody>
          </p:sp>
        </p:grp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2368550" y="836613"/>
              <a:ext cx="4716035" cy="1181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 room is cold 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because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window is open.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When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window is open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,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the room is cold.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If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window is open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,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the room is cold.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 window is open 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so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room is cold.</a:t>
              </a:r>
              <a:endParaRPr lang="en-GB" altLang="en-US" sz="16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4716463" y="5732463"/>
              <a:ext cx="4248150" cy="792162"/>
              <a:chOff x="2971" y="527"/>
              <a:chExt cx="2676" cy="499"/>
            </a:xfrm>
          </p:grpSpPr>
          <p:sp>
            <p:nvSpPr>
              <p:cNvPr id="24" name="Text Box 38"/>
              <p:cNvSpPr txBox="1">
                <a:spLocks noChangeArrowheads="1"/>
              </p:cNvSpPr>
              <p:nvPr/>
            </p:nvSpPr>
            <p:spPr bwMode="auto">
              <a:xfrm>
                <a:off x="3137" y="573"/>
                <a:ext cx="1778" cy="4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Cause and effect links are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particularly important in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1600" b="1">
                    <a:latin typeface="Segoe Print" panose="02000600000000000000" pitchFamily="2" charset="0"/>
                  </a:rPr>
                  <a:t>explanation writing.</a:t>
                </a:r>
              </a:p>
            </p:txBody>
          </p:sp>
          <p:grpSp>
            <p:nvGrpSpPr>
              <p:cNvPr id="25" name="Group 39"/>
              <p:cNvGrpSpPr>
                <a:grpSpLocks/>
              </p:cNvGrpSpPr>
              <p:nvPr/>
            </p:nvGrpSpPr>
            <p:grpSpPr bwMode="auto">
              <a:xfrm>
                <a:off x="2971" y="527"/>
                <a:ext cx="2676" cy="499"/>
                <a:chOff x="68" y="2795"/>
                <a:chExt cx="2631" cy="1257"/>
              </a:xfrm>
            </p:grpSpPr>
            <p:grpSp>
              <p:nvGrpSpPr>
                <p:cNvPr id="26" name="Group 40"/>
                <p:cNvGrpSpPr>
                  <a:grpSpLocks/>
                </p:cNvGrpSpPr>
                <p:nvPr/>
              </p:nvGrpSpPr>
              <p:grpSpPr bwMode="auto">
                <a:xfrm>
                  <a:off x="2491" y="3249"/>
                  <a:ext cx="208" cy="337"/>
                  <a:chOff x="2491" y="3249"/>
                  <a:chExt cx="208" cy="337"/>
                </a:xfrm>
              </p:grpSpPr>
              <p:sp>
                <p:nvSpPr>
                  <p:cNvPr id="34" name="Freeform 41"/>
                  <p:cNvSpPr>
                    <a:spLocks/>
                  </p:cNvSpPr>
                  <p:nvPr/>
                </p:nvSpPr>
                <p:spPr bwMode="auto">
                  <a:xfrm>
                    <a:off x="2516" y="3249"/>
                    <a:ext cx="183" cy="337"/>
                  </a:xfrm>
                  <a:custGeom>
                    <a:avLst/>
                    <a:gdLst>
                      <a:gd name="T0" fmla="*/ 46 w 183"/>
                      <a:gd name="T1" fmla="*/ 0 h 337"/>
                      <a:gd name="T2" fmla="*/ 183 w 183"/>
                      <a:gd name="T3" fmla="*/ 181 h 337"/>
                      <a:gd name="T4" fmla="*/ 44 w 183"/>
                      <a:gd name="T5" fmla="*/ 337 h 337"/>
                      <a:gd name="T6" fmla="*/ 0 w 183"/>
                      <a:gd name="T7" fmla="*/ 261 h 337"/>
                      <a:gd name="T8" fmla="*/ 1 w 183"/>
                      <a:gd name="T9" fmla="*/ 136 h 337"/>
                      <a:gd name="T10" fmla="*/ 1 w 183"/>
                      <a:gd name="T11" fmla="*/ 90 h 337"/>
                      <a:gd name="T12" fmla="*/ 12 w 183"/>
                      <a:gd name="T13" fmla="*/ 57 h 337"/>
                      <a:gd name="T14" fmla="*/ 46 w 183"/>
                      <a:gd name="T15" fmla="*/ 0 h 3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83" h="337">
                        <a:moveTo>
                          <a:pt x="46" y="0"/>
                        </a:moveTo>
                        <a:lnTo>
                          <a:pt x="183" y="181"/>
                        </a:lnTo>
                        <a:lnTo>
                          <a:pt x="44" y="337"/>
                        </a:lnTo>
                        <a:lnTo>
                          <a:pt x="0" y="261"/>
                        </a:lnTo>
                        <a:lnTo>
                          <a:pt x="1" y="136"/>
                        </a:lnTo>
                        <a:lnTo>
                          <a:pt x="1" y="90"/>
                        </a:lnTo>
                        <a:lnTo>
                          <a:pt x="12" y="5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5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250"/>
                    <a:ext cx="69" cy="332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>
                      <a:latin typeface="Segoe Print" panose="02000600000000000000" pitchFamily="2" charset="0"/>
                    </a:endParaRPr>
                  </a:p>
                </p:txBody>
              </p:sp>
            </p:grpSp>
            <p:grpSp>
              <p:nvGrpSpPr>
                <p:cNvPr id="27" name="Group 43"/>
                <p:cNvGrpSpPr>
                  <a:grpSpLocks/>
                </p:cNvGrpSpPr>
                <p:nvPr/>
              </p:nvGrpSpPr>
              <p:grpSpPr bwMode="auto">
                <a:xfrm>
                  <a:off x="2036" y="2809"/>
                  <a:ext cx="141" cy="1222"/>
                  <a:chOff x="5465" y="2840"/>
                  <a:chExt cx="137" cy="1090"/>
                </a:xfrm>
              </p:grpSpPr>
              <p:sp>
                <p:nvSpPr>
                  <p:cNvPr id="30" name="AutoShape 44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2840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1" name="AutoShape 45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113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2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385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  <p:sp>
                <p:nvSpPr>
                  <p:cNvPr id="33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5465" y="3657"/>
                    <a:ext cx="137" cy="273"/>
                  </a:xfrm>
                  <a:prstGeom prst="moon">
                    <a:avLst>
                      <a:gd name="adj" fmla="val 10949"/>
                    </a:avLst>
                  </a:prstGeom>
                  <a:solidFill>
                    <a:srgbClr val="ED667A"/>
                  </a:solidFill>
                  <a:ln w="9525">
                    <a:solidFill>
                      <a:srgbClr val="ED667A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>
                      <a:latin typeface="Segoe Print" panose="02000600000000000000" pitchFamily="2" charset="0"/>
                    </a:endParaRPr>
                  </a:p>
                </p:txBody>
              </p:sp>
            </p:grpSp>
            <p:sp>
              <p:nvSpPr>
                <p:cNvPr id="28" name="AutoShape 48"/>
                <p:cNvSpPr>
                  <a:spLocks noChangeArrowheads="1"/>
                </p:cNvSpPr>
                <p:nvPr/>
              </p:nvSpPr>
              <p:spPr bwMode="auto">
                <a:xfrm>
                  <a:off x="225" y="2802"/>
                  <a:ext cx="2474" cy="1241"/>
                </a:xfrm>
                <a:prstGeom prst="homePlate">
                  <a:avLst>
                    <a:gd name="adj" fmla="val 41099"/>
                  </a:avLst>
                </a:prstGeom>
                <a:noFill/>
                <a:ln w="3810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  <p:sp>
              <p:nvSpPr>
                <p:cNvPr id="29" name="AutoShape 49"/>
                <p:cNvSpPr>
                  <a:spLocks noChangeArrowheads="1"/>
                </p:cNvSpPr>
                <p:nvPr/>
              </p:nvSpPr>
              <p:spPr bwMode="auto">
                <a:xfrm>
                  <a:off x="68" y="2795"/>
                  <a:ext cx="155" cy="1257"/>
                </a:xfrm>
                <a:prstGeom prst="moon">
                  <a:avLst>
                    <a:gd name="adj" fmla="val 71977"/>
                  </a:avLst>
                </a:prstGeom>
                <a:solidFill>
                  <a:srgbClr val="ED667A"/>
                </a:solidFill>
                <a:ln w="19050">
                  <a:solidFill>
                    <a:srgbClr val="ED667A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>
                    <a:latin typeface="Segoe Print" panose="02000600000000000000" pitchFamily="2" charset="0"/>
                  </a:endParaRPr>
                </a:p>
              </p:txBody>
            </p:sp>
          </p:grpSp>
        </p:grpSp>
        <p:grpSp>
          <p:nvGrpSpPr>
            <p:cNvPr id="13" name="Group 62"/>
            <p:cNvGrpSpPr>
              <a:grpSpLocks/>
            </p:cNvGrpSpPr>
            <p:nvPr/>
          </p:nvGrpSpPr>
          <p:grpSpPr bwMode="auto">
            <a:xfrm>
              <a:off x="252413" y="836613"/>
              <a:ext cx="2016125" cy="1295400"/>
              <a:chOff x="68" y="2296"/>
              <a:chExt cx="1270" cy="816"/>
            </a:xfrm>
          </p:grpSpPr>
          <p:sp>
            <p:nvSpPr>
              <p:cNvPr id="21" name="Freeform 63"/>
              <p:cNvSpPr>
                <a:spLocks/>
              </p:cNvSpPr>
              <p:nvPr/>
            </p:nvSpPr>
            <p:spPr bwMode="auto">
              <a:xfrm>
                <a:off x="68" y="2296"/>
                <a:ext cx="181" cy="816"/>
              </a:xfrm>
              <a:custGeom>
                <a:avLst/>
                <a:gdLst>
                  <a:gd name="T0" fmla="*/ 0 w 272"/>
                  <a:gd name="T1" fmla="*/ 1089 h 1089"/>
                  <a:gd name="T2" fmla="*/ 0 w 272"/>
                  <a:gd name="T3" fmla="*/ 0 h 1089"/>
                  <a:gd name="T4" fmla="*/ 272 w 272"/>
                  <a:gd name="T5" fmla="*/ 0 h 1089"/>
                  <a:gd name="T6" fmla="*/ 272 w 272"/>
                  <a:gd name="T7" fmla="*/ 1089 h 1089"/>
                  <a:gd name="T8" fmla="*/ 227 w 272"/>
                  <a:gd name="T9" fmla="*/ 998 h 1089"/>
                  <a:gd name="T10" fmla="*/ 181 w 272"/>
                  <a:gd name="T11" fmla="*/ 1089 h 1089"/>
                  <a:gd name="T12" fmla="*/ 181 w 272"/>
                  <a:gd name="T13" fmla="*/ 1043 h 1089"/>
                  <a:gd name="T14" fmla="*/ 136 w 272"/>
                  <a:gd name="T15" fmla="*/ 1089 h 1089"/>
                  <a:gd name="T16" fmla="*/ 136 w 272"/>
                  <a:gd name="T17" fmla="*/ 998 h 1089"/>
                  <a:gd name="T18" fmla="*/ 91 w 272"/>
                  <a:gd name="T19" fmla="*/ 1089 h 1089"/>
                  <a:gd name="T20" fmla="*/ 91 w 272"/>
                  <a:gd name="T21" fmla="*/ 1043 h 1089"/>
                  <a:gd name="T22" fmla="*/ 45 w 272"/>
                  <a:gd name="T23" fmla="*/ 1089 h 1089"/>
                  <a:gd name="T24" fmla="*/ 45 w 272"/>
                  <a:gd name="T25" fmla="*/ 1043 h 1089"/>
                  <a:gd name="T26" fmla="*/ 0 w 272"/>
                  <a:gd name="T27" fmla="*/ 1089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2" h="1089">
                    <a:moveTo>
                      <a:pt x="0" y="1089"/>
                    </a:moveTo>
                    <a:lnTo>
                      <a:pt x="0" y="0"/>
                    </a:lnTo>
                    <a:lnTo>
                      <a:pt x="272" y="0"/>
                    </a:lnTo>
                    <a:lnTo>
                      <a:pt x="272" y="1089"/>
                    </a:lnTo>
                    <a:lnTo>
                      <a:pt x="227" y="998"/>
                    </a:lnTo>
                    <a:lnTo>
                      <a:pt x="181" y="1089"/>
                    </a:lnTo>
                    <a:lnTo>
                      <a:pt x="181" y="1043"/>
                    </a:lnTo>
                    <a:lnTo>
                      <a:pt x="136" y="1089"/>
                    </a:lnTo>
                    <a:lnTo>
                      <a:pt x="136" y="998"/>
                    </a:lnTo>
                    <a:lnTo>
                      <a:pt x="91" y="1089"/>
                    </a:lnTo>
                    <a:lnTo>
                      <a:pt x="91" y="1043"/>
                    </a:lnTo>
                    <a:lnTo>
                      <a:pt x="45" y="1089"/>
                    </a:lnTo>
                    <a:lnTo>
                      <a:pt x="45" y="1043"/>
                    </a:lnTo>
                    <a:lnTo>
                      <a:pt x="0" y="1089"/>
                    </a:lnTo>
                    <a:close/>
                  </a:path>
                </a:pathLst>
              </a:custGeom>
              <a:solidFill>
                <a:srgbClr val="ED667A">
                  <a:alpha val="30000"/>
                </a:srgbClr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2" name="AutoShape 64"/>
              <p:cNvSpPr>
                <a:spLocks noChangeArrowheads="1"/>
              </p:cNvSpPr>
              <p:nvPr/>
            </p:nvSpPr>
            <p:spPr bwMode="auto">
              <a:xfrm>
                <a:off x="249" y="2341"/>
                <a:ext cx="1089" cy="499"/>
              </a:xfrm>
              <a:prstGeom prst="homePlate">
                <a:avLst>
                  <a:gd name="adj" fmla="val 26451"/>
                </a:avLst>
              </a:prstGeom>
              <a:solidFill>
                <a:srgbClr val="ED667A">
                  <a:alpha val="30000"/>
                </a:srgb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>
                  <a:latin typeface="Segoe Print" panose="02000600000000000000" pitchFamily="2" charset="0"/>
                </a:endParaRPr>
              </a:p>
            </p:txBody>
          </p:sp>
          <p:sp>
            <p:nvSpPr>
              <p:cNvPr id="23" name="Text Box 65"/>
              <p:cNvSpPr txBox="1">
                <a:spLocks noChangeArrowheads="1"/>
              </p:cNvSpPr>
              <p:nvPr/>
            </p:nvSpPr>
            <p:spPr bwMode="auto">
              <a:xfrm>
                <a:off x="295" y="2395"/>
                <a:ext cx="1007" cy="4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conjunctions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linking </a:t>
                </a:r>
              </a:p>
              <a:p>
                <a:pPr>
                  <a:lnSpc>
                    <a:spcPct val="75000"/>
                  </a:lnSpc>
                </a:pPr>
                <a:r>
                  <a:rPr lang="en-GB" altLang="en-US" sz="2000" b="1">
                    <a:solidFill>
                      <a:srgbClr val="704FAB"/>
                    </a:solidFill>
                    <a:latin typeface="Segoe Print" panose="02000600000000000000" pitchFamily="2" charset="0"/>
                  </a:rPr>
                  <a:t>clauses</a:t>
                </a:r>
              </a:p>
            </p:txBody>
          </p:sp>
        </p:grpSp>
        <p:sp>
          <p:nvSpPr>
            <p:cNvPr id="14" name="Line 66"/>
            <p:cNvSpPr>
              <a:spLocks noChangeShapeType="1"/>
            </p:cNvSpPr>
            <p:nvPr/>
          </p:nvSpPr>
          <p:spPr bwMode="auto">
            <a:xfrm>
              <a:off x="107950" y="2276475"/>
              <a:ext cx="8928100" cy="0"/>
            </a:xfrm>
            <a:prstGeom prst="line">
              <a:avLst/>
            </a:prstGeom>
            <a:noFill/>
            <a:ln w="38100">
              <a:solidFill>
                <a:srgbClr val="ED667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15" name="Line 70"/>
            <p:cNvSpPr>
              <a:spLocks noChangeShapeType="1"/>
            </p:cNvSpPr>
            <p:nvPr/>
          </p:nvSpPr>
          <p:spPr bwMode="auto">
            <a:xfrm>
              <a:off x="107950" y="3932238"/>
              <a:ext cx="8928100" cy="0"/>
            </a:xfrm>
            <a:prstGeom prst="line">
              <a:avLst/>
            </a:prstGeom>
            <a:noFill/>
            <a:ln w="38100">
              <a:solidFill>
                <a:srgbClr val="ED667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Segoe Print" panose="02000600000000000000" pitchFamily="2" charset="0"/>
              </a:endParaRPr>
            </a:p>
          </p:txBody>
        </p:sp>
        <p:sp>
          <p:nvSpPr>
            <p:cNvPr id="16" name="Text Box 76"/>
            <p:cNvSpPr txBox="1">
              <a:spLocks noChangeArrowheads="1"/>
            </p:cNvSpPr>
            <p:nvPr/>
          </p:nvSpPr>
          <p:spPr bwMode="auto">
            <a:xfrm>
              <a:off x="4664075" y="2589721"/>
              <a:ext cx="3227422" cy="886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Therefore,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room is cold.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Consequently,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room is cold.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As a result,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the room is cold.</a:t>
              </a:r>
              <a:endParaRPr lang="en-GB" altLang="en-US" sz="16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17" name="Text Box 77"/>
            <p:cNvSpPr txBox="1">
              <a:spLocks noChangeArrowheads="1"/>
            </p:cNvSpPr>
            <p:nvPr/>
          </p:nvSpPr>
          <p:spPr bwMode="auto">
            <a:xfrm>
              <a:off x="2368550" y="2591499"/>
              <a:ext cx="2112758" cy="295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 window is open.</a:t>
              </a:r>
              <a:endParaRPr lang="en-GB" altLang="en-US" sz="16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18" name="Text Box 78"/>
            <p:cNvSpPr txBox="1">
              <a:spLocks noChangeArrowheads="1"/>
            </p:cNvSpPr>
            <p:nvPr/>
          </p:nvSpPr>
          <p:spPr bwMode="auto">
            <a:xfrm>
              <a:off x="4664075" y="4102608"/>
              <a:ext cx="3630802" cy="886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This means that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room is cold.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This results in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room </a:t>
              </a:r>
              <a:r>
                <a:rPr lang="en-GB" altLang="en-US" sz="1600" b="1" i="1">
                  <a:solidFill>
                    <a:srgbClr val="ED667A"/>
                  </a:solidFill>
                  <a:latin typeface="Segoe Print" panose="02000600000000000000" pitchFamily="2" charset="0"/>
                </a:rPr>
                <a:t>being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cold.</a:t>
              </a:r>
            </a:p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This causes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the room </a:t>
              </a:r>
              <a:r>
                <a:rPr lang="en-GB" altLang="en-US" sz="1600" b="1" i="1">
                  <a:solidFill>
                    <a:srgbClr val="ED667A"/>
                  </a:solidFill>
                  <a:latin typeface="Segoe Print" panose="02000600000000000000" pitchFamily="2" charset="0"/>
                </a:rPr>
                <a:t>to be</a:t>
              </a:r>
              <a:r>
                <a:rPr lang="en-GB" altLang="en-US" sz="1600" b="1" i="1">
                  <a:latin typeface="Segoe Print" panose="02000600000000000000" pitchFamily="2" charset="0"/>
                </a:rPr>
                <a:t> cold.</a:t>
              </a:r>
              <a:endParaRPr lang="en-GB" altLang="en-US" sz="16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19" name="Text Box 79"/>
            <p:cNvSpPr txBox="1">
              <a:spLocks noChangeArrowheads="1"/>
            </p:cNvSpPr>
            <p:nvPr/>
          </p:nvSpPr>
          <p:spPr bwMode="auto">
            <a:xfrm>
              <a:off x="2368550" y="4104386"/>
              <a:ext cx="2112758" cy="295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latin typeface="Segoe Print" panose="02000600000000000000" pitchFamily="2" charset="0"/>
                </a:rPr>
                <a:t>The window is open.</a:t>
              </a:r>
              <a:endParaRPr lang="en-GB" altLang="en-US" sz="16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20" name="Text Box 80"/>
            <p:cNvSpPr txBox="1">
              <a:spLocks noChangeArrowheads="1"/>
            </p:cNvSpPr>
            <p:nvPr/>
          </p:nvSpPr>
          <p:spPr bwMode="auto">
            <a:xfrm>
              <a:off x="2368550" y="5083874"/>
              <a:ext cx="6458499" cy="295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The reason (that)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room is cold </a:t>
              </a:r>
              <a:r>
                <a:rPr lang="en-GB" altLang="en-US" sz="1600" b="1" i="1">
                  <a:solidFill>
                    <a:srgbClr val="704FAB"/>
                  </a:solidFill>
                  <a:latin typeface="Segoe Print" panose="02000600000000000000" pitchFamily="2" charset="0"/>
                </a:rPr>
                <a:t>is that </a:t>
              </a:r>
              <a:r>
                <a:rPr lang="en-GB" altLang="en-US" sz="1600" b="1" i="1">
                  <a:latin typeface="Segoe Print" panose="02000600000000000000" pitchFamily="2" charset="0"/>
                </a:rPr>
                <a:t>the window is open.</a:t>
              </a:r>
              <a:endParaRPr lang="en-GB" altLang="en-US" sz="1600" b="1" i="1">
                <a:solidFill>
                  <a:srgbClr val="704FAB"/>
                </a:solidFill>
                <a:latin typeface="Segoe Print" panose="020006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36566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859</TotalTime>
  <Words>1774</Words>
  <Application>Microsoft Office PowerPoint</Application>
  <PresentationFormat>On-screen Show (4:3)</PresentationFormat>
  <Paragraphs>428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Title slide</vt:lpstr>
      <vt:lpstr>Slides</vt:lpstr>
      <vt:lpstr>Year 5 SPAG</vt:lpstr>
      <vt:lpstr>Cohesive devices</vt:lpstr>
      <vt:lpstr>What do I need to know?</vt:lpstr>
      <vt:lpstr>Text has cohesion if:    </vt:lpstr>
      <vt:lpstr>Coherence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ldimech</cp:lastModifiedBy>
  <cp:revision>98</cp:revision>
  <dcterms:created xsi:type="dcterms:W3CDTF">2017-06-27T15:09:43Z</dcterms:created>
  <dcterms:modified xsi:type="dcterms:W3CDTF">2018-01-22T12:08:36Z</dcterms:modified>
</cp:coreProperties>
</file>