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Lst>
  <p:notesMasterIdLst>
    <p:notesMasterId r:id="rId25"/>
  </p:notesMasterIdLst>
  <p:handoutMasterIdLst>
    <p:handoutMasterId r:id="rId26"/>
  </p:handoutMasterIdLst>
  <p:sldIdLst>
    <p:sldId id="260" r:id="rId3"/>
    <p:sldId id="318" r:id="rId4"/>
    <p:sldId id="319" r:id="rId5"/>
    <p:sldId id="321" r:id="rId6"/>
    <p:sldId id="320" r:id="rId7"/>
    <p:sldId id="323" r:id="rId8"/>
    <p:sldId id="322" r:id="rId9"/>
    <p:sldId id="324" r:id="rId10"/>
    <p:sldId id="325" r:id="rId11"/>
    <p:sldId id="326" r:id="rId12"/>
    <p:sldId id="327" r:id="rId13"/>
    <p:sldId id="328" r:id="rId14"/>
    <p:sldId id="329" r:id="rId15"/>
    <p:sldId id="330" r:id="rId16"/>
    <p:sldId id="331" r:id="rId17"/>
    <p:sldId id="332" r:id="rId18"/>
    <p:sldId id="333" r:id="rId19"/>
    <p:sldId id="334" r:id="rId20"/>
    <p:sldId id="335" r:id="rId21"/>
    <p:sldId id="336" r:id="rId22"/>
    <p:sldId id="337" r:id="rId23"/>
    <p:sldId id="33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78E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6"/>
    <p:restoredTop sz="91892" autoAdjust="0"/>
  </p:normalViewPr>
  <p:slideViewPr>
    <p:cSldViewPr snapToGrid="0" snapToObjects="1">
      <p:cViewPr>
        <p:scale>
          <a:sx n="70" d="100"/>
          <a:sy n="70" d="100"/>
        </p:scale>
        <p:origin x="-1164" y="-72"/>
      </p:cViewPr>
      <p:guideLst>
        <p:guide orient="horz" pos="2160"/>
        <p:guide pos="2880"/>
      </p:guideLst>
    </p:cSldViewPr>
  </p:slideViewPr>
  <p:notesTextViewPr>
    <p:cViewPr>
      <p:scale>
        <a:sx n="1" d="1"/>
        <a:sy n="1" d="1"/>
      </p:scale>
      <p:origin x="0" y="0"/>
    </p:cViewPr>
  </p:notesTextViewPr>
  <p:notesViewPr>
    <p:cSldViewPr snapToGrid="0" snapToObjects="1">
      <p:cViewPr varScale="1">
        <p:scale>
          <a:sx n="82" d="100"/>
          <a:sy n="82" d="100"/>
        </p:scale>
        <p:origin x="2928"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B06537-7A6D-AE48-8835-DADFC7FA5A71}" type="datetimeFigureOut">
              <a:rPr lang="en-US" smtClean="0"/>
              <a:t>1/22/2018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469170-F8B4-754D-AD68-32C90554A8F3}" type="slidenum">
              <a:rPr lang="en-US" smtClean="0"/>
              <a:t>‹#›</a:t>
            </a:fld>
            <a:endParaRPr lang="en-US"/>
          </a:p>
        </p:txBody>
      </p:sp>
    </p:spTree>
    <p:extLst>
      <p:ext uri="{BB962C8B-B14F-4D97-AF65-F5344CB8AC3E}">
        <p14:creationId xmlns:p14="http://schemas.microsoft.com/office/powerpoint/2010/main" val="1063856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E4DA8E-9E6D-ED4F-B068-49B17AB22E2E}" type="datetimeFigureOut">
              <a:rPr lang="en-US" smtClean="0"/>
              <a:t>1/22/2018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D82436-5DD0-124E-81ED-DDD3123492E8}" type="slidenum">
              <a:rPr lang="en-US" smtClean="0"/>
              <a:t>‹#›</a:t>
            </a:fld>
            <a:endParaRPr lang="en-US"/>
          </a:p>
        </p:txBody>
      </p:sp>
    </p:spTree>
    <p:extLst>
      <p:ext uri="{BB962C8B-B14F-4D97-AF65-F5344CB8AC3E}">
        <p14:creationId xmlns:p14="http://schemas.microsoft.com/office/powerpoint/2010/main" val="1176404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BBD82436-5DD0-124E-81ED-DDD3123492E8}" type="slidenum">
              <a:rPr lang="en-US" smtClean="0"/>
              <a:t>1</a:t>
            </a:fld>
            <a:endParaRPr lang="en-US"/>
          </a:p>
        </p:txBody>
      </p:sp>
    </p:spTree>
    <p:extLst>
      <p:ext uri="{BB962C8B-B14F-4D97-AF65-F5344CB8AC3E}">
        <p14:creationId xmlns:p14="http://schemas.microsoft.com/office/powerpoint/2010/main" val="2433577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BD82436-5DD0-124E-81ED-DDD3123492E8}" type="slidenum">
              <a:rPr lang="en-US" smtClean="0"/>
              <a:t>11</a:t>
            </a:fld>
            <a:endParaRPr lang="en-US"/>
          </a:p>
        </p:txBody>
      </p:sp>
    </p:spTree>
    <p:extLst>
      <p:ext uri="{BB962C8B-B14F-4D97-AF65-F5344CB8AC3E}">
        <p14:creationId xmlns:p14="http://schemas.microsoft.com/office/powerpoint/2010/main" val="118200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idx="1"/>
          </p:nvPr>
        </p:nvSpPr>
        <p:spPr>
          <a:xfrm>
            <a:off x="628650" y="4063999"/>
            <a:ext cx="7886700" cy="2112963"/>
          </a:xfrm>
          <a:prstGeom prst="rect">
            <a:avLst/>
          </a:prstGeom>
        </p:spPr>
        <p:txBody>
          <a:bodyPr vert="horz" lIns="91440" tIns="45720" rIns="91440" bIns="45720" rtlCol="0">
            <a:normAutofit/>
          </a:bodyPr>
          <a:lstStyle/>
          <a:p>
            <a:pPr lvl="0"/>
            <a:r>
              <a:rPr lang="en-US" smtClean="0"/>
              <a:t>Sub headings</a:t>
            </a:r>
            <a:endParaRPr lang="en-US" dirty="0"/>
          </a:p>
        </p:txBody>
      </p:sp>
    </p:spTree>
    <p:extLst>
      <p:ext uri="{BB962C8B-B14F-4D97-AF65-F5344CB8AC3E}">
        <p14:creationId xmlns:p14="http://schemas.microsoft.com/office/powerpoint/2010/main" val="1079801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854077"/>
          </a:xfrm>
        </p:spPr>
        <p:txBody>
          <a:bodyPr anchor="b">
            <a:normAutofit/>
          </a:bodyPr>
          <a:lstStyle>
            <a:lvl1pPr algn="ctr">
              <a:defRPr sz="320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2">
            <a:alphaModFix amt="35000"/>
            <a:extLst>
              <a:ext uri="{28A0092B-C50C-407E-A947-70E740481C1C}">
                <a14:useLocalDpi xmlns:a14="http://schemas.microsoft.com/office/drawing/2010/main" val="0"/>
              </a:ext>
            </a:extLst>
          </a:blip>
          <a:srcRect b="67963"/>
          <a:stretch/>
        </p:blipFill>
        <p:spPr>
          <a:xfrm>
            <a:off x="-11404" y="0"/>
            <a:ext cx="9178209" cy="2197099"/>
          </a:xfrm>
          <a:prstGeom prst="rect">
            <a:avLst/>
          </a:prstGeom>
        </p:spPr>
      </p:pic>
      <p:pic>
        <p:nvPicPr>
          <p:cNvPr id="8" name="Picture 7"/>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t="77222"/>
          <a:stretch/>
        </p:blipFill>
        <p:spPr>
          <a:xfrm>
            <a:off x="0" y="5295901"/>
            <a:ext cx="9166806" cy="1562099"/>
          </a:xfrm>
          <a:prstGeom prst="rect">
            <a:avLst/>
          </a:prstGeom>
        </p:spPr>
      </p:pic>
      <p:pic>
        <p:nvPicPr>
          <p:cNvPr id="9" name="Picture 8"/>
          <p:cNvPicPr>
            <a:picLocks noChangeAspect="1"/>
          </p:cNvPicPr>
          <p:nvPr userDrawn="1"/>
        </p:nvPicPr>
        <p:blipFill>
          <a:blip r:embed="rId4">
            <a:alphaModFix amt="35000"/>
            <a:extLst>
              <a:ext uri="{28A0092B-C50C-407E-A947-70E740481C1C}">
                <a14:useLocalDpi xmlns:a14="http://schemas.microsoft.com/office/drawing/2010/main" val="0"/>
              </a:ext>
            </a:extLst>
          </a:blip>
          <a:stretch>
            <a:fillRect/>
          </a:stretch>
        </p:blipFill>
        <p:spPr>
          <a:xfrm>
            <a:off x="7954903" y="505620"/>
            <a:ext cx="1177694" cy="9652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theme" Target="../theme/theme2.xml"/><Relationship Id="rId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295526"/>
            <a:ext cx="8128000" cy="1325563"/>
          </a:xfrm>
          <a:prstGeom prst="rect">
            <a:avLst/>
          </a:prstGeom>
        </p:spPr>
        <p:txBody>
          <a:bodyPr vert="horz" lIns="91440" tIns="45720" rIns="91440" bIns="45720" rtlCol="0" anchor="ctr">
            <a:normAutofit/>
          </a:bodyPr>
          <a:lstStyle/>
          <a:p>
            <a:r>
              <a:rPr lang="en-US" dirty="0" smtClean="0"/>
              <a:t>Title</a:t>
            </a:r>
            <a:endParaRPr lang="en-US" dirty="0"/>
          </a:p>
        </p:txBody>
      </p:sp>
      <p:pic>
        <p:nvPicPr>
          <p:cNvPr id="7" name="Picture 6"/>
          <p:cNvPicPr>
            <a:picLocks noChangeAspect="1"/>
          </p:cNvPicPr>
          <p:nvPr userDrawn="1"/>
        </p:nvPicPr>
        <p:blipFill rotWithShape="1">
          <a:blip r:embed="rId4">
            <a:extLst>
              <a:ext uri="{28A0092B-C50C-407E-A947-70E740481C1C}">
                <a14:useLocalDpi xmlns:a14="http://schemas.microsoft.com/office/drawing/2010/main" val="0"/>
              </a:ext>
            </a:extLst>
          </a:blip>
          <a:srcRect b="67963"/>
          <a:stretch/>
        </p:blipFill>
        <p:spPr>
          <a:xfrm>
            <a:off x="-11403" y="0"/>
            <a:ext cx="9166806" cy="2197099"/>
          </a:xfrm>
          <a:prstGeom prst="rect">
            <a:avLst/>
          </a:prstGeom>
        </p:spPr>
      </p:pic>
      <p:pic>
        <p:nvPicPr>
          <p:cNvPr id="8" name="Picture 7"/>
          <p:cNvPicPr>
            <a:picLocks noChangeAspect="1"/>
          </p:cNvPicPr>
          <p:nvPr userDrawn="1"/>
        </p:nvPicPr>
        <p:blipFill rotWithShape="1">
          <a:blip r:embed="rId5">
            <a:extLst>
              <a:ext uri="{28A0092B-C50C-407E-A947-70E740481C1C}">
                <a14:useLocalDpi xmlns:a14="http://schemas.microsoft.com/office/drawing/2010/main" val="0"/>
              </a:ext>
            </a:extLst>
          </a:blip>
          <a:srcRect t="77222"/>
          <a:stretch/>
        </p:blipFill>
        <p:spPr>
          <a:xfrm>
            <a:off x="-11403" y="5295901"/>
            <a:ext cx="9166806" cy="1562099"/>
          </a:xfrm>
          <a:prstGeom prst="rect">
            <a:avLst/>
          </a:prstGeom>
        </p:spPr>
      </p:pic>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954903" y="505620"/>
            <a:ext cx="1177694" cy="965200"/>
          </a:xfrm>
          <a:prstGeom prst="rect">
            <a:avLst/>
          </a:prstGeom>
        </p:spPr>
      </p:pic>
    </p:spTree>
    <p:extLst>
      <p:ext uri="{BB962C8B-B14F-4D97-AF65-F5344CB8AC3E}">
        <p14:creationId xmlns:p14="http://schemas.microsoft.com/office/powerpoint/2010/main" val="355764064"/>
      </p:ext>
    </p:extLst>
  </p:cSld>
  <p:clrMap bg1="lt1" tx1="dk1" bg2="lt2" tx2="dk2" accent1="accent1" accent2="accent2" accent3="accent3" accent4="accent4" accent5="accent5" accent6="accent6" hlink="hlink" folHlink="folHlink"/>
  <p:sldLayoutIdLst>
    <p:sldLayoutId id="2147483663" r:id="rId1"/>
    <p:sldLayoutId id="2147483661" r:id="rId2"/>
  </p:sldLayoutIdLst>
  <p:txStyles>
    <p:titleStyle>
      <a:lvl1pPr algn="ctr" defTabSz="914400" rtl="0" eaLnBrk="1" latinLnBrk="0" hangingPunct="1">
        <a:lnSpc>
          <a:spcPct val="90000"/>
        </a:lnSpc>
        <a:spcBef>
          <a:spcPct val="0"/>
        </a:spcBef>
        <a:buNone/>
        <a:defRPr sz="4400" b="1" i="0" kern="1200">
          <a:solidFill>
            <a:schemeClr val="tx1"/>
          </a:solidFill>
          <a:latin typeface="Gotham" charset="0"/>
          <a:ea typeface="Gotham" charset="0"/>
          <a:cs typeface="Gotham" charset="0"/>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Gotham Book" charset="0"/>
          <a:ea typeface="Gotham Book" charset="0"/>
          <a:cs typeface="Gotham Boo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otham Book" charset="0"/>
          <a:ea typeface="Gotham Book" charset="0"/>
          <a:cs typeface="Gotham Book"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otham Book" charset="0"/>
          <a:ea typeface="Gotham Book" charset="0"/>
          <a:cs typeface="Gotham Book"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otham Book" charset="0"/>
          <a:ea typeface="Gotham Book" charset="0"/>
          <a:cs typeface="Gotham Book"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otham Book" charset="0"/>
          <a:ea typeface="Gotham Book" charset="0"/>
          <a:cs typeface="Gotham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alphaModFix amt="35000"/>
            <a:extLst>
              <a:ext uri="{28A0092B-C50C-407E-A947-70E740481C1C}">
                <a14:useLocalDpi xmlns:a14="http://schemas.microsoft.com/office/drawing/2010/main" val="0"/>
              </a:ext>
            </a:extLst>
          </a:blip>
          <a:srcRect b="67963"/>
          <a:stretch/>
        </p:blipFill>
        <p:spPr>
          <a:xfrm>
            <a:off x="-11403" y="0"/>
            <a:ext cx="9144000" cy="2197099"/>
          </a:xfrm>
          <a:prstGeom prst="rect">
            <a:avLst/>
          </a:prstGeom>
        </p:spPr>
      </p:pic>
      <p:pic>
        <p:nvPicPr>
          <p:cNvPr id="8" name="Picture 7"/>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t="77222"/>
          <a:stretch/>
        </p:blipFill>
        <p:spPr>
          <a:xfrm>
            <a:off x="-22806" y="5395912"/>
            <a:ext cx="9166806" cy="1562099"/>
          </a:xfrm>
          <a:prstGeom prst="rect">
            <a:avLst/>
          </a:prstGeom>
        </p:spPr>
      </p:pic>
      <p:pic>
        <p:nvPicPr>
          <p:cNvPr id="9" name="Picture 8"/>
          <p:cNvPicPr>
            <a:picLocks noChangeAspect="1"/>
          </p:cNvPicPr>
          <p:nvPr userDrawn="1"/>
        </p:nvPicPr>
        <p:blipFill>
          <a:blip r:embed="rId4">
            <a:alphaModFix amt="35000"/>
            <a:extLst>
              <a:ext uri="{28A0092B-C50C-407E-A947-70E740481C1C}">
                <a14:useLocalDpi xmlns:a14="http://schemas.microsoft.com/office/drawing/2010/main" val="0"/>
              </a:ext>
            </a:extLst>
          </a:blip>
          <a:stretch>
            <a:fillRect/>
          </a:stretch>
        </p:blipFill>
        <p:spPr>
          <a:xfrm>
            <a:off x="7954903" y="505620"/>
            <a:ext cx="1177694" cy="965200"/>
          </a:xfrm>
          <a:prstGeom prst="rect">
            <a:avLst/>
          </a:prstGeom>
        </p:spPr>
      </p:pic>
    </p:spTree>
    <p:extLst>
      <p:ext uri="{BB962C8B-B14F-4D97-AF65-F5344CB8AC3E}">
        <p14:creationId xmlns:p14="http://schemas.microsoft.com/office/powerpoint/2010/main" val="406326725"/>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Year 5 SPAG</a:t>
            </a:r>
            <a:endParaRPr lang="en-GB" dirty="0"/>
          </a:p>
        </p:txBody>
      </p:sp>
      <p:sp>
        <p:nvSpPr>
          <p:cNvPr id="5" name="Content Placeholder 4"/>
          <p:cNvSpPr>
            <a:spLocks noGrp="1"/>
          </p:cNvSpPr>
          <p:nvPr>
            <p:ph idx="1"/>
          </p:nvPr>
        </p:nvSpPr>
        <p:spPr/>
        <p:txBody>
          <a:bodyPr>
            <a:normAutofit/>
          </a:bodyPr>
          <a:lstStyle/>
          <a:p>
            <a:r>
              <a:rPr lang="en-GB" sz="3200" i="1" dirty="0" smtClean="0">
                <a:latin typeface="Segoe Print" panose="02000600000000000000" pitchFamily="2" charset="0"/>
                <a:ea typeface="Please write me a song" panose="02000603000000000000" pitchFamily="2" charset="0"/>
                <a:cs typeface="Levenim MT" panose="02010502060101010101" pitchFamily="2" charset="-79"/>
              </a:rPr>
              <a:t>Linking ideas</a:t>
            </a:r>
            <a:endParaRPr lang="en-GB" sz="3200" i="1" dirty="0" smtClean="0">
              <a:latin typeface="Segoe Print" panose="02000600000000000000" pitchFamily="2" charset="0"/>
              <a:ea typeface="Please write me a song" panose="02000603000000000000" pitchFamily="2" charset="0"/>
              <a:cs typeface="Levenim MT" panose="02010502060101010101" pitchFamily="2" charset="-79"/>
            </a:endParaRPr>
          </a:p>
          <a:p>
            <a:r>
              <a:rPr lang="en-GB" sz="3200" i="1" dirty="0" smtClean="0">
                <a:latin typeface="Segoe Print" panose="02000600000000000000" pitchFamily="2" charset="0"/>
                <a:ea typeface="Please write me a song" panose="02000603000000000000" pitchFamily="2" charset="0"/>
                <a:cs typeface="Levenim MT" panose="02010502060101010101" pitchFamily="2" charset="-79"/>
              </a:rPr>
              <a:t>NCLO: </a:t>
            </a:r>
            <a:r>
              <a:rPr lang="en-GB" sz="3200" i="1" dirty="0">
                <a:latin typeface="Segoe Print" panose="02000600000000000000" pitchFamily="2" charset="0"/>
                <a:ea typeface="Please write me a song" panose="02000603000000000000" pitchFamily="2" charset="0"/>
                <a:cs typeface="Levenim MT" panose="02010502060101010101" pitchFamily="2" charset="-79"/>
              </a:rPr>
              <a:t>Link ideas across paragraphs using adverbials of time</a:t>
            </a:r>
            <a:endParaRPr lang="en-GB" sz="3200" i="1" dirty="0">
              <a:latin typeface="Segoe Print" panose="02000600000000000000" pitchFamily="2" charset="0"/>
              <a:ea typeface="Please write me a song" panose="02000603000000000000" pitchFamily="2" charset="0"/>
              <a:cs typeface="Levenim MT" panose="02010502060101010101" pitchFamily="2" charset="-79"/>
            </a:endParaRPr>
          </a:p>
        </p:txBody>
      </p:sp>
    </p:spTree>
    <p:extLst>
      <p:ext uri="{BB962C8B-B14F-4D97-AF65-F5344CB8AC3E}">
        <p14:creationId xmlns:p14="http://schemas.microsoft.com/office/powerpoint/2010/main" val="567004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0265" y="54591"/>
            <a:ext cx="7772400" cy="625312"/>
          </a:xfrm>
        </p:spPr>
        <p:txBody>
          <a:bodyPr>
            <a:normAutofit/>
          </a:bodyPr>
          <a:lstStyle/>
          <a:p>
            <a:r>
              <a:rPr lang="en-GB" sz="2400" dirty="0">
                <a:latin typeface="Segoe Print" panose="02000600000000000000" pitchFamily="2" charset="0"/>
              </a:rPr>
              <a:t>In What Order? When? How Often? Where</a:t>
            </a:r>
            <a:r>
              <a:rPr lang="en-GB" sz="2400" dirty="0" smtClean="0">
                <a:latin typeface="Segoe Print" panose="02000600000000000000" pitchFamily="2" charset="0"/>
              </a:rPr>
              <a:t>?</a:t>
            </a:r>
            <a:endParaRPr lang="en-GB" sz="2400" dirty="0">
              <a:latin typeface="Segoe Print" panose="02000600000000000000" pitchFamily="2" charset="0"/>
            </a:endParaRPr>
          </a:p>
        </p:txBody>
      </p:sp>
      <p:sp>
        <p:nvSpPr>
          <p:cNvPr id="3" name="Subtitle 2"/>
          <p:cNvSpPr>
            <a:spLocks noGrp="1"/>
          </p:cNvSpPr>
          <p:nvPr>
            <p:ph type="subTitle" idx="1"/>
          </p:nvPr>
        </p:nvSpPr>
        <p:spPr>
          <a:xfrm>
            <a:off x="0" y="968020"/>
            <a:ext cx="9144000" cy="1655762"/>
          </a:xfrm>
        </p:spPr>
        <p:txBody>
          <a:bodyPr/>
          <a:lstStyle/>
          <a:p>
            <a:r>
              <a:rPr lang="en-GB" sz="1800" dirty="0">
                <a:latin typeface="Segoe Print" panose="02000600000000000000" pitchFamily="2" charset="0"/>
              </a:rPr>
              <a:t>Which of the following words answer the questions ‘ In what order?’, ‘When?’, ‘How often?’ and ‘Where?’. Some of the words may answer more than one question – in these cases try to choose the ‘best fit.’</a:t>
            </a:r>
          </a:p>
          <a:p>
            <a:endParaRPr lang="en-GB" dirty="0"/>
          </a:p>
        </p:txBody>
      </p:sp>
      <p:sp>
        <p:nvSpPr>
          <p:cNvPr id="5" name="TextBox 4"/>
          <p:cNvSpPr txBox="1">
            <a:spLocks noChangeArrowheads="1"/>
          </p:cNvSpPr>
          <p:nvPr/>
        </p:nvSpPr>
        <p:spPr bwMode="auto">
          <a:xfrm>
            <a:off x="676275" y="2240341"/>
            <a:ext cx="16827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1200" b="1" dirty="0">
                <a:solidFill>
                  <a:srgbClr val="7030A0"/>
                </a:solidFill>
                <a:latin typeface="Segoe Print" panose="02000600000000000000" pitchFamily="2" charset="0"/>
              </a:rPr>
              <a:t>In what order?</a:t>
            </a:r>
          </a:p>
        </p:txBody>
      </p:sp>
      <p:sp>
        <p:nvSpPr>
          <p:cNvPr id="6" name="TextBox 18"/>
          <p:cNvSpPr txBox="1">
            <a:spLocks noChangeArrowheads="1"/>
          </p:cNvSpPr>
          <p:nvPr/>
        </p:nvSpPr>
        <p:spPr bwMode="auto">
          <a:xfrm>
            <a:off x="2616200" y="2274335"/>
            <a:ext cx="16827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1200" b="1" dirty="0">
                <a:solidFill>
                  <a:srgbClr val="0000FF"/>
                </a:solidFill>
                <a:latin typeface="Segoe Print" panose="02000600000000000000" pitchFamily="2" charset="0"/>
              </a:rPr>
              <a:t>When?</a:t>
            </a:r>
          </a:p>
        </p:txBody>
      </p:sp>
      <p:sp>
        <p:nvSpPr>
          <p:cNvPr id="7" name="TextBox 19"/>
          <p:cNvSpPr txBox="1">
            <a:spLocks noChangeArrowheads="1"/>
          </p:cNvSpPr>
          <p:nvPr/>
        </p:nvSpPr>
        <p:spPr bwMode="auto">
          <a:xfrm>
            <a:off x="4642644" y="2346783"/>
            <a:ext cx="16827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1200" b="1" dirty="0">
                <a:solidFill>
                  <a:srgbClr val="7030A0"/>
                </a:solidFill>
                <a:latin typeface="Segoe Print" panose="02000600000000000000" pitchFamily="2" charset="0"/>
              </a:rPr>
              <a:t>How often?</a:t>
            </a:r>
          </a:p>
        </p:txBody>
      </p:sp>
      <p:sp>
        <p:nvSpPr>
          <p:cNvPr id="8" name="TextBox 20"/>
          <p:cNvSpPr txBox="1">
            <a:spLocks noChangeArrowheads="1"/>
          </p:cNvSpPr>
          <p:nvPr/>
        </p:nvSpPr>
        <p:spPr bwMode="auto">
          <a:xfrm>
            <a:off x="6796657" y="2346783"/>
            <a:ext cx="16827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1200" b="1" dirty="0">
                <a:solidFill>
                  <a:srgbClr val="7030A0"/>
                </a:solidFill>
                <a:latin typeface="Segoe Print" panose="02000600000000000000" pitchFamily="2" charset="0"/>
              </a:rPr>
              <a:t>Where?</a:t>
            </a:r>
          </a:p>
        </p:txBody>
      </p:sp>
      <p:sp>
        <p:nvSpPr>
          <p:cNvPr id="9" name="TextBox 21"/>
          <p:cNvSpPr txBox="1">
            <a:spLocks noChangeArrowheads="1"/>
          </p:cNvSpPr>
          <p:nvPr/>
        </p:nvSpPr>
        <p:spPr bwMode="auto">
          <a:xfrm>
            <a:off x="847725" y="3154363"/>
            <a:ext cx="10318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1200">
                <a:solidFill>
                  <a:srgbClr val="0000FF"/>
                </a:solidFill>
                <a:latin typeface="Segoe Print" panose="02000600000000000000" pitchFamily="2" charset="0"/>
              </a:rPr>
              <a:t>sometimes</a:t>
            </a:r>
          </a:p>
        </p:txBody>
      </p:sp>
      <p:sp>
        <p:nvSpPr>
          <p:cNvPr id="10" name="TextBox 22"/>
          <p:cNvSpPr txBox="1">
            <a:spLocks noChangeArrowheads="1"/>
          </p:cNvSpPr>
          <p:nvPr/>
        </p:nvSpPr>
        <p:spPr bwMode="auto">
          <a:xfrm>
            <a:off x="1671638" y="3562350"/>
            <a:ext cx="8366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1200" dirty="0">
                <a:solidFill>
                  <a:srgbClr val="0000FF"/>
                </a:solidFill>
                <a:latin typeface="Segoe Print" panose="02000600000000000000" pitchFamily="2" charset="0"/>
              </a:rPr>
              <a:t>recently</a:t>
            </a:r>
          </a:p>
        </p:txBody>
      </p:sp>
      <p:sp>
        <p:nvSpPr>
          <p:cNvPr id="11" name="TextBox 23"/>
          <p:cNvSpPr txBox="1">
            <a:spLocks noChangeArrowheads="1"/>
          </p:cNvSpPr>
          <p:nvPr/>
        </p:nvSpPr>
        <p:spPr bwMode="auto">
          <a:xfrm>
            <a:off x="906463" y="3994150"/>
            <a:ext cx="6429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1200">
                <a:solidFill>
                  <a:srgbClr val="0000FF"/>
                </a:solidFill>
                <a:latin typeface="Segoe Print" panose="02000600000000000000" pitchFamily="2" charset="0"/>
              </a:rPr>
              <a:t>firstly</a:t>
            </a:r>
          </a:p>
        </p:txBody>
      </p:sp>
      <p:sp>
        <p:nvSpPr>
          <p:cNvPr id="12" name="TextBox 24"/>
          <p:cNvSpPr txBox="1">
            <a:spLocks noChangeArrowheads="1"/>
          </p:cNvSpPr>
          <p:nvPr/>
        </p:nvSpPr>
        <p:spPr bwMode="auto">
          <a:xfrm>
            <a:off x="2535238" y="3973513"/>
            <a:ext cx="3937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1200">
                <a:solidFill>
                  <a:srgbClr val="0000FF"/>
                </a:solidFill>
                <a:latin typeface="Segoe Print" panose="02000600000000000000" pitchFamily="2" charset="0"/>
              </a:rPr>
              <a:t>on</a:t>
            </a:r>
          </a:p>
        </p:txBody>
      </p:sp>
      <p:sp>
        <p:nvSpPr>
          <p:cNvPr id="13" name="TextBox 25"/>
          <p:cNvSpPr txBox="1">
            <a:spLocks noChangeArrowheads="1"/>
          </p:cNvSpPr>
          <p:nvPr/>
        </p:nvSpPr>
        <p:spPr bwMode="auto">
          <a:xfrm>
            <a:off x="1641475" y="4375150"/>
            <a:ext cx="7937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1200">
                <a:solidFill>
                  <a:srgbClr val="0000FF"/>
                </a:solidFill>
                <a:latin typeface="Segoe Print" panose="02000600000000000000" pitchFamily="2" charset="0"/>
              </a:rPr>
              <a:t>already</a:t>
            </a:r>
          </a:p>
        </p:txBody>
      </p:sp>
      <p:sp>
        <p:nvSpPr>
          <p:cNvPr id="14" name="TextBox 26"/>
          <p:cNvSpPr txBox="1">
            <a:spLocks noChangeArrowheads="1"/>
          </p:cNvSpPr>
          <p:nvPr/>
        </p:nvSpPr>
        <p:spPr bwMode="auto">
          <a:xfrm>
            <a:off x="3157538" y="4375150"/>
            <a:ext cx="7937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1200">
                <a:solidFill>
                  <a:srgbClr val="0000FF"/>
                </a:solidFill>
                <a:latin typeface="Segoe Print" panose="02000600000000000000" pitchFamily="2" charset="0"/>
              </a:rPr>
              <a:t>twice</a:t>
            </a:r>
          </a:p>
        </p:txBody>
      </p:sp>
      <p:sp>
        <p:nvSpPr>
          <p:cNvPr id="15" name="TextBox 27"/>
          <p:cNvSpPr txBox="1">
            <a:spLocks noChangeArrowheads="1"/>
          </p:cNvSpPr>
          <p:nvPr/>
        </p:nvSpPr>
        <p:spPr bwMode="auto">
          <a:xfrm>
            <a:off x="906463" y="4762500"/>
            <a:ext cx="6302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1200">
                <a:solidFill>
                  <a:srgbClr val="0000FF"/>
                </a:solidFill>
                <a:latin typeface="Segoe Print" panose="02000600000000000000" pitchFamily="2" charset="0"/>
              </a:rPr>
              <a:t>never</a:t>
            </a:r>
          </a:p>
        </p:txBody>
      </p:sp>
      <p:sp>
        <p:nvSpPr>
          <p:cNvPr id="16" name="TextBox 28"/>
          <p:cNvSpPr txBox="1">
            <a:spLocks noChangeArrowheads="1"/>
          </p:cNvSpPr>
          <p:nvPr/>
        </p:nvSpPr>
        <p:spPr bwMode="auto">
          <a:xfrm>
            <a:off x="2359025" y="4762500"/>
            <a:ext cx="6842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1200">
                <a:solidFill>
                  <a:srgbClr val="0000FF"/>
                </a:solidFill>
                <a:latin typeface="Segoe Print" panose="02000600000000000000" pitchFamily="2" charset="0"/>
              </a:rPr>
              <a:t>finally</a:t>
            </a:r>
          </a:p>
        </p:txBody>
      </p:sp>
      <p:sp>
        <p:nvSpPr>
          <p:cNvPr id="17" name="TextBox 29"/>
          <p:cNvSpPr txBox="1">
            <a:spLocks noChangeArrowheads="1"/>
          </p:cNvSpPr>
          <p:nvPr/>
        </p:nvSpPr>
        <p:spPr bwMode="auto">
          <a:xfrm>
            <a:off x="1633538" y="5232400"/>
            <a:ext cx="7683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1200">
                <a:solidFill>
                  <a:srgbClr val="0000FF"/>
                </a:solidFill>
                <a:latin typeface="Segoe Print" panose="02000600000000000000" pitchFamily="2" charset="0"/>
              </a:rPr>
              <a:t>nearby</a:t>
            </a:r>
          </a:p>
        </p:txBody>
      </p:sp>
      <p:sp>
        <p:nvSpPr>
          <p:cNvPr id="18" name="TextBox 30"/>
          <p:cNvSpPr txBox="1">
            <a:spLocks noChangeArrowheads="1"/>
          </p:cNvSpPr>
          <p:nvPr/>
        </p:nvSpPr>
        <p:spPr bwMode="auto">
          <a:xfrm>
            <a:off x="2378075" y="3154363"/>
            <a:ext cx="889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1200">
                <a:solidFill>
                  <a:srgbClr val="0000FF"/>
                </a:solidFill>
                <a:latin typeface="Segoe Print" panose="02000600000000000000" pitchFamily="2" charset="0"/>
              </a:rPr>
              <a:t>instantly</a:t>
            </a:r>
          </a:p>
        </p:txBody>
      </p:sp>
      <p:sp>
        <p:nvSpPr>
          <p:cNvPr id="19" name="TextBox 31"/>
          <p:cNvSpPr txBox="1">
            <a:spLocks noChangeArrowheads="1"/>
          </p:cNvSpPr>
          <p:nvPr/>
        </p:nvSpPr>
        <p:spPr bwMode="auto">
          <a:xfrm>
            <a:off x="4494213" y="3562350"/>
            <a:ext cx="7937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1200">
                <a:solidFill>
                  <a:srgbClr val="0000FF"/>
                </a:solidFill>
                <a:latin typeface="Segoe Print" panose="02000600000000000000" pitchFamily="2" charset="0"/>
              </a:rPr>
              <a:t>outside</a:t>
            </a:r>
          </a:p>
        </p:txBody>
      </p:sp>
      <p:sp>
        <p:nvSpPr>
          <p:cNvPr id="20" name="TextBox 32"/>
          <p:cNvSpPr txBox="1">
            <a:spLocks noChangeArrowheads="1"/>
          </p:cNvSpPr>
          <p:nvPr/>
        </p:nvSpPr>
        <p:spPr bwMode="auto">
          <a:xfrm>
            <a:off x="4630738" y="4375150"/>
            <a:ext cx="6873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1200">
                <a:solidFill>
                  <a:srgbClr val="0000FF"/>
                </a:solidFill>
                <a:latin typeface="Segoe Print" panose="02000600000000000000" pitchFamily="2" charset="0"/>
              </a:rPr>
              <a:t>below</a:t>
            </a:r>
          </a:p>
        </p:txBody>
      </p:sp>
      <p:sp>
        <p:nvSpPr>
          <p:cNvPr id="21" name="TextBox 33"/>
          <p:cNvSpPr txBox="1">
            <a:spLocks noChangeArrowheads="1"/>
          </p:cNvSpPr>
          <p:nvPr/>
        </p:nvSpPr>
        <p:spPr bwMode="auto">
          <a:xfrm>
            <a:off x="3660775" y="4762500"/>
            <a:ext cx="9794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1200">
                <a:solidFill>
                  <a:srgbClr val="0000FF"/>
                </a:solidFill>
                <a:latin typeface="Segoe Print" panose="02000600000000000000" pitchFamily="2" charset="0"/>
              </a:rPr>
              <a:t>tomorrow</a:t>
            </a:r>
          </a:p>
        </p:txBody>
      </p:sp>
      <p:sp>
        <p:nvSpPr>
          <p:cNvPr id="22" name="TextBox 34"/>
          <p:cNvSpPr txBox="1">
            <a:spLocks noChangeArrowheads="1"/>
          </p:cNvSpPr>
          <p:nvPr/>
        </p:nvSpPr>
        <p:spPr bwMode="auto">
          <a:xfrm>
            <a:off x="4587875" y="5243513"/>
            <a:ext cx="9779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1200">
                <a:solidFill>
                  <a:srgbClr val="0000FF"/>
                </a:solidFill>
                <a:latin typeface="Segoe Print" panose="02000600000000000000" pitchFamily="2" charset="0"/>
              </a:rPr>
              <a:t>rarely</a:t>
            </a:r>
          </a:p>
        </p:txBody>
      </p:sp>
      <p:sp>
        <p:nvSpPr>
          <p:cNvPr id="23" name="TextBox 35"/>
          <p:cNvSpPr txBox="1">
            <a:spLocks noChangeArrowheads="1"/>
          </p:cNvSpPr>
          <p:nvPr/>
        </p:nvSpPr>
        <p:spPr bwMode="auto">
          <a:xfrm>
            <a:off x="3765550" y="3157538"/>
            <a:ext cx="9794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1200">
                <a:solidFill>
                  <a:srgbClr val="0000FF"/>
                </a:solidFill>
                <a:latin typeface="Segoe Print" panose="02000600000000000000" pitchFamily="2" charset="0"/>
              </a:rPr>
              <a:t>usually</a:t>
            </a:r>
          </a:p>
        </p:txBody>
      </p:sp>
      <p:sp>
        <p:nvSpPr>
          <p:cNvPr id="24" name="TextBox 36"/>
          <p:cNvSpPr txBox="1">
            <a:spLocks noChangeArrowheads="1"/>
          </p:cNvSpPr>
          <p:nvPr/>
        </p:nvSpPr>
        <p:spPr bwMode="auto">
          <a:xfrm>
            <a:off x="3730625" y="3994150"/>
            <a:ext cx="9779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1200">
                <a:solidFill>
                  <a:srgbClr val="0000FF"/>
                </a:solidFill>
                <a:latin typeface="Segoe Print" panose="02000600000000000000" pitchFamily="2" charset="0"/>
              </a:rPr>
              <a:t>secondly</a:t>
            </a:r>
          </a:p>
        </p:txBody>
      </p:sp>
      <p:sp>
        <p:nvSpPr>
          <p:cNvPr id="25" name="TextBox 37"/>
          <p:cNvSpPr txBox="1">
            <a:spLocks noChangeArrowheads="1"/>
          </p:cNvSpPr>
          <p:nvPr/>
        </p:nvSpPr>
        <p:spPr bwMode="auto">
          <a:xfrm>
            <a:off x="5881688" y="4381500"/>
            <a:ext cx="9779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1200">
                <a:solidFill>
                  <a:srgbClr val="0000FF"/>
                </a:solidFill>
                <a:latin typeface="Segoe Print" panose="02000600000000000000" pitchFamily="2" charset="0"/>
              </a:rPr>
              <a:t>whenever</a:t>
            </a:r>
          </a:p>
        </p:txBody>
      </p:sp>
      <p:sp>
        <p:nvSpPr>
          <p:cNvPr id="26" name="TextBox 38"/>
          <p:cNvSpPr txBox="1">
            <a:spLocks noChangeArrowheads="1"/>
          </p:cNvSpPr>
          <p:nvPr/>
        </p:nvSpPr>
        <p:spPr bwMode="auto">
          <a:xfrm>
            <a:off x="6000750" y="5240338"/>
            <a:ext cx="7588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1200">
                <a:solidFill>
                  <a:srgbClr val="0000FF"/>
                </a:solidFill>
                <a:latin typeface="Segoe Print" panose="02000600000000000000" pitchFamily="2" charset="0"/>
              </a:rPr>
              <a:t>always</a:t>
            </a:r>
          </a:p>
        </p:txBody>
      </p:sp>
      <p:sp>
        <p:nvSpPr>
          <p:cNvPr id="27" name="TextBox 39"/>
          <p:cNvSpPr txBox="1">
            <a:spLocks noChangeArrowheads="1"/>
          </p:cNvSpPr>
          <p:nvPr/>
        </p:nvSpPr>
        <p:spPr bwMode="auto">
          <a:xfrm>
            <a:off x="5243513" y="3154363"/>
            <a:ext cx="9413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1200">
                <a:solidFill>
                  <a:srgbClr val="0000FF"/>
                </a:solidFill>
                <a:latin typeface="Segoe Print" panose="02000600000000000000" pitchFamily="2" charset="0"/>
              </a:rPr>
              <a:t>normally</a:t>
            </a:r>
          </a:p>
        </p:txBody>
      </p:sp>
      <p:sp>
        <p:nvSpPr>
          <p:cNvPr id="28" name="TextBox 40"/>
          <p:cNvSpPr txBox="1">
            <a:spLocks noChangeArrowheads="1"/>
          </p:cNvSpPr>
          <p:nvPr/>
        </p:nvSpPr>
        <p:spPr bwMode="auto">
          <a:xfrm>
            <a:off x="5176838" y="3978275"/>
            <a:ext cx="939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1200">
                <a:solidFill>
                  <a:srgbClr val="0000FF"/>
                </a:solidFill>
                <a:latin typeface="Segoe Print" panose="02000600000000000000" pitchFamily="2" charset="0"/>
              </a:rPr>
              <a:t>regularly</a:t>
            </a:r>
          </a:p>
        </p:txBody>
      </p:sp>
      <p:sp>
        <p:nvSpPr>
          <p:cNvPr id="29" name="TextBox 41"/>
          <p:cNvSpPr txBox="1">
            <a:spLocks noChangeArrowheads="1"/>
          </p:cNvSpPr>
          <p:nvPr/>
        </p:nvSpPr>
        <p:spPr bwMode="auto">
          <a:xfrm>
            <a:off x="3106738" y="5232400"/>
            <a:ext cx="7016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1200">
                <a:solidFill>
                  <a:srgbClr val="0000FF"/>
                </a:solidFill>
                <a:latin typeface="Segoe Print" panose="02000600000000000000" pitchFamily="2" charset="0"/>
              </a:rPr>
              <a:t>before</a:t>
            </a:r>
          </a:p>
        </p:txBody>
      </p:sp>
      <p:sp>
        <p:nvSpPr>
          <p:cNvPr id="30" name="TextBox 43"/>
          <p:cNvSpPr txBox="1">
            <a:spLocks noChangeArrowheads="1"/>
          </p:cNvSpPr>
          <p:nvPr/>
        </p:nvSpPr>
        <p:spPr bwMode="auto">
          <a:xfrm>
            <a:off x="6683375" y="3141663"/>
            <a:ext cx="5778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1200">
                <a:solidFill>
                  <a:srgbClr val="0000FF"/>
                </a:solidFill>
                <a:latin typeface="Segoe Print" panose="02000600000000000000" pitchFamily="2" charset="0"/>
              </a:rPr>
              <a:t>over</a:t>
            </a:r>
          </a:p>
        </p:txBody>
      </p:sp>
      <p:sp>
        <p:nvSpPr>
          <p:cNvPr id="31" name="TextBox 45"/>
          <p:cNvSpPr txBox="1">
            <a:spLocks noChangeArrowheads="1"/>
          </p:cNvSpPr>
          <p:nvPr/>
        </p:nvSpPr>
        <p:spPr bwMode="auto">
          <a:xfrm>
            <a:off x="6037263" y="3562350"/>
            <a:ext cx="5762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1200">
                <a:solidFill>
                  <a:srgbClr val="0000FF"/>
                </a:solidFill>
                <a:latin typeface="Segoe Print" panose="02000600000000000000" pitchFamily="2" charset="0"/>
              </a:rPr>
              <a:t>after</a:t>
            </a:r>
          </a:p>
        </p:txBody>
      </p:sp>
      <p:sp>
        <p:nvSpPr>
          <p:cNvPr id="32" name="TextBox 46"/>
          <p:cNvSpPr txBox="1">
            <a:spLocks noChangeArrowheads="1"/>
          </p:cNvSpPr>
          <p:nvPr/>
        </p:nvSpPr>
        <p:spPr bwMode="auto">
          <a:xfrm>
            <a:off x="7759700" y="3140075"/>
            <a:ext cx="5699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1200">
                <a:solidFill>
                  <a:srgbClr val="0000FF"/>
                </a:solidFill>
                <a:latin typeface="Segoe Print" panose="02000600000000000000" pitchFamily="2" charset="0"/>
              </a:rPr>
              <a:t>later</a:t>
            </a:r>
          </a:p>
        </p:txBody>
      </p:sp>
      <p:sp>
        <p:nvSpPr>
          <p:cNvPr id="33" name="TextBox 49"/>
          <p:cNvSpPr txBox="1">
            <a:spLocks noChangeArrowheads="1"/>
          </p:cNvSpPr>
          <p:nvPr/>
        </p:nvSpPr>
        <p:spPr bwMode="auto">
          <a:xfrm>
            <a:off x="6488113" y="3986213"/>
            <a:ext cx="10795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1200">
                <a:solidFill>
                  <a:srgbClr val="0000FF"/>
                </a:solidFill>
                <a:latin typeface="Segoe Print" panose="02000600000000000000" pitchFamily="2" charset="0"/>
              </a:rPr>
              <a:t>anywhere</a:t>
            </a:r>
          </a:p>
        </p:txBody>
      </p:sp>
      <p:sp>
        <p:nvSpPr>
          <p:cNvPr id="34" name="TextBox 50"/>
          <p:cNvSpPr txBox="1">
            <a:spLocks noChangeArrowheads="1"/>
          </p:cNvSpPr>
          <p:nvPr/>
        </p:nvSpPr>
        <p:spPr bwMode="auto">
          <a:xfrm>
            <a:off x="7299325" y="4762500"/>
            <a:ext cx="1052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1200">
                <a:solidFill>
                  <a:srgbClr val="0000FF"/>
                </a:solidFill>
                <a:latin typeface="Segoe Print" panose="02000600000000000000" pitchFamily="2" charset="0"/>
              </a:rPr>
              <a:t>frequently</a:t>
            </a:r>
          </a:p>
        </p:txBody>
      </p:sp>
      <p:sp>
        <p:nvSpPr>
          <p:cNvPr id="35" name="TextBox 51"/>
          <p:cNvSpPr txBox="1">
            <a:spLocks noChangeArrowheads="1"/>
          </p:cNvSpPr>
          <p:nvPr/>
        </p:nvSpPr>
        <p:spPr bwMode="auto">
          <a:xfrm>
            <a:off x="5040313" y="4760913"/>
            <a:ext cx="12319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1200">
                <a:solidFill>
                  <a:srgbClr val="0000FF"/>
                </a:solidFill>
                <a:latin typeface="Segoe Print" panose="02000600000000000000" pitchFamily="2" charset="0"/>
              </a:rPr>
              <a:t>occasionally</a:t>
            </a:r>
          </a:p>
        </p:txBody>
      </p:sp>
      <p:sp>
        <p:nvSpPr>
          <p:cNvPr id="36" name="TextBox 52"/>
          <p:cNvSpPr txBox="1">
            <a:spLocks noChangeArrowheads="1"/>
          </p:cNvSpPr>
          <p:nvPr/>
        </p:nvSpPr>
        <p:spPr bwMode="auto">
          <a:xfrm>
            <a:off x="5068888" y="5643563"/>
            <a:ext cx="14398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1200">
                <a:solidFill>
                  <a:srgbClr val="0000FF"/>
                </a:solidFill>
                <a:latin typeface="Segoe Print" panose="02000600000000000000" pitchFamily="2" charset="0"/>
              </a:rPr>
              <a:t>simultaneously</a:t>
            </a:r>
          </a:p>
        </p:txBody>
      </p:sp>
      <p:sp>
        <p:nvSpPr>
          <p:cNvPr id="37" name="TextBox 53"/>
          <p:cNvSpPr txBox="1">
            <a:spLocks noChangeArrowheads="1"/>
          </p:cNvSpPr>
          <p:nvPr/>
        </p:nvSpPr>
        <p:spPr bwMode="auto">
          <a:xfrm>
            <a:off x="881063" y="5646738"/>
            <a:ext cx="11287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1200">
                <a:solidFill>
                  <a:srgbClr val="0000FF"/>
                </a:solidFill>
                <a:latin typeface="Segoe Print" panose="02000600000000000000" pitchFamily="2" charset="0"/>
              </a:rPr>
              <a:t>hardly ever </a:t>
            </a:r>
          </a:p>
        </p:txBody>
      </p:sp>
      <p:sp>
        <p:nvSpPr>
          <p:cNvPr id="38" name="TextBox 55"/>
          <p:cNvSpPr txBox="1">
            <a:spLocks noChangeArrowheads="1"/>
          </p:cNvSpPr>
          <p:nvPr/>
        </p:nvSpPr>
        <p:spPr bwMode="auto">
          <a:xfrm>
            <a:off x="2362200" y="5646738"/>
            <a:ext cx="7667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1200">
                <a:solidFill>
                  <a:srgbClr val="0000FF"/>
                </a:solidFill>
                <a:latin typeface="Segoe Print" panose="02000600000000000000" pitchFamily="2" charset="0"/>
              </a:rPr>
              <a:t>thirdly</a:t>
            </a:r>
          </a:p>
        </p:txBody>
      </p:sp>
      <p:sp>
        <p:nvSpPr>
          <p:cNvPr id="39" name="TextBox 56"/>
          <p:cNvSpPr txBox="1">
            <a:spLocks noChangeArrowheads="1"/>
          </p:cNvSpPr>
          <p:nvPr/>
        </p:nvSpPr>
        <p:spPr bwMode="auto">
          <a:xfrm>
            <a:off x="3060700" y="3562350"/>
            <a:ext cx="8905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1200">
                <a:solidFill>
                  <a:srgbClr val="0000FF"/>
                </a:solidFill>
                <a:latin typeface="Segoe Print" panose="02000600000000000000" pitchFamily="2" charset="0"/>
              </a:rPr>
              <a:t>nowhere</a:t>
            </a:r>
          </a:p>
        </p:txBody>
      </p:sp>
      <p:sp>
        <p:nvSpPr>
          <p:cNvPr id="40" name="TextBox 57"/>
          <p:cNvSpPr txBox="1">
            <a:spLocks noChangeArrowheads="1"/>
          </p:cNvSpPr>
          <p:nvPr/>
        </p:nvSpPr>
        <p:spPr bwMode="auto">
          <a:xfrm>
            <a:off x="7761288" y="3978275"/>
            <a:ext cx="6937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1200">
                <a:solidFill>
                  <a:srgbClr val="0000FF"/>
                </a:solidFill>
                <a:latin typeface="Segoe Print" panose="02000600000000000000" pitchFamily="2" charset="0"/>
              </a:rPr>
              <a:t>under</a:t>
            </a:r>
          </a:p>
        </p:txBody>
      </p:sp>
      <p:sp>
        <p:nvSpPr>
          <p:cNvPr id="41" name="TextBox 58"/>
          <p:cNvSpPr txBox="1">
            <a:spLocks noChangeArrowheads="1"/>
          </p:cNvSpPr>
          <p:nvPr/>
        </p:nvSpPr>
        <p:spPr bwMode="auto">
          <a:xfrm>
            <a:off x="7710488" y="7429500"/>
            <a:ext cx="6937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1200">
                <a:solidFill>
                  <a:srgbClr val="0000FF"/>
                </a:solidFill>
                <a:latin typeface="Segoe Print" panose="02000600000000000000" pitchFamily="2" charset="0"/>
              </a:rPr>
              <a:t>under</a:t>
            </a:r>
          </a:p>
        </p:txBody>
      </p:sp>
      <p:sp>
        <p:nvSpPr>
          <p:cNvPr id="42" name="TextBox 59"/>
          <p:cNvSpPr txBox="1">
            <a:spLocks noChangeArrowheads="1"/>
          </p:cNvSpPr>
          <p:nvPr/>
        </p:nvSpPr>
        <p:spPr bwMode="auto">
          <a:xfrm>
            <a:off x="3687763" y="5646738"/>
            <a:ext cx="7762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1200">
                <a:solidFill>
                  <a:srgbClr val="0000FF"/>
                </a:solidFill>
                <a:latin typeface="Segoe Print" panose="02000600000000000000" pitchFamily="2" charset="0"/>
              </a:rPr>
              <a:t>behind</a:t>
            </a:r>
          </a:p>
        </p:txBody>
      </p:sp>
      <p:sp>
        <p:nvSpPr>
          <p:cNvPr id="43" name="TextBox 60"/>
          <p:cNvSpPr txBox="1">
            <a:spLocks noChangeArrowheads="1"/>
          </p:cNvSpPr>
          <p:nvPr/>
        </p:nvSpPr>
        <p:spPr bwMode="auto">
          <a:xfrm>
            <a:off x="7219950" y="4375150"/>
            <a:ext cx="6524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1200">
                <a:solidFill>
                  <a:srgbClr val="0000FF"/>
                </a:solidFill>
                <a:latin typeface="Segoe Print" panose="02000600000000000000" pitchFamily="2" charset="0"/>
              </a:rPr>
              <a:t>often</a:t>
            </a:r>
          </a:p>
        </p:txBody>
      </p:sp>
      <p:sp>
        <p:nvSpPr>
          <p:cNvPr id="44" name="TextBox 61"/>
          <p:cNvSpPr txBox="1">
            <a:spLocks noChangeArrowheads="1"/>
          </p:cNvSpPr>
          <p:nvPr/>
        </p:nvSpPr>
        <p:spPr bwMode="auto">
          <a:xfrm>
            <a:off x="7078663" y="5643563"/>
            <a:ext cx="7762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1200">
                <a:solidFill>
                  <a:srgbClr val="0000FF"/>
                </a:solidFill>
                <a:latin typeface="Segoe Print" panose="02000600000000000000" pitchFamily="2" charset="0"/>
              </a:rPr>
              <a:t>next</a:t>
            </a:r>
          </a:p>
        </p:txBody>
      </p:sp>
      <p:sp>
        <p:nvSpPr>
          <p:cNvPr id="45" name="TextBox 62"/>
          <p:cNvSpPr txBox="1">
            <a:spLocks noChangeArrowheads="1"/>
          </p:cNvSpPr>
          <p:nvPr/>
        </p:nvSpPr>
        <p:spPr bwMode="auto">
          <a:xfrm>
            <a:off x="7161213" y="3562350"/>
            <a:ext cx="7762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1200">
                <a:solidFill>
                  <a:srgbClr val="0000FF"/>
                </a:solidFill>
                <a:latin typeface="Segoe Print" panose="02000600000000000000" pitchFamily="2" charset="0"/>
              </a:rPr>
              <a:t>once</a:t>
            </a:r>
          </a:p>
        </p:txBody>
      </p:sp>
      <p:sp>
        <p:nvSpPr>
          <p:cNvPr id="46" name="Subtitle 2"/>
          <p:cNvSpPr txBox="1">
            <a:spLocks/>
          </p:cNvSpPr>
          <p:nvPr/>
        </p:nvSpPr>
        <p:spPr>
          <a:xfrm>
            <a:off x="0" y="971432"/>
            <a:ext cx="9144000" cy="165576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Gotham Book" charset="0"/>
                <a:ea typeface="Gotham Book" charset="0"/>
                <a:cs typeface="Gotham Book" charset="0"/>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Gotham Book" charset="0"/>
                <a:ea typeface="Gotham Book" charset="0"/>
                <a:cs typeface="Gotham Book" charset="0"/>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Gotham Book" charset="0"/>
                <a:ea typeface="Gotham Book" charset="0"/>
                <a:cs typeface="Gotham Book"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Gotham Book" charset="0"/>
                <a:ea typeface="Gotham Book" charset="0"/>
                <a:cs typeface="Gotham Book" charset="0"/>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Gotham Book" charset="0"/>
                <a:ea typeface="Gotham Book" charset="0"/>
                <a:cs typeface="Gotham Book"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800" dirty="0" smtClean="0">
                <a:latin typeface="Segoe Print" panose="02000600000000000000" pitchFamily="2" charset="0"/>
              </a:rPr>
              <a:t>Which of the following words answer the questions ‘ In what order?’, ‘When?’, ‘How often?’ and ‘Where?’. Some of the words may answer more than one question – in these cases try to choose the ‘best fit.’</a:t>
            </a:r>
          </a:p>
          <a:p>
            <a:r>
              <a:rPr lang="en-GB" sz="1800" dirty="0" smtClean="0">
                <a:latin typeface="Segoe Print" panose="02000600000000000000" pitchFamily="2" charset="0"/>
              </a:rPr>
              <a:t>Draw a table in your book.</a:t>
            </a:r>
          </a:p>
          <a:p>
            <a:endParaRPr lang="en-GB" dirty="0"/>
          </a:p>
        </p:txBody>
      </p:sp>
      <p:sp>
        <p:nvSpPr>
          <p:cNvPr id="48" name="TextBox 18"/>
          <p:cNvSpPr txBox="1">
            <a:spLocks noChangeArrowheads="1"/>
          </p:cNvSpPr>
          <p:nvPr/>
        </p:nvSpPr>
        <p:spPr bwMode="auto">
          <a:xfrm>
            <a:off x="2616200" y="2277747"/>
            <a:ext cx="16827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1200" b="1" dirty="0">
                <a:solidFill>
                  <a:srgbClr val="7030A0"/>
                </a:solidFill>
                <a:latin typeface="Segoe Print" panose="02000600000000000000" pitchFamily="2" charset="0"/>
              </a:rPr>
              <a:t>When?</a:t>
            </a:r>
          </a:p>
        </p:txBody>
      </p:sp>
    </p:spTree>
    <p:extLst>
      <p:ext uri="{BB962C8B-B14F-4D97-AF65-F5344CB8AC3E}">
        <p14:creationId xmlns:p14="http://schemas.microsoft.com/office/powerpoint/2010/main" val="1217769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6327"/>
            <a:ext cx="7772400" cy="854077"/>
          </a:xfrm>
        </p:spPr>
        <p:txBody>
          <a:bodyPr>
            <a:normAutofit/>
          </a:bodyPr>
          <a:lstStyle/>
          <a:p>
            <a:r>
              <a:rPr lang="en-GB" sz="1600" dirty="0">
                <a:latin typeface="Segoe Print" panose="02000600000000000000" pitchFamily="2" charset="0"/>
              </a:rPr>
              <a:t>Here are some suggested possible answers. </a:t>
            </a:r>
            <a:r>
              <a:rPr lang="en-GB" dirty="0"/>
              <a:t/>
            </a:r>
            <a:br>
              <a:rPr lang="en-GB" dirty="0"/>
            </a:br>
            <a:endParaRPr lang="en-GB" dirty="0"/>
          </a:p>
        </p:txBody>
      </p:sp>
      <p:sp>
        <p:nvSpPr>
          <p:cNvPr id="4" name="TextBox 3"/>
          <p:cNvSpPr txBox="1">
            <a:spLocks noChangeArrowheads="1"/>
          </p:cNvSpPr>
          <p:nvPr/>
        </p:nvSpPr>
        <p:spPr bwMode="auto">
          <a:xfrm>
            <a:off x="53536" y="2323513"/>
            <a:ext cx="18161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a:lnSpc>
                <a:spcPct val="100000"/>
              </a:lnSpc>
              <a:spcBef>
                <a:spcPct val="0"/>
              </a:spcBef>
              <a:buFontTx/>
              <a:buNone/>
            </a:pPr>
            <a:r>
              <a:rPr lang="en-GB" altLang="en-US" sz="1600" dirty="0">
                <a:solidFill>
                  <a:schemeClr val="tx1"/>
                </a:solidFill>
                <a:latin typeface="Segoe Print" panose="02000600000000000000" pitchFamily="2" charset="0"/>
              </a:rPr>
              <a:t>firstly</a:t>
            </a:r>
          </a:p>
          <a:p>
            <a:pPr algn="ctr">
              <a:lnSpc>
                <a:spcPct val="100000"/>
              </a:lnSpc>
              <a:spcBef>
                <a:spcPct val="0"/>
              </a:spcBef>
              <a:buFontTx/>
              <a:buNone/>
            </a:pPr>
            <a:r>
              <a:rPr lang="en-GB" altLang="en-US" sz="1600" dirty="0">
                <a:solidFill>
                  <a:schemeClr val="tx1"/>
                </a:solidFill>
                <a:latin typeface="Segoe Print" panose="02000600000000000000" pitchFamily="2" charset="0"/>
              </a:rPr>
              <a:t>secondly</a:t>
            </a:r>
          </a:p>
          <a:p>
            <a:pPr algn="ctr">
              <a:lnSpc>
                <a:spcPct val="100000"/>
              </a:lnSpc>
              <a:spcBef>
                <a:spcPct val="0"/>
              </a:spcBef>
              <a:buFontTx/>
              <a:buNone/>
            </a:pPr>
            <a:r>
              <a:rPr lang="en-GB" altLang="en-US" sz="1600" dirty="0">
                <a:solidFill>
                  <a:schemeClr val="tx1"/>
                </a:solidFill>
                <a:latin typeface="Segoe Print" panose="02000600000000000000" pitchFamily="2" charset="0"/>
              </a:rPr>
              <a:t>thirdly</a:t>
            </a:r>
          </a:p>
          <a:p>
            <a:pPr algn="ctr">
              <a:lnSpc>
                <a:spcPct val="100000"/>
              </a:lnSpc>
              <a:spcBef>
                <a:spcPct val="0"/>
              </a:spcBef>
              <a:buFontTx/>
              <a:buNone/>
            </a:pPr>
            <a:r>
              <a:rPr lang="en-GB" altLang="en-US" sz="1600" dirty="0">
                <a:solidFill>
                  <a:schemeClr val="tx1"/>
                </a:solidFill>
                <a:latin typeface="Segoe Print" panose="02000600000000000000" pitchFamily="2" charset="0"/>
              </a:rPr>
              <a:t>next</a:t>
            </a:r>
          </a:p>
          <a:p>
            <a:pPr algn="ctr">
              <a:lnSpc>
                <a:spcPct val="100000"/>
              </a:lnSpc>
              <a:spcBef>
                <a:spcPct val="0"/>
              </a:spcBef>
              <a:buFontTx/>
              <a:buNone/>
            </a:pPr>
            <a:r>
              <a:rPr lang="en-GB" altLang="en-US" sz="1600" dirty="0">
                <a:solidFill>
                  <a:schemeClr val="tx1"/>
                </a:solidFill>
                <a:latin typeface="Segoe Print" panose="02000600000000000000" pitchFamily="2" charset="0"/>
              </a:rPr>
              <a:t>once</a:t>
            </a:r>
          </a:p>
          <a:p>
            <a:pPr algn="ctr">
              <a:lnSpc>
                <a:spcPct val="100000"/>
              </a:lnSpc>
              <a:spcBef>
                <a:spcPct val="0"/>
              </a:spcBef>
              <a:buFontTx/>
              <a:buNone/>
            </a:pPr>
            <a:r>
              <a:rPr lang="en-GB" altLang="en-US" sz="1600" dirty="0">
                <a:solidFill>
                  <a:schemeClr val="tx1"/>
                </a:solidFill>
                <a:latin typeface="Segoe Print" panose="02000600000000000000" pitchFamily="2" charset="0"/>
              </a:rPr>
              <a:t>twice</a:t>
            </a:r>
          </a:p>
          <a:p>
            <a:pPr algn="ctr">
              <a:lnSpc>
                <a:spcPct val="100000"/>
              </a:lnSpc>
              <a:spcBef>
                <a:spcPct val="0"/>
              </a:spcBef>
              <a:buFontTx/>
              <a:buNone/>
            </a:pPr>
            <a:r>
              <a:rPr lang="en-GB" altLang="en-US" sz="1600" dirty="0" smtClean="0">
                <a:solidFill>
                  <a:schemeClr val="tx1"/>
                </a:solidFill>
                <a:latin typeface="Segoe Print" panose="02000600000000000000" pitchFamily="2" charset="0"/>
              </a:rPr>
              <a:t>simultaneously</a:t>
            </a:r>
            <a:endParaRPr lang="en-GB" altLang="en-US" sz="1600" dirty="0">
              <a:solidFill>
                <a:schemeClr val="tx1"/>
              </a:solidFill>
              <a:latin typeface="Segoe Print" panose="02000600000000000000" pitchFamily="2" charset="0"/>
            </a:endParaRPr>
          </a:p>
          <a:p>
            <a:pPr algn="ctr">
              <a:lnSpc>
                <a:spcPct val="100000"/>
              </a:lnSpc>
              <a:spcBef>
                <a:spcPct val="0"/>
              </a:spcBef>
              <a:buFontTx/>
              <a:buNone/>
            </a:pPr>
            <a:r>
              <a:rPr lang="en-GB" altLang="en-US" sz="1600" dirty="0">
                <a:solidFill>
                  <a:schemeClr val="tx1"/>
                </a:solidFill>
                <a:latin typeface="Segoe Print" panose="02000600000000000000" pitchFamily="2" charset="0"/>
              </a:rPr>
              <a:t>finally</a:t>
            </a:r>
          </a:p>
          <a:p>
            <a:pPr algn="ctr">
              <a:lnSpc>
                <a:spcPct val="100000"/>
              </a:lnSpc>
              <a:spcBef>
                <a:spcPct val="0"/>
              </a:spcBef>
              <a:buFontTx/>
              <a:buNone/>
            </a:pPr>
            <a:r>
              <a:rPr lang="en-GB" altLang="en-US" sz="1600" dirty="0">
                <a:solidFill>
                  <a:schemeClr val="tx1"/>
                </a:solidFill>
                <a:latin typeface="Segoe Print" panose="02000600000000000000" pitchFamily="2" charset="0"/>
              </a:rPr>
              <a:t>after</a:t>
            </a:r>
          </a:p>
        </p:txBody>
      </p:sp>
      <p:sp>
        <p:nvSpPr>
          <p:cNvPr id="5" name="TextBox 62"/>
          <p:cNvSpPr txBox="1">
            <a:spLocks noChangeArrowheads="1"/>
          </p:cNvSpPr>
          <p:nvPr/>
        </p:nvSpPr>
        <p:spPr bwMode="auto">
          <a:xfrm>
            <a:off x="2557670" y="3526252"/>
            <a:ext cx="1454339" cy="2061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1600" dirty="0">
                <a:solidFill>
                  <a:schemeClr val="tx1"/>
                </a:solidFill>
                <a:latin typeface="Segoe Print" panose="02000600000000000000" pitchFamily="2" charset="0"/>
              </a:rPr>
              <a:t>already</a:t>
            </a:r>
          </a:p>
          <a:p>
            <a:pPr>
              <a:lnSpc>
                <a:spcPct val="100000"/>
              </a:lnSpc>
              <a:spcBef>
                <a:spcPct val="0"/>
              </a:spcBef>
              <a:buFontTx/>
              <a:buNone/>
            </a:pPr>
            <a:r>
              <a:rPr lang="en-GB" altLang="en-US" sz="1600" dirty="0">
                <a:solidFill>
                  <a:schemeClr val="tx1"/>
                </a:solidFill>
                <a:latin typeface="Segoe Print" panose="02000600000000000000" pitchFamily="2" charset="0"/>
              </a:rPr>
              <a:t>recently</a:t>
            </a:r>
          </a:p>
          <a:p>
            <a:pPr>
              <a:lnSpc>
                <a:spcPct val="100000"/>
              </a:lnSpc>
              <a:spcBef>
                <a:spcPct val="0"/>
              </a:spcBef>
              <a:buFontTx/>
              <a:buNone/>
            </a:pPr>
            <a:r>
              <a:rPr lang="en-GB" altLang="en-US" sz="1600" dirty="0">
                <a:solidFill>
                  <a:schemeClr val="tx1"/>
                </a:solidFill>
                <a:latin typeface="Segoe Print" panose="02000600000000000000" pitchFamily="2" charset="0"/>
              </a:rPr>
              <a:t>tomorrow</a:t>
            </a:r>
          </a:p>
          <a:p>
            <a:pPr>
              <a:lnSpc>
                <a:spcPct val="100000"/>
              </a:lnSpc>
              <a:spcBef>
                <a:spcPct val="0"/>
              </a:spcBef>
              <a:buFontTx/>
              <a:buNone/>
            </a:pPr>
            <a:r>
              <a:rPr lang="en-GB" altLang="en-US" sz="1600" dirty="0">
                <a:solidFill>
                  <a:schemeClr val="tx1"/>
                </a:solidFill>
                <a:latin typeface="Segoe Print" panose="02000600000000000000" pitchFamily="2" charset="0"/>
              </a:rPr>
              <a:t>before</a:t>
            </a:r>
          </a:p>
          <a:p>
            <a:pPr>
              <a:lnSpc>
                <a:spcPct val="100000"/>
              </a:lnSpc>
              <a:spcBef>
                <a:spcPct val="0"/>
              </a:spcBef>
              <a:buFontTx/>
              <a:buNone/>
            </a:pPr>
            <a:r>
              <a:rPr lang="en-GB" altLang="en-US" sz="1600" dirty="0">
                <a:solidFill>
                  <a:schemeClr val="tx1"/>
                </a:solidFill>
                <a:latin typeface="Segoe Print" panose="02000600000000000000" pitchFamily="2" charset="0"/>
              </a:rPr>
              <a:t>never</a:t>
            </a:r>
          </a:p>
          <a:p>
            <a:pPr>
              <a:lnSpc>
                <a:spcPct val="100000"/>
              </a:lnSpc>
              <a:spcBef>
                <a:spcPct val="0"/>
              </a:spcBef>
              <a:buFontTx/>
              <a:buNone/>
            </a:pPr>
            <a:r>
              <a:rPr lang="en-GB" altLang="en-US" sz="1600" dirty="0">
                <a:solidFill>
                  <a:schemeClr val="tx1"/>
                </a:solidFill>
                <a:latin typeface="Segoe Print" panose="02000600000000000000" pitchFamily="2" charset="0"/>
              </a:rPr>
              <a:t>whenever</a:t>
            </a:r>
          </a:p>
          <a:p>
            <a:pPr>
              <a:lnSpc>
                <a:spcPct val="100000"/>
              </a:lnSpc>
              <a:spcBef>
                <a:spcPct val="0"/>
              </a:spcBef>
              <a:buFontTx/>
              <a:buNone/>
            </a:pPr>
            <a:r>
              <a:rPr lang="en-GB" altLang="en-US" sz="1600" dirty="0">
                <a:solidFill>
                  <a:schemeClr val="tx1"/>
                </a:solidFill>
                <a:latin typeface="Segoe Print" panose="02000600000000000000" pitchFamily="2" charset="0"/>
              </a:rPr>
              <a:t>later</a:t>
            </a:r>
          </a:p>
          <a:p>
            <a:pPr>
              <a:lnSpc>
                <a:spcPct val="100000"/>
              </a:lnSpc>
              <a:spcBef>
                <a:spcPct val="0"/>
              </a:spcBef>
              <a:buFontTx/>
              <a:buNone/>
            </a:pPr>
            <a:r>
              <a:rPr lang="en-GB" altLang="en-US" sz="1600" dirty="0">
                <a:solidFill>
                  <a:schemeClr val="tx1"/>
                </a:solidFill>
                <a:latin typeface="Segoe Print" panose="02000600000000000000" pitchFamily="2" charset="0"/>
              </a:rPr>
              <a:t>instantly</a:t>
            </a:r>
          </a:p>
        </p:txBody>
      </p:sp>
      <p:sp>
        <p:nvSpPr>
          <p:cNvPr id="6" name="TextBox 63"/>
          <p:cNvSpPr txBox="1">
            <a:spLocks noChangeArrowheads="1"/>
          </p:cNvSpPr>
          <p:nvPr/>
        </p:nvSpPr>
        <p:spPr bwMode="auto">
          <a:xfrm>
            <a:off x="4797686" y="2336792"/>
            <a:ext cx="1454339" cy="2800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1600" dirty="0">
                <a:solidFill>
                  <a:schemeClr val="tx1"/>
                </a:solidFill>
                <a:latin typeface="Segoe Print" panose="02000600000000000000" pitchFamily="2" charset="0"/>
              </a:rPr>
              <a:t>regularly</a:t>
            </a:r>
          </a:p>
          <a:p>
            <a:pPr>
              <a:lnSpc>
                <a:spcPct val="100000"/>
              </a:lnSpc>
              <a:spcBef>
                <a:spcPct val="0"/>
              </a:spcBef>
              <a:buFontTx/>
              <a:buNone/>
            </a:pPr>
            <a:r>
              <a:rPr lang="en-GB" altLang="en-US" sz="1600" dirty="0">
                <a:solidFill>
                  <a:schemeClr val="tx1"/>
                </a:solidFill>
                <a:latin typeface="Segoe Print" panose="02000600000000000000" pitchFamily="2" charset="0"/>
              </a:rPr>
              <a:t>usually</a:t>
            </a:r>
          </a:p>
          <a:p>
            <a:pPr>
              <a:lnSpc>
                <a:spcPct val="100000"/>
              </a:lnSpc>
              <a:spcBef>
                <a:spcPct val="0"/>
              </a:spcBef>
              <a:buFontTx/>
              <a:buNone/>
            </a:pPr>
            <a:r>
              <a:rPr lang="en-GB" altLang="en-US" sz="1600" dirty="0">
                <a:solidFill>
                  <a:schemeClr val="tx1"/>
                </a:solidFill>
                <a:latin typeface="Segoe Print" panose="02000600000000000000" pitchFamily="2" charset="0"/>
              </a:rPr>
              <a:t>often</a:t>
            </a:r>
          </a:p>
          <a:p>
            <a:pPr>
              <a:lnSpc>
                <a:spcPct val="100000"/>
              </a:lnSpc>
              <a:spcBef>
                <a:spcPct val="0"/>
              </a:spcBef>
              <a:buFontTx/>
              <a:buNone/>
            </a:pPr>
            <a:r>
              <a:rPr lang="en-GB" altLang="en-US" sz="1600" dirty="0">
                <a:solidFill>
                  <a:schemeClr val="tx1"/>
                </a:solidFill>
                <a:latin typeface="Segoe Print" panose="02000600000000000000" pitchFamily="2" charset="0"/>
              </a:rPr>
              <a:t>sometimes</a:t>
            </a:r>
          </a:p>
          <a:p>
            <a:pPr>
              <a:lnSpc>
                <a:spcPct val="100000"/>
              </a:lnSpc>
              <a:spcBef>
                <a:spcPct val="0"/>
              </a:spcBef>
              <a:buFontTx/>
              <a:buNone/>
            </a:pPr>
            <a:r>
              <a:rPr lang="en-GB" altLang="en-US" sz="1600" dirty="0">
                <a:solidFill>
                  <a:schemeClr val="tx1"/>
                </a:solidFill>
                <a:latin typeface="Segoe Print" panose="02000600000000000000" pitchFamily="2" charset="0"/>
              </a:rPr>
              <a:t>rarely</a:t>
            </a:r>
          </a:p>
          <a:p>
            <a:pPr>
              <a:lnSpc>
                <a:spcPct val="100000"/>
              </a:lnSpc>
              <a:spcBef>
                <a:spcPct val="0"/>
              </a:spcBef>
              <a:buFontTx/>
              <a:buNone/>
            </a:pPr>
            <a:r>
              <a:rPr lang="en-GB" altLang="en-US" sz="1600" dirty="0">
                <a:solidFill>
                  <a:schemeClr val="tx1"/>
                </a:solidFill>
                <a:latin typeface="Segoe Print" panose="02000600000000000000" pitchFamily="2" charset="0"/>
              </a:rPr>
              <a:t>frequently</a:t>
            </a:r>
          </a:p>
          <a:p>
            <a:pPr>
              <a:lnSpc>
                <a:spcPct val="100000"/>
              </a:lnSpc>
              <a:spcBef>
                <a:spcPct val="0"/>
              </a:spcBef>
              <a:buFontTx/>
              <a:buNone/>
            </a:pPr>
            <a:r>
              <a:rPr lang="en-GB" altLang="en-US" sz="1600" dirty="0">
                <a:solidFill>
                  <a:schemeClr val="tx1"/>
                </a:solidFill>
                <a:latin typeface="Segoe Print" panose="02000600000000000000" pitchFamily="2" charset="0"/>
              </a:rPr>
              <a:t>hardly ever</a:t>
            </a:r>
          </a:p>
          <a:p>
            <a:pPr>
              <a:lnSpc>
                <a:spcPct val="100000"/>
              </a:lnSpc>
              <a:spcBef>
                <a:spcPct val="0"/>
              </a:spcBef>
              <a:buFontTx/>
              <a:buNone/>
            </a:pPr>
            <a:r>
              <a:rPr lang="en-GB" altLang="en-US" sz="1600" dirty="0">
                <a:solidFill>
                  <a:schemeClr val="tx1"/>
                </a:solidFill>
                <a:latin typeface="Segoe Print" panose="02000600000000000000" pitchFamily="2" charset="0"/>
              </a:rPr>
              <a:t>normally</a:t>
            </a:r>
          </a:p>
          <a:p>
            <a:pPr>
              <a:lnSpc>
                <a:spcPct val="100000"/>
              </a:lnSpc>
              <a:spcBef>
                <a:spcPct val="0"/>
              </a:spcBef>
              <a:buFontTx/>
              <a:buNone/>
            </a:pPr>
            <a:r>
              <a:rPr lang="en-GB" altLang="en-US" sz="1600" dirty="0">
                <a:solidFill>
                  <a:schemeClr val="tx1"/>
                </a:solidFill>
                <a:latin typeface="Segoe Print" panose="02000600000000000000" pitchFamily="2" charset="0"/>
              </a:rPr>
              <a:t>occasionally</a:t>
            </a:r>
          </a:p>
          <a:p>
            <a:pPr>
              <a:lnSpc>
                <a:spcPct val="100000"/>
              </a:lnSpc>
              <a:spcBef>
                <a:spcPct val="0"/>
              </a:spcBef>
              <a:buFontTx/>
              <a:buNone/>
            </a:pPr>
            <a:r>
              <a:rPr lang="en-GB" altLang="en-US" sz="1600" dirty="0">
                <a:solidFill>
                  <a:schemeClr val="tx1"/>
                </a:solidFill>
                <a:latin typeface="Segoe Print" panose="02000600000000000000" pitchFamily="2" charset="0"/>
              </a:rPr>
              <a:t>always</a:t>
            </a:r>
          </a:p>
          <a:p>
            <a:pPr>
              <a:lnSpc>
                <a:spcPct val="100000"/>
              </a:lnSpc>
              <a:spcBef>
                <a:spcPct val="0"/>
              </a:spcBef>
              <a:buFontTx/>
              <a:buNone/>
            </a:pPr>
            <a:endParaRPr lang="en-GB" altLang="en-US" sz="1600" dirty="0">
              <a:solidFill>
                <a:schemeClr val="tx1"/>
              </a:solidFill>
            </a:endParaRPr>
          </a:p>
        </p:txBody>
      </p:sp>
      <p:sp>
        <p:nvSpPr>
          <p:cNvPr id="7" name="TextBox 65"/>
          <p:cNvSpPr txBox="1">
            <a:spLocks noChangeArrowheads="1"/>
          </p:cNvSpPr>
          <p:nvPr/>
        </p:nvSpPr>
        <p:spPr bwMode="auto">
          <a:xfrm>
            <a:off x="7058818" y="2787432"/>
            <a:ext cx="1454339" cy="2554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1600" dirty="0">
                <a:solidFill>
                  <a:schemeClr val="tx1"/>
                </a:solidFill>
                <a:latin typeface="Segoe Print" panose="02000600000000000000" pitchFamily="2" charset="0"/>
              </a:rPr>
              <a:t>over</a:t>
            </a:r>
          </a:p>
          <a:p>
            <a:pPr>
              <a:lnSpc>
                <a:spcPct val="100000"/>
              </a:lnSpc>
              <a:spcBef>
                <a:spcPct val="0"/>
              </a:spcBef>
              <a:buFontTx/>
              <a:buNone/>
            </a:pPr>
            <a:r>
              <a:rPr lang="en-GB" altLang="en-US" sz="1600" dirty="0">
                <a:solidFill>
                  <a:schemeClr val="tx1"/>
                </a:solidFill>
                <a:latin typeface="Segoe Print" panose="02000600000000000000" pitchFamily="2" charset="0"/>
              </a:rPr>
              <a:t>under</a:t>
            </a:r>
          </a:p>
          <a:p>
            <a:pPr>
              <a:lnSpc>
                <a:spcPct val="100000"/>
              </a:lnSpc>
              <a:spcBef>
                <a:spcPct val="0"/>
              </a:spcBef>
              <a:buFontTx/>
              <a:buNone/>
            </a:pPr>
            <a:r>
              <a:rPr lang="en-GB" altLang="en-US" sz="1600" dirty="0">
                <a:solidFill>
                  <a:schemeClr val="tx1"/>
                </a:solidFill>
                <a:latin typeface="Segoe Print" panose="02000600000000000000" pitchFamily="2" charset="0"/>
              </a:rPr>
              <a:t>behind</a:t>
            </a:r>
          </a:p>
          <a:p>
            <a:pPr>
              <a:lnSpc>
                <a:spcPct val="100000"/>
              </a:lnSpc>
              <a:spcBef>
                <a:spcPct val="0"/>
              </a:spcBef>
              <a:buFontTx/>
              <a:buNone/>
            </a:pPr>
            <a:r>
              <a:rPr lang="en-GB" altLang="en-US" sz="1600" dirty="0">
                <a:solidFill>
                  <a:schemeClr val="tx1"/>
                </a:solidFill>
                <a:latin typeface="Segoe Print" panose="02000600000000000000" pitchFamily="2" charset="0"/>
              </a:rPr>
              <a:t>below</a:t>
            </a:r>
          </a:p>
          <a:p>
            <a:pPr>
              <a:lnSpc>
                <a:spcPct val="100000"/>
              </a:lnSpc>
              <a:spcBef>
                <a:spcPct val="0"/>
              </a:spcBef>
              <a:buFontTx/>
              <a:buNone/>
            </a:pPr>
            <a:r>
              <a:rPr lang="en-GB" altLang="en-US" sz="1600" dirty="0">
                <a:solidFill>
                  <a:schemeClr val="tx1"/>
                </a:solidFill>
                <a:latin typeface="Segoe Print" panose="02000600000000000000" pitchFamily="2" charset="0"/>
              </a:rPr>
              <a:t>anywhere</a:t>
            </a:r>
          </a:p>
          <a:p>
            <a:pPr>
              <a:lnSpc>
                <a:spcPct val="100000"/>
              </a:lnSpc>
              <a:spcBef>
                <a:spcPct val="0"/>
              </a:spcBef>
              <a:buFontTx/>
              <a:buNone/>
            </a:pPr>
            <a:r>
              <a:rPr lang="en-GB" altLang="en-US" sz="1600" dirty="0">
                <a:solidFill>
                  <a:schemeClr val="tx1"/>
                </a:solidFill>
                <a:latin typeface="Segoe Print" panose="02000600000000000000" pitchFamily="2" charset="0"/>
              </a:rPr>
              <a:t>nearby</a:t>
            </a:r>
          </a:p>
          <a:p>
            <a:pPr>
              <a:lnSpc>
                <a:spcPct val="100000"/>
              </a:lnSpc>
              <a:spcBef>
                <a:spcPct val="0"/>
              </a:spcBef>
              <a:buFontTx/>
              <a:buNone/>
            </a:pPr>
            <a:r>
              <a:rPr lang="en-GB" altLang="en-US" sz="1600" dirty="0">
                <a:solidFill>
                  <a:schemeClr val="tx1"/>
                </a:solidFill>
                <a:latin typeface="Segoe Print" panose="02000600000000000000" pitchFamily="2" charset="0"/>
              </a:rPr>
              <a:t>outside</a:t>
            </a:r>
          </a:p>
          <a:p>
            <a:pPr>
              <a:lnSpc>
                <a:spcPct val="100000"/>
              </a:lnSpc>
              <a:spcBef>
                <a:spcPct val="0"/>
              </a:spcBef>
              <a:buFontTx/>
              <a:buNone/>
            </a:pPr>
            <a:r>
              <a:rPr lang="en-GB" altLang="en-US" sz="1600" dirty="0">
                <a:solidFill>
                  <a:schemeClr val="tx1"/>
                </a:solidFill>
                <a:latin typeface="Segoe Print" panose="02000600000000000000" pitchFamily="2" charset="0"/>
              </a:rPr>
              <a:t>on </a:t>
            </a:r>
          </a:p>
          <a:p>
            <a:pPr>
              <a:lnSpc>
                <a:spcPct val="100000"/>
              </a:lnSpc>
              <a:spcBef>
                <a:spcPct val="0"/>
              </a:spcBef>
              <a:buFontTx/>
              <a:buNone/>
            </a:pPr>
            <a:r>
              <a:rPr lang="en-GB" altLang="en-US" sz="1600" dirty="0">
                <a:solidFill>
                  <a:schemeClr val="tx1"/>
                </a:solidFill>
                <a:latin typeface="Segoe Print" panose="02000600000000000000" pitchFamily="2" charset="0"/>
              </a:rPr>
              <a:t>nowhere</a:t>
            </a:r>
          </a:p>
          <a:p>
            <a:pPr>
              <a:lnSpc>
                <a:spcPct val="100000"/>
              </a:lnSpc>
              <a:spcBef>
                <a:spcPct val="0"/>
              </a:spcBef>
              <a:buFontTx/>
              <a:buNone/>
            </a:pPr>
            <a:endParaRPr lang="en-GB" altLang="en-US" sz="1600" dirty="0">
              <a:solidFill>
                <a:schemeClr val="tx1"/>
              </a:solidFill>
              <a:latin typeface="Segoe Print" panose="02000600000000000000" pitchFamily="2" charset="0"/>
            </a:endParaRPr>
          </a:p>
        </p:txBody>
      </p:sp>
      <p:sp>
        <p:nvSpPr>
          <p:cNvPr id="8" name="TextBox 4"/>
          <p:cNvSpPr txBox="1">
            <a:spLocks noChangeArrowheads="1"/>
          </p:cNvSpPr>
          <p:nvPr/>
        </p:nvSpPr>
        <p:spPr bwMode="auto">
          <a:xfrm>
            <a:off x="0" y="1681545"/>
            <a:ext cx="19288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1600" b="1" dirty="0">
                <a:solidFill>
                  <a:schemeClr val="tx1"/>
                </a:solidFill>
                <a:latin typeface="Segoe Print" panose="02000600000000000000" pitchFamily="2" charset="0"/>
              </a:rPr>
              <a:t>In what order?</a:t>
            </a:r>
          </a:p>
        </p:txBody>
      </p:sp>
      <p:sp>
        <p:nvSpPr>
          <p:cNvPr id="10" name="TextBox 4"/>
          <p:cNvSpPr txBox="1">
            <a:spLocks noChangeArrowheads="1"/>
          </p:cNvSpPr>
          <p:nvPr/>
        </p:nvSpPr>
        <p:spPr bwMode="auto">
          <a:xfrm>
            <a:off x="2669944" y="3139121"/>
            <a:ext cx="19288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1600" b="1" dirty="0" smtClean="0">
                <a:solidFill>
                  <a:schemeClr val="tx1"/>
                </a:solidFill>
                <a:latin typeface="Segoe Print" panose="02000600000000000000" pitchFamily="2" charset="0"/>
              </a:rPr>
              <a:t>When?</a:t>
            </a:r>
            <a:endParaRPr lang="en-GB" altLang="en-US" sz="1600" b="1" dirty="0">
              <a:solidFill>
                <a:schemeClr val="tx1"/>
              </a:solidFill>
              <a:latin typeface="Segoe Print" panose="02000600000000000000" pitchFamily="2" charset="0"/>
            </a:endParaRPr>
          </a:p>
        </p:txBody>
      </p:sp>
      <p:sp>
        <p:nvSpPr>
          <p:cNvPr id="11" name="TextBox 4"/>
          <p:cNvSpPr txBox="1">
            <a:spLocks noChangeArrowheads="1"/>
          </p:cNvSpPr>
          <p:nvPr/>
        </p:nvSpPr>
        <p:spPr bwMode="auto">
          <a:xfrm>
            <a:off x="4797686" y="1684415"/>
            <a:ext cx="19288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1600" b="1" dirty="0" smtClean="0">
                <a:solidFill>
                  <a:schemeClr val="tx1"/>
                </a:solidFill>
                <a:latin typeface="Segoe Print" panose="02000600000000000000" pitchFamily="2" charset="0"/>
              </a:rPr>
              <a:t>How often?</a:t>
            </a:r>
            <a:endParaRPr lang="en-GB" altLang="en-US" sz="1600" b="1" dirty="0">
              <a:solidFill>
                <a:schemeClr val="tx1"/>
              </a:solidFill>
              <a:latin typeface="Segoe Print" panose="02000600000000000000" pitchFamily="2" charset="0"/>
            </a:endParaRPr>
          </a:p>
        </p:txBody>
      </p:sp>
      <p:sp>
        <p:nvSpPr>
          <p:cNvPr id="12" name="TextBox 4"/>
          <p:cNvSpPr txBox="1">
            <a:spLocks noChangeArrowheads="1"/>
          </p:cNvSpPr>
          <p:nvPr/>
        </p:nvSpPr>
        <p:spPr bwMode="auto">
          <a:xfrm>
            <a:off x="7215188" y="2199897"/>
            <a:ext cx="19288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1600" b="1" dirty="0" smtClean="0">
                <a:solidFill>
                  <a:schemeClr val="tx1"/>
                </a:solidFill>
                <a:latin typeface="Segoe Print" panose="02000600000000000000" pitchFamily="2" charset="0"/>
              </a:rPr>
              <a:t>Where?</a:t>
            </a:r>
            <a:endParaRPr lang="en-GB" altLang="en-US" sz="1600" b="1" dirty="0">
              <a:solidFill>
                <a:schemeClr val="tx1"/>
              </a:solidFill>
              <a:latin typeface="Segoe Print" panose="02000600000000000000" pitchFamily="2" charset="0"/>
            </a:endParaRPr>
          </a:p>
        </p:txBody>
      </p:sp>
    </p:spTree>
    <p:extLst>
      <p:ext uri="{BB962C8B-B14F-4D97-AF65-F5344CB8AC3E}">
        <p14:creationId xmlns:p14="http://schemas.microsoft.com/office/powerpoint/2010/main" val="3783480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8364" y="271985"/>
            <a:ext cx="8447964" cy="1655762"/>
          </a:xfrm>
        </p:spPr>
        <p:txBody>
          <a:bodyPr/>
          <a:lstStyle/>
          <a:p>
            <a:r>
              <a:rPr lang="en-GB" sz="2000" dirty="0">
                <a:latin typeface="Segoe Print" panose="02000600000000000000" pitchFamily="2" charset="0"/>
              </a:rPr>
              <a:t>Find yourself a reading book in the classroom or use your own. Hunt down the words that begin each of the paragraphs. This is easy to do because the paragraphs are likely to be indented (The way the first line of a paragraph is set in from the margin.) </a:t>
            </a:r>
          </a:p>
          <a:p>
            <a:endParaRPr lang="en-GB" sz="2000" dirty="0">
              <a:latin typeface="Segoe Print" panose="02000600000000000000" pitchFamily="2" charset="0"/>
            </a:endParaRPr>
          </a:p>
        </p:txBody>
      </p:sp>
      <p:pic>
        <p:nvPicPr>
          <p:cNvPr id="4098" name="Picture 2" descr="Image result for reading book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364" y="2071964"/>
            <a:ext cx="2800350" cy="28384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548418" y="2325091"/>
            <a:ext cx="5308979" cy="2585323"/>
          </a:xfrm>
          <a:prstGeom prst="rect">
            <a:avLst/>
          </a:prstGeom>
        </p:spPr>
        <p:txBody>
          <a:bodyPr wrap="square">
            <a:spAutoFit/>
          </a:bodyPr>
          <a:lstStyle/>
          <a:p>
            <a:pPr>
              <a:lnSpc>
                <a:spcPct val="100000"/>
              </a:lnSpc>
              <a:spcBef>
                <a:spcPct val="0"/>
              </a:spcBef>
              <a:buFontTx/>
              <a:buNone/>
            </a:pPr>
            <a:r>
              <a:rPr lang="en-GB" altLang="en-US" dirty="0">
                <a:latin typeface="Segoe Print" panose="02000600000000000000" pitchFamily="2" charset="0"/>
              </a:rPr>
              <a:t>Write down any adverbs used to link paragraphs which answer the question </a:t>
            </a:r>
          </a:p>
          <a:p>
            <a:pPr>
              <a:lnSpc>
                <a:spcPct val="100000"/>
              </a:lnSpc>
              <a:spcBef>
                <a:spcPct val="0"/>
              </a:spcBef>
              <a:buFontTx/>
              <a:buNone/>
            </a:pPr>
            <a:r>
              <a:rPr lang="en-GB" altLang="en-US" dirty="0">
                <a:latin typeface="Segoe Print" panose="02000600000000000000" pitchFamily="2" charset="0"/>
              </a:rPr>
              <a:t>When? Where? or How Often? and make a note of each individual example you find</a:t>
            </a:r>
            <a:r>
              <a:rPr lang="en-GB" altLang="en-US" dirty="0" smtClean="0">
                <a:latin typeface="Segoe Print" panose="02000600000000000000" pitchFamily="2" charset="0"/>
              </a:rPr>
              <a:t>.</a:t>
            </a:r>
          </a:p>
          <a:p>
            <a:pPr>
              <a:lnSpc>
                <a:spcPct val="100000"/>
              </a:lnSpc>
              <a:spcBef>
                <a:spcPct val="0"/>
              </a:spcBef>
              <a:buFontTx/>
              <a:buNone/>
            </a:pPr>
            <a:endParaRPr lang="en-GB" altLang="en-US" dirty="0">
              <a:latin typeface="Segoe Print" panose="02000600000000000000" pitchFamily="2" charset="0"/>
            </a:endParaRPr>
          </a:p>
          <a:p>
            <a:pPr>
              <a:lnSpc>
                <a:spcPct val="100000"/>
              </a:lnSpc>
              <a:spcBef>
                <a:spcPct val="0"/>
              </a:spcBef>
              <a:buFontTx/>
              <a:buNone/>
            </a:pPr>
            <a:r>
              <a:rPr lang="en-GB" altLang="en-US" dirty="0">
                <a:latin typeface="Segoe Print" panose="02000600000000000000" pitchFamily="2" charset="0"/>
              </a:rPr>
              <a:t>You can decide if a word belongs to one of the groups by asking the question and trying to answer it with the word you have found. </a:t>
            </a:r>
            <a:r>
              <a:rPr lang="en-GB" altLang="en-US" b="1" dirty="0">
                <a:latin typeface="Segoe Print" panose="02000600000000000000" pitchFamily="2" charset="0"/>
              </a:rPr>
              <a:t>E.g. When? Yesterday.</a:t>
            </a:r>
            <a:endParaRPr lang="en-GB" altLang="en-US" b="1" dirty="0">
              <a:latin typeface="Segoe Print" panose="02000600000000000000" pitchFamily="2" charset="0"/>
            </a:endParaRPr>
          </a:p>
        </p:txBody>
      </p:sp>
    </p:spTree>
    <p:extLst>
      <p:ext uri="{BB962C8B-B14F-4D97-AF65-F5344CB8AC3E}">
        <p14:creationId xmlns:p14="http://schemas.microsoft.com/office/powerpoint/2010/main" val="742899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109182" y="1062359"/>
            <a:ext cx="19288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1600" b="1" dirty="0">
                <a:solidFill>
                  <a:schemeClr val="tx1"/>
                </a:solidFill>
                <a:latin typeface="Segoe Print" panose="02000600000000000000" pitchFamily="2" charset="0"/>
              </a:rPr>
              <a:t>In what order?</a:t>
            </a:r>
          </a:p>
        </p:txBody>
      </p:sp>
      <p:sp>
        <p:nvSpPr>
          <p:cNvPr id="5" name="TextBox 4"/>
          <p:cNvSpPr txBox="1">
            <a:spLocks noChangeArrowheads="1"/>
          </p:cNvSpPr>
          <p:nvPr/>
        </p:nvSpPr>
        <p:spPr bwMode="auto">
          <a:xfrm>
            <a:off x="2478874" y="1062359"/>
            <a:ext cx="19288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1600" b="1" dirty="0" smtClean="0">
                <a:solidFill>
                  <a:schemeClr val="tx1"/>
                </a:solidFill>
                <a:latin typeface="Segoe Print" panose="02000600000000000000" pitchFamily="2" charset="0"/>
              </a:rPr>
              <a:t>When?</a:t>
            </a:r>
            <a:endParaRPr lang="en-GB" altLang="en-US" sz="1600" b="1" dirty="0">
              <a:solidFill>
                <a:schemeClr val="tx1"/>
              </a:solidFill>
              <a:latin typeface="Segoe Print" panose="02000600000000000000" pitchFamily="2" charset="0"/>
            </a:endParaRPr>
          </a:p>
        </p:txBody>
      </p:sp>
      <p:sp>
        <p:nvSpPr>
          <p:cNvPr id="6" name="TextBox 4"/>
          <p:cNvSpPr txBox="1">
            <a:spLocks noChangeArrowheads="1"/>
          </p:cNvSpPr>
          <p:nvPr/>
        </p:nvSpPr>
        <p:spPr bwMode="auto">
          <a:xfrm>
            <a:off x="4407686" y="1032193"/>
            <a:ext cx="19288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1600" b="1" dirty="0" smtClean="0">
                <a:solidFill>
                  <a:schemeClr val="tx1"/>
                </a:solidFill>
                <a:latin typeface="Segoe Print" panose="02000600000000000000" pitchFamily="2" charset="0"/>
              </a:rPr>
              <a:t>How often?</a:t>
            </a:r>
            <a:endParaRPr lang="en-GB" altLang="en-US" sz="1600" b="1" dirty="0">
              <a:solidFill>
                <a:schemeClr val="tx1"/>
              </a:solidFill>
              <a:latin typeface="Segoe Print" panose="02000600000000000000" pitchFamily="2" charset="0"/>
            </a:endParaRPr>
          </a:p>
        </p:txBody>
      </p:sp>
      <p:sp>
        <p:nvSpPr>
          <p:cNvPr id="7" name="TextBox 4"/>
          <p:cNvSpPr txBox="1">
            <a:spLocks noChangeArrowheads="1"/>
          </p:cNvSpPr>
          <p:nvPr/>
        </p:nvSpPr>
        <p:spPr bwMode="auto">
          <a:xfrm>
            <a:off x="6764812" y="1075744"/>
            <a:ext cx="19288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1600" b="1" dirty="0" smtClean="0">
                <a:solidFill>
                  <a:schemeClr val="tx1"/>
                </a:solidFill>
                <a:latin typeface="Segoe Print" panose="02000600000000000000" pitchFamily="2" charset="0"/>
              </a:rPr>
              <a:t>Where?</a:t>
            </a:r>
            <a:endParaRPr lang="en-GB" altLang="en-US" sz="1600" b="1" dirty="0">
              <a:solidFill>
                <a:schemeClr val="tx1"/>
              </a:solidFill>
              <a:latin typeface="Segoe Print" panose="02000600000000000000" pitchFamily="2" charset="0"/>
            </a:endParaRPr>
          </a:p>
        </p:txBody>
      </p:sp>
      <p:sp>
        <p:nvSpPr>
          <p:cNvPr id="8" name="TextBox 34"/>
          <p:cNvSpPr txBox="1">
            <a:spLocks noChangeArrowheads="1"/>
          </p:cNvSpPr>
          <p:nvPr/>
        </p:nvSpPr>
        <p:spPr bwMode="auto">
          <a:xfrm>
            <a:off x="223683" y="1620016"/>
            <a:ext cx="14541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a:lnSpc>
                <a:spcPct val="100000"/>
              </a:lnSpc>
              <a:spcBef>
                <a:spcPct val="0"/>
              </a:spcBef>
              <a:buFontTx/>
              <a:buNone/>
            </a:pPr>
            <a:r>
              <a:rPr lang="en-GB" altLang="en-US" sz="1600" dirty="0">
                <a:solidFill>
                  <a:srgbClr val="7030A0"/>
                </a:solidFill>
                <a:latin typeface="Segoe Print" panose="02000600000000000000" pitchFamily="2" charset="0"/>
              </a:rPr>
              <a:t>firstly</a:t>
            </a:r>
          </a:p>
          <a:p>
            <a:pPr algn="ctr">
              <a:lnSpc>
                <a:spcPct val="100000"/>
              </a:lnSpc>
              <a:spcBef>
                <a:spcPct val="0"/>
              </a:spcBef>
              <a:buFontTx/>
              <a:buNone/>
            </a:pPr>
            <a:r>
              <a:rPr lang="en-GB" altLang="en-US" sz="1600" dirty="0">
                <a:solidFill>
                  <a:srgbClr val="7030A0"/>
                </a:solidFill>
                <a:latin typeface="Segoe Print" panose="02000600000000000000" pitchFamily="2" charset="0"/>
              </a:rPr>
              <a:t>once</a:t>
            </a:r>
          </a:p>
          <a:p>
            <a:pPr algn="ctr">
              <a:lnSpc>
                <a:spcPct val="100000"/>
              </a:lnSpc>
              <a:spcBef>
                <a:spcPct val="0"/>
              </a:spcBef>
              <a:buFontTx/>
              <a:buNone/>
            </a:pPr>
            <a:r>
              <a:rPr lang="en-GB" altLang="en-US" sz="1600" dirty="0">
                <a:solidFill>
                  <a:srgbClr val="7030A0"/>
                </a:solidFill>
                <a:latin typeface="Segoe Print" panose="02000600000000000000" pitchFamily="2" charset="0"/>
              </a:rPr>
              <a:t>finally</a:t>
            </a:r>
          </a:p>
        </p:txBody>
      </p:sp>
      <p:sp>
        <p:nvSpPr>
          <p:cNvPr id="9" name="TextBox 35"/>
          <p:cNvSpPr txBox="1">
            <a:spLocks noChangeArrowheads="1"/>
          </p:cNvSpPr>
          <p:nvPr/>
        </p:nvSpPr>
        <p:spPr bwMode="auto">
          <a:xfrm>
            <a:off x="2165848" y="1620016"/>
            <a:ext cx="183197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a:lnSpc>
                <a:spcPct val="100000"/>
              </a:lnSpc>
              <a:spcBef>
                <a:spcPct val="0"/>
              </a:spcBef>
              <a:buFontTx/>
              <a:buNone/>
            </a:pPr>
            <a:r>
              <a:rPr lang="en-GB" altLang="en-US" sz="1600" dirty="0">
                <a:solidFill>
                  <a:srgbClr val="00B050"/>
                </a:solidFill>
                <a:latin typeface="Segoe Print" panose="02000600000000000000" pitchFamily="2" charset="0"/>
              </a:rPr>
              <a:t>while</a:t>
            </a:r>
          </a:p>
          <a:p>
            <a:pPr algn="ctr">
              <a:lnSpc>
                <a:spcPct val="100000"/>
              </a:lnSpc>
              <a:spcBef>
                <a:spcPct val="0"/>
              </a:spcBef>
              <a:buFontTx/>
              <a:buNone/>
            </a:pPr>
            <a:r>
              <a:rPr lang="en-GB" altLang="en-US" sz="1600" dirty="0">
                <a:solidFill>
                  <a:srgbClr val="00B050"/>
                </a:solidFill>
                <a:latin typeface="Segoe Print" panose="02000600000000000000" pitchFamily="2" charset="0"/>
              </a:rPr>
              <a:t>yesterday</a:t>
            </a:r>
          </a:p>
          <a:p>
            <a:pPr algn="ctr">
              <a:lnSpc>
                <a:spcPct val="100000"/>
              </a:lnSpc>
              <a:spcBef>
                <a:spcPct val="0"/>
              </a:spcBef>
              <a:buFontTx/>
              <a:buNone/>
            </a:pPr>
            <a:r>
              <a:rPr lang="en-GB" altLang="en-US" sz="1600" dirty="0">
                <a:solidFill>
                  <a:srgbClr val="00B050"/>
                </a:solidFill>
                <a:latin typeface="Segoe Print" panose="02000600000000000000" pitchFamily="2" charset="0"/>
              </a:rPr>
              <a:t>meanwhile</a:t>
            </a:r>
          </a:p>
          <a:p>
            <a:pPr algn="ctr">
              <a:lnSpc>
                <a:spcPct val="100000"/>
              </a:lnSpc>
              <a:spcBef>
                <a:spcPct val="0"/>
              </a:spcBef>
              <a:buFontTx/>
              <a:buNone/>
            </a:pPr>
            <a:r>
              <a:rPr lang="en-GB" altLang="en-US" sz="1600" dirty="0">
                <a:solidFill>
                  <a:srgbClr val="00B050"/>
                </a:solidFill>
                <a:latin typeface="Segoe Print" panose="02000600000000000000" pitchFamily="2" charset="0"/>
              </a:rPr>
              <a:t>soon</a:t>
            </a:r>
          </a:p>
          <a:p>
            <a:pPr algn="ctr">
              <a:lnSpc>
                <a:spcPct val="100000"/>
              </a:lnSpc>
              <a:spcBef>
                <a:spcPct val="0"/>
              </a:spcBef>
              <a:buFontTx/>
              <a:buNone/>
            </a:pPr>
            <a:r>
              <a:rPr lang="en-GB" altLang="en-US" sz="1600" dirty="0" smtClean="0">
                <a:solidFill>
                  <a:srgbClr val="00B050"/>
                </a:solidFill>
                <a:latin typeface="Segoe Print" panose="02000600000000000000" pitchFamily="2" charset="0"/>
              </a:rPr>
              <a:t>immediately </a:t>
            </a:r>
            <a:endParaRPr lang="en-GB" altLang="en-US" sz="1600" dirty="0">
              <a:solidFill>
                <a:srgbClr val="00B050"/>
              </a:solidFill>
              <a:latin typeface="Segoe Print" panose="02000600000000000000" pitchFamily="2" charset="0"/>
            </a:endParaRPr>
          </a:p>
        </p:txBody>
      </p:sp>
      <p:sp>
        <p:nvSpPr>
          <p:cNvPr id="10" name="Rectangle 9"/>
          <p:cNvSpPr/>
          <p:nvPr/>
        </p:nvSpPr>
        <p:spPr>
          <a:xfrm>
            <a:off x="2872854" y="1574276"/>
            <a:ext cx="4572000" cy="830997"/>
          </a:xfrm>
          <a:prstGeom prst="rect">
            <a:avLst/>
          </a:prstGeom>
        </p:spPr>
        <p:txBody>
          <a:bodyPr>
            <a:spAutoFit/>
          </a:bodyPr>
          <a:lstStyle/>
          <a:p>
            <a:pPr algn="ctr">
              <a:lnSpc>
                <a:spcPct val="100000"/>
              </a:lnSpc>
              <a:spcBef>
                <a:spcPct val="0"/>
              </a:spcBef>
              <a:buFontTx/>
              <a:buNone/>
            </a:pPr>
            <a:r>
              <a:rPr lang="en-GB" altLang="en-US" sz="1600" dirty="0">
                <a:solidFill>
                  <a:srgbClr val="0070C0"/>
                </a:solidFill>
                <a:latin typeface="Segoe Print" panose="02000600000000000000" pitchFamily="2" charset="0"/>
              </a:rPr>
              <a:t>inside</a:t>
            </a:r>
          </a:p>
          <a:p>
            <a:pPr algn="ctr">
              <a:lnSpc>
                <a:spcPct val="100000"/>
              </a:lnSpc>
              <a:spcBef>
                <a:spcPct val="0"/>
              </a:spcBef>
              <a:buFontTx/>
              <a:buNone/>
            </a:pPr>
            <a:r>
              <a:rPr lang="en-GB" altLang="en-US" sz="1600" dirty="0">
                <a:solidFill>
                  <a:srgbClr val="0070C0"/>
                </a:solidFill>
                <a:latin typeface="Segoe Print" panose="02000600000000000000" pitchFamily="2" charset="0"/>
              </a:rPr>
              <a:t>about</a:t>
            </a:r>
          </a:p>
          <a:p>
            <a:pPr algn="ctr">
              <a:lnSpc>
                <a:spcPct val="100000"/>
              </a:lnSpc>
              <a:spcBef>
                <a:spcPct val="0"/>
              </a:spcBef>
              <a:buFontTx/>
              <a:buNone/>
            </a:pPr>
            <a:r>
              <a:rPr lang="en-GB" altLang="en-US" sz="1600" dirty="0">
                <a:solidFill>
                  <a:srgbClr val="0070C0"/>
                </a:solidFill>
                <a:latin typeface="Segoe Print" panose="02000600000000000000" pitchFamily="2" charset="0"/>
              </a:rPr>
              <a:t>below</a:t>
            </a:r>
            <a:endParaRPr lang="en-GB" altLang="en-US" sz="1600" dirty="0">
              <a:solidFill>
                <a:srgbClr val="0070C0"/>
              </a:solidFill>
              <a:latin typeface="Segoe Print" panose="02000600000000000000" pitchFamily="2" charset="0"/>
            </a:endParaRPr>
          </a:p>
        </p:txBody>
      </p:sp>
      <p:sp>
        <p:nvSpPr>
          <p:cNvPr id="11" name="TextBox 37"/>
          <p:cNvSpPr txBox="1">
            <a:spLocks noChangeArrowheads="1"/>
          </p:cNvSpPr>
          <p:nvPr/>
        </p:nvSpPr>
        <p:spPr bwMode="auto">
          <a:xfrm>
            <a:off x="6764812" y="1743841"/>
            <a:ext cx="1454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1600" dirty="0">
                <a:solidFill>
                  <a:srgbClr val="FF0000"/>
                </a:solidFill>
                <a:latin typeface="Segoe Print" panose="02000600000000000000" pitchFamily="2" charset="0"/>
              </a:rPr>
              <a:t>never</a:t>
            </a:r>
          </a:p>
          <a:p>
            <a:pPr>
              <a:lnSpc>
                <a:spcPct val="100000"/>
              </a:lnSpc>
              <a:spcBef>
                <a:spcPct val="0"/>
              </a:spcBef>
              <a:buFontTx/>
              <a:buNone/>
            </a:pPr>
            <a:r>
              <a:rPr lang="en-GB" altLang="en-US" sz="1600" dirty="0">
                <a:solidFill>
                  <a:srgbClr val="FF0000"/>
                </a:solidFill>
                <a:latin typeface="Segoe Print" panose="02000600000000000000" pitchFamily="2" charset="0"/>
              </a:rPr>
              <a:t>occasionally</a:t>
            </a:r>
          </a:p>
        </p:txBody>
      </p:sp>
      <p:pic>
        <p:nvPicPr>
          <p:cNvPr id="10242" name="Picture 2" descr="Image result for reading book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8874" y="3483520"/>
            <a:ext cx="3810000" cy="2809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493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4506"/>
            <a:ext cx="8978096" cy="3785652"/>
          </a:xfrm>
          <a:prstGeom prst="rect">
            <a:avLst/>
          </a:prstGeom>
          <a:noFill/>
        </p:spPr>
        <p:txBody>
          <a:bodyPr wrap="square" rtlCol="0">
            <a:spAutoFit/>
          </a:bodyPr>
          <a:lstStyle/>
          <a:p>
            <a:r>
              <a:rPr lang="en-GB" sz="1600" dirty="0" smtClean="0">
                <a:latin typeface="Segoe Print" panose="02000600000000000000" pitchFamily="2" charset="0"/>
              </a:rPr>
              <a:t>Decide which </a:t>
            </a:r>
            <a:r>
              <a:rPr lang="en-GB" sz="1600" b="1" dirty="0" smtClean="0">
                <a:latin typeface="Segoe Print" panose="02000600000000000000" pitchFamily="2" charset="0"/>
              </a:rPr>
              <a:t>adverb of time </a:t>
            </a:r>
            <a:r>
              <a:rPr lang="en-GB" sz="1600" dirty="0" smtClean="0">
                <a:latin typeface="Segoe Print" panose="02000600000000000000" pitchFamily="2" charset="0"/>
              </a:rPr>
              <a:t>to use to link each pair of paragraphs together.</a:t>
            </a:r>
          </a:p>
          <a:p>
            <a:endParaRPr lang="en-GB" sz="1600" b="1" dirty="0">
              <a:latin typeface="Segoe Print" panose="02000600000000000000" pitchFamily="2" charset="0"/>
            </a:endParaRPr>
          </a:p>
          <a:p>
            <a:pPr marL="342900" indent="-342900">
              <a:buAutoNum type="arabicPeriod"/>
            </a:pPr>
            <a:r>
              <a:rPr lang="en-GB" sz="1600" b="1" dirty="0" smtClean="0">
                <a:latin typeface="Segoe Print" panose="02000600000000000000" pitchFamily="2" charset="0"/>
              </a:rPr>
              <a:t>Decide which adverb of time to use to link each pair of paragraphs together.</a:t>
            </a:r>
          </a:p>
          <a:p>
            <a:pPr marL="342900" indent="-342900">
              <a:buAutoNum type="arabicPeriod"/>
            </a:pPr>
            <a:endParaRPr lang="en-GB" sz="1600" b="1" dirty="0">
              <a:latin typeface="Segoe Print" panose="02000600000000000000" pitchFamily="2" charset="0"/>
            </a:endParaRPr>
          </a:p>
          <a:p>
            <a:pPr marL="342900" indent="-342900">
              <a:buAutoNum type="arabicPeriod"/>
            </a:pPr>
            <a:endParaRPr lang="en-GB" sz="1600" b="1" dirty="0" smtClean="0">
              <a:latin typeface="Segoe Print" panose="02000600000000000000" pitchFamily="2" charset="0"/>
            </a:endParaRPr>
          </a:p>
          <a:p>
            <a:pPr marL="342900" indent="-342900">
              <a:buAutoNum type="arabicPeriod"/>
            </a:pPr>
            <a:endParaRPr lang="en-GB" sz="1600" b="1" dirty="0" smtClean="0">
              <a:latin typeface="Segoe Print" panose="02000600000000000000" pitchFamily="2" charset="0"/>
            </a:endParaRPr>
          </a:p>
          <a:p>
            <a:pPr marL="342900" indent="-342900">
              <a:buAutoNum type="arabicPeriod"/>
            </a:pPr>
            <a:endParaRPr lang="en-GB" sz="1600" b="1" dirty="0">
              <a:latin typeface="Segoe Print" panose="02000600000000000000" pitchFamily="2" charset="0"/>
            </a:endParaRPr>
          </a:p>
          <a:p>
            <a:pPr marL="342900" indent="-342900">
              <a:buAutoNum type="arabicPeriod"/>
            </a:pPr>
            <a:endParaRPr lang="en-GB" sz="1600" b="1" dirty="0" smtClean="0">
              <a:latin typeface="Segoe Print" panose="02000600000000000000" pitchFamily="2" charset="0"/>
            </a:endParaRPr>
          </a:p>
          <a:p>
            <a:endParaRPr lang="en-GB" sz="1600" b="1" dirty="0">
              <a:latin typeface="Segoe Print" panose="02000600000000000000" pitchFamily="2" charset="0"/>
            </a:endParaRPr>
          </a:p>
          <a:p>
            <a:r>
              <a:rPr lang="en-GB" sz="1600" b="1" dirty="0" smtClean="0">
                <a:latin typeface="Segoe Print" panose="02000600000000000000" pitchFamily="2" charset="0"/>
              </a:rPr>
              <a:t>The tiny cheetah cub was captured and brought to the zoo. He was fed with milk and watched day and night. The cub was called Simba and was not put on display at first. </a:t>
            </a:r>
          </a:p>
          <a:p>
            <a:endParaRPr lang="en-GB" sz="1600" b="1" dirty="0">
              <a:latin typeface="Segoe Print" panose="02000600000000000000" pitchFamily="2" charset="0"/>
            </a:endParaRPr>
          </a:p>
          <a:p>
            <a:r>
              <a:rPr lang="en-GB" sz="1600" b="1" dirty="0" smtClean="0">
                <a:latin typeface="Segoe Print" panose="02000600000000000000" pitchFamily="2" charset="0"/>
              </a:rPr>
              <a:t>__________________ visitors were able to see him. Simba began to eat solid food and wash himself. He was introduced to the other cheetahs at the zoo. </a:t>
            </a:r>
          </a:p>
        </p:txBody>
      </p:sp>
      <p:sp>
        <p:nvSpPr>
          <p:cNvPr id="5" name="TextBox 4"/>
          <p:cNvSpPr txBox="1"/>
          <p:nvPr/>
        </p:nvSpPr>
        <p:spPr>
          <a:xfrm>
            <a:off x="628082" y="1337481"/>
            <a:ext cx="7014664" cy="523220"/>
          </a:xfrm>
          <a:prstGeom prst="rect">
            <a:avLst/>
          </a:prstGeom>
          <a:noFill/>
        </p:spPr>
        <p:txBody>
          <a:bodyPr wrap="square" rtlCol="0">
            <a:spAutoFit/>
          </a:bodyPr>
          <a:lstStyle/>
          <a:p>
            <a:pPr algn="ctr"/>
            <a:r>
              <a:rPr lang="en-GB" sz="2800" b="1" dirty="0" smtClean="0">
                <a:solidFill>
                  <a:srgbClr val="FF0000"/>
                </a:solidFill>
                <a:latin typeface="Segoe Print" panose="02000600000000000000" pitchFamily="2" charset="0"/>
              </a:rPr>
              <a:t>before        soon       when      now</a:t>
            </a:r>
            <a:endParaRPr lang="en-GB" sz="2800" b="1" dirty="0">
              <a:solidFill>
                <a:srgbClr val="FF0000"/>
              </a:solidFill>
              <a:latin typeface="Segoe Print" panose="02000600000000000000" pitchFamily="2" charset="0"/>
            </a:endParaRP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9782" y="4043148"/>
            <a:ext cx="3809573" cy="2073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9292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4506"/>
            <a:ext cx="8978096" cy="3539430"/>
          </a:xfrm>
          <a:prstGeom prst="rect">
            <a:avLst/>
          </a:prstGeom>
          <a:noFill/>
        </p:spPr>
        <p:txBody>
          <a:bodyPr wrap="square" rtlCol="0">
            <a:spAutoFit/>
          </a:bodyPr>
          <a:lstStyle/>
          <a:p>
            <a:r>
              <a:rPr lang="en-GB" sz="1600" dirty="0" smtClean="0">
                <a:latin typeface="Segoe Print" panose="02000600000000000000" pitchFamily="2" charset="0"/>
              </a:rPr>
              <a:t>Decide which </a:t>
            </a:r>
            <a:r>
              <a:rPr lang="en-GB" sz="1600" b="1" dirty="0" smtClean="0">
                <a:latin typeface="Segoe Print" panose="02000600000000000000" pitchFamily="2" charset="0"/>
              </a:rPr>
              <a:t>adverb of time </a:t>
            </a:r>
            <a:r>
              <a:rPr lang="en-GB" sz="1600" dirty="0" smtClean="0">
                <a:latin typeface="Segoe Print" panose="02000600000000000000" pitchFamily="2" charset="0"/>
              </a:rPr>
              <a:t>to use to link each pair of paragraphs together.</a:t>
            </a:r>
          </a:p>
          <a:p>
            <a:endParaRPr lang="en-GB" sz="1600" b="1" dirty="0">
              <a:latin typeface="Segoe Print" panose="02000600000000000000" pitchFamily="2" charset="0"/>
            </a:endParaRPr>
          </a:p>
          <a:p>
            <a:pPr marL="342900" indent="-342900">
              <a:buAutoNum type="arabicPeriod"/>
            </a:pPr>
            <a:r>
              <a:rPr lang="en-GB" sz="1600" b="1" dirty="0" smtClean="0">
                <a:latin typeface="Segoe Print" panose="02000600000000000000" pitchFamily="2" charset="0"/>
              </a:rPr>
              <a:t>Decide which adverb of time to use to link each pair of paragraphs together.</a:t>
            </a:r>
          </a:p>
          <a:p>
            <a:pPr marL="342900" indent="-342900">
              <a:buAutoNum type="arabicPeriod"/>
            </a:pPr>
            <a:endParaRPr lang="en-GB" sz="1600" b="1" dirty="0">
              <a:latin typeface="Segoe Print" panose="02000600000000000000" pitchFamily="2" charset="0"/>
            </a:endParaRPr>
          </a:p>
          <a:p>
            <a:pPr marL="342900" indent="-342900">
              <a:buAutoNum type="arabicPeriod"/>
            </a:pPr>
            <a:endParaRPr lang="en-GB" sz="1600" b="1" dirty="0" smtClean="0">
              <a:latin typeface="Segoe Print" panose="02000600000000000000" pitchFamily="2" charset="0"/>
            </a:endParaRPr>
          </a:p>
          <a:p>
            <a:pPr marL="342900" indent="-342900">
              <a:buAutoNum type="arabicPeriod"/>
            </a:pPr>
            <a:endParaRPr lang="en-GB" sz="1600" b="1" dirty="0" smtClean="0">
              <a:latin typeface="Segoe Print" panose="02000600000000000000" pitchFamily="2" charset="0"/>
            </a:endParaRPr>
          </a:p>
          <a:p>
            <a:pPr marL="342900" indent="-342900">
              <a:buAutoNum type="arabicPeriod"/>
            </a:pPr>
            <a:endParaRPr lang="en-GB" sz="1600" b="1" dirty="0">
              <a:latin typeface="Segoe Print" panose="02000600000000000000" pitchFamily="2" charset="0"/>
            </a:endParaRPr>
          </a:p>
          <a:p>
            <a:pPr marL="342900" indent="-342900">
              <a:buAutoNum type="arabicPeriod"/>
            </a:pPr>
            <a:endParaRPr lang="en-GB" sz="1600" b="1" dirty="0" smtClean="0">
              <a:latin typeface="Segoe Print" panose="02000600000000000000" pitchFamily="2" charset="0"/>
            </a:endParaRPr>
          </a:p>
          <a:p>
            <a:endParaRPr lang="en-GB" sz="1600" b="1" dirty="0">
              <a:latin typeface="Segoe Print" panose="02000600000000000000" pitchFamily="2" charset="0"/>
            </a:endParaRPr>
          </a:p>
          <a:p>
            <a:r>
              <a:rPr lang="en-GB" sz="1600" b="1" dirty="0" smtClean="0">
                <a:latin typeface="Segoe Print" panose="02000600000000000000" pitchFamily="2" charset="0"/>
              </a:rPr>
              <a:t>The swimming pool was muddy and murky and covered with floating leaves. There was thick gunge on the side walls. A cleaning company was called in to help. </a:t>
            </a:r>
          </a:p>
          <a:p>
            <a:endParaRPr lang="en-GB" sz="1600" b="1" dirty="0">
              <a:latin typeface="Segoe Print" panose="02000600000000000000" pitchFamily="2" charset="0"/>
            </a:endParaRPr>
          </a:p>
          <a:p>
            <a:r>
              <a:rPr lang="en-GB" sz="1600" b="1" dirty="0" smtClean="0">
                <a:latin typeface="Segoe Print" panose="02000600000000000000" pitchFamily="2" charset="0"/>
              </a:rPr>
              <a:t>_________________ long the pool looked as good as new. The water was sparkling, shimmering and clear. Time to party! </a:t>
            </a:r>
          </a:p>
        </p:txBody>
      </p:sp>
      <p:sp>
        <p:nvSpPr>
          <p:cNvPr id="5" name="TextBox 4"/>
          <p:cNvSpPr txBox="1"/>
          <p:nvPr/>
        </p:nvSpPr>
        <p:spPr>
          <a:xfrm>
            <a:off x="628082" y="1337481"/>
            <a:ext cx="7014664" cy="523220"/>
          </a:xfrm>
          <a:prstGeom prst="rect">
            <a:avLst/>
          </a:prstGeom>
          <a:noFill/>
        </p:spPr>
        <p:txBody>
          <a:bodyPr wrap="square" rtlCol="0">
            <a:spAutoFit/>
          </a:bodyPr>
          <a:lstStyle/>
          <a:p>
            <a:pPr algn="ctr"/>
            <a:r>
              <a:rPr lang="en-GB" sz="2800" b="1" dirty="0" smtClean="0">
                <a:solidFill>
                  <a:srgbClr val="FF0000"/>
                </a:solidFill>
                <a:latin typeface="Segoe Print" panose="02000600000000000000" pitchFamily="2" charset="0"/>
              </a:rPr>
              <a:t>before        soon       when      now</a:t>
            </a:r>
            <a:endParaRPr lang="en-GB" sz="2800" b="1" dirty="0">
              <a:solidFill>
                <a:srgbClr val="FF0000"/>
              </a:solidFill>
              <a:latin typeface="Segoe Print" panose="02000600000000000000" pitchFamily="2" charset="0"/>
            </a:endParaRPr>
          </a:p>
        </p:txBody>
      </p:sp>
      <p:sp>
        <p:nvSpPr>
          <p:cNvPr id="2" name="AutoShape 4" descr="Image result for swimming pool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2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1485" y="4088998"/>
            <a:ext cx="4881704" cy="2203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6224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4506"/>
            <a:ext cx="8978096" cy="3539430"/>
          </a:xfrm>
          <a:prstGeom prst="rect">
            <a:avLst/>
          </a:prstGeom>
          <a:noFill/>
        </p:spPr>
        <p:txBody>
          <a:bodyPr wrap="square" rtlCol="0">
            <a:spAutoFit/>
          </a:bodyPr>
          <a:lstStyle/>
          <a:p>
            <a:r>
              <a:rPr lang="en-GB" sz="1600" dirty="0" smtClean="0">
                <a:latin typeface="Segoe Print" panose="02000600000000000000" pitchFamily="2" charset="0"/>
              </a:rPr>
              <a:t>Decide which </a:t>
            </a:r>
            <a:r>
              <a:rPr lang="en-GB" sz="1600" b="1" dirty="0" smtClean="0">
                <a:latin typeface="Segoe Print" panose="02000600000000000000" pitchFamily="2" charset="0"/>
              </a:rPr>
              <a:t>adverb of time </a:t>
            </a:r>
            <a:r>
              <a:rPr lang="en-GB" sz="1600" dirty="0" smtClean="0">
                <a:latin typeface="Segoe Print" panose="02000600000000000000" pitchFamily="2" charset="0"/>
              </a:rPr>
              <a:t>to use to link each pair of paragraphs together.</a:t>
            </a:r>
          </a:p>
          <a:p>
            <a:endParaRPr lang="en-GB" sz="1600" b="1" dirty="0">
              <a:latin typeface="Segoe Print" panose="02000600000000000000" pitchFamily="2" charset="0"/>
            </a:endParaRPr>
          </a:p>
          <a:p>
            <a:pPr marL="342900" indent="-342900">
              <a:buAutoNum type="arabicPeriod"/>
            </a:pPr>
            <a:r>
              <a:rPr lang="en-GB" sz="1600" b="1" dirty="0" smtClean="0">
                <a:latin typeface="Segoe Print" panose="02000600000000000000" pitchFamily="2" charset="0"/>
              </a:rPr>
              <a:t>Decide which adverb of time to use to link each pair of paragraphs together.</a:t>
            </a:r>
          </a:p>
          <a:p>
            <a:pPr marL="342900" indent="-342900">
              <a:buAutoNum type="arabicPeriod"/>
            </a:pPr>
            <a:endParaRPr lang="en-GB" sz="1600" b="1" dirty="0">
              <a:latin typeface="Segoe Print" panose="02000600000000000000" pitchFamily="2" charset="0"/>
            </a:endParaRPr>
          </a:p>
          <a:p>
            <a:pPr marL="342900" indent="-342900">
              <a:buAutoNum type="arabicPeriod"/>
            </a:pPr>
            <a:endParaRPr lang="en-GB" sz="1600" b="1" dirty="0" smtClean="0">
              <a:latin typeface="Segoe Print" panose="02000600000000000000" pitchFamily="2" charset="0"/>
            </a:endParaRPr>
          </a:p>
          <a:p>
            <a:pPr marL="342900" indent="-342900">
              <a:buAutoNum type="arabicPeriod"/>
            </a:pPr>
            <a:endParaRPr lang="en-GB" sz="1600" b="1" dirty="0" smtClean="0">
              <a:latin typeface="Segoe Print" panose="02000600000000000000" pitchFamily="2" charset="0"/>
            </a:endParaRPr>
          </a:p>
          <a:p>
            <a:pPr marL="342900" indent="-342900">
              <a:buAutoNum type="arabicPeriod"/>
            </a:pPr>
            <a:endParaRPr lang="en-GB" sz="1600" b="1" dirty="0">
              <a:latin typeface="Segoe Print" panose="02000600000000000000" pitchFamily="2" charset="0"/>
            </a:endParaRPr>
          </a:p>
          <a:p>
            <a:pPr marL="342900" indent="-342900">
              <a:buAutoNum type="arabicPeriod"/>
            </a:pPr>
            <a:endParaRPr lang="en-GB" sz="1600" b="1" dirty="0" smtClean="0">
              <a:latin typeface="Segoe Print" panose="02000600000000000000" pitchFamily="2" charset="0"/>
            </a:endParaRPr>
          </a:p>
          <a:p>
            <a:endParaRPr lang="en-GB" sz="1600" b="1" dirty="0">
              <a:latin typeface="Segoe Print" panose="02000600000000000000" pitchFamily="2" charset="0"/>
            </a:endParaRPr>
          </a:p>
          <a:p>
            <a:r>
              <a:rPr lang="en-GB" sz="1600" b="1" dirty="0" smtClean="0">
                <a:latin typeface="Segoe Print" panose="02000600000000000000" pitchFamily="2" charset="0"/>
              </a:rPr>
              <a:t>Mary was worried the bus would be late. She kept checking her watch every five minutes. If she missed it, the day would be ruined. </a:t>
            </a:r>
          </a:p>
          <a:p>
            <a:endParaRPr lang="en-GB" sz="1600" b="1" dirty="0">
              <a:latin typeface="Segoe Print" panose="02000600000000000000" pitchFamily="2" charset="0"/>
            </a:endParaRPr>
          </a:p>
          <a:p>
            <a:r>
              <a:rPr lang="en-GB" sz="1600" b="1" dirty="0" smtClean="0">
                <a:latin typeface="Segoe Print" panose="02000600000000000000" pitchFamily="2" charset="0"/>
              </a:rPr>
              <a:t>___________ she looked up and saw the bus, Mary was filled with relief. She climbed on the bus and sat herself by a window to enjoy the journey.</a:t>
            </a:r>
          </a:p>
        </p:txBody>
      </p:sp>
      <p:sp>
        <p:nvSpPr>
          <p:cNvPr id="5" name="TextBox 4"/>
          <p:cNvSpPr txBox="1"/>
          <p:nvPr/>
        </p:nvSpPr>
        <p:spPr>
          <a:xfrm>
            <a:off x="628082" y="1337481"/>
            <a:ext cx="7014664" cy="523220"/>
          </a:xfrm>
          <a:prstGeom prst="rect">
            <a:avLst/>
          </a:prstGeom>
          <a:noFill/>
        </p:spPr>
        <p:txBody>
          <a:bodyPr wrap="square" rtlCol="0">
            <a:spAutoFit/>
          </a:bodyPr>
          <a:lstStyle/>
          <a:p>
            <a:pPr algn="ctr"/>
            <a:r>
              <a:rPr lang="en-GB" sz="2800" b="1" dirty="0" smtClean="0">
                <a:solidFill>
                  <a:srgbClr val="FF0000"/>
                </a:solidFill>
                <a:latin typeface="Segoe Print" panose="02000600000000000000" pitchFamily="2" charset="0"/>
              </a:rPr>
              <a:t>before        soon       when      now</a:t>
            </a:r>
            <a:endParaRPr lang="en-GB" sz="2800" b="1" dirty="0">
              <a:solidFill>
                <a:srgbClr val="FF0000"/>
              </a:solidFill>
              <a:latin typeface="Segoe Print" panose="02000600000000000000" pitchFamily="2" charset="0"/>
            </a:endParaRPr>
          </a:p>
        </p:txBody>
      </p:sp>
      <p:sp>
        <p:nvSpPr>
          <p:cNvPr id="2" name="AutoShape 4" descr="Image result for swimming pool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Image result for bus clip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3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5061" y="3852081"/>
            <a:ext cx="3845613" cy="2535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8726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4506"/>
            <a:ext cx="8978096" cy="3539430"/>
          </a:xfrm>
          <a:prstGeom prst="rect">
            <a:avLst/>
          </a:prstGeom>
          <a:noFill/>
        </p:spPr>
        <p:txBody>
          <a:bodyPr wrap="square" rtlCol="0">
            <a:spAutoFit/>
          </a:bodyPr>
          <a:lstStyle/>
          <a:p>
            <a:r>
              <a:rPr lang="en-GB" sz="1600" dirty="0" smtClean="0">
                <a:latin typeface="Segoe Print" panose="02000600000000000000" pitchFamily="2" charset="0"/>
              </a:rPr>
              <a:t>Decide which </a:t>
            </a:r>
            <a:r>
              <a:rPr lang="en-GB" sz="1600" b="1" dirty="0" smtClean="0">
                <a:latin typeface="Segoe Print" panose="02000600000000000000" pitchFamily="2" charset="0"/>
              </a:rPr>
              <a:t>adverb of time </a:t>
            </a:r>
            <a:r>
              <a:rPr lang="en-GB" sz="1600" dirty="0" smtClean="0">
                <a:latin typeface="Segoe Print" panose="02000600000000000000" pitchFamily="2" charset="0"/>
              </a:rPr>
              <a:t>to use to link each pair of paragraphs together.</a:t>
            </a:r>
          </a:p>
          <a:p>
            <a:endParaRPr lang="en-GB" sz="1600" b="1" dirty="0">
              <a:latin typeface="Segoe Print" panose="02000600000000000000" pitchFamily="2" charset="0"/>
            </a:endParaRPr>
          </a:p>
          <a:p>
            <a:pPr marL="342900" indent="-342900">
              <a:buAutoNum type="arabicPeriod"/>
            </a:pPr>
            <a:r>
              <a:rPr lang="en-GB" sz="1600" b="1" dirty="0" smtClean="0">
                <a:latin typeface="Segoe Print" panose="02000600000000000000" pitchFamily="2" charset="0"/>
              </a:rPr>
              <a:t>Decide which adverb of time to use to link each pair of paragraphs together.</a:t>
            </a:r>
          </a:p>
          <a:p>
            <a:pPr marL="342900" indent="-342900">
              <a:buAutoNum type="arabicPeriod"/>
            </a:pPr>
            <a:endParaRPr lang="en-GB" sz="1600" b="1" dirty="0">
              <a:latin typeface="Segoe Print" panose="02000600000000000000" pitchFamily="2" charset="0"/>
            </a:endParaRPr>
          </a:p>
          <a:p>
            <a:pPr marL="342900" indent="-342900">
              <a:buAutoNum type="arabicPeriod"/>
            </a:pPr>
            <a:endParaRPr lang="en-GB" sz="1600" b="1" dirty="0" smtClean="0">
              <a:latin typeface="Segoe Print" panose="02000600000000000000" pitchFamily="2" charset="0"/>
            </a:endParaRPr>
          </a:p>
          <a:p>
            <a:pPr marL="342900" indent="-342900">
              <a:buAutoNum type="arabicPeriod"/>
            </a:pPr>
            <a:endParaRPr lang="en-GB" sz="1600" b="1" dirty="0" smtClean="0">
              <a:latin typeface="Segoe Print" panose="02000600000000000000" pitchFamily="2" charset="0"/>
            </a:endParaRPr>
          </a:p>
          <a:p>
            <a:pPr marL="342900" indent="-342900">
              <a:buAutoNum type="arabicPeriod"/>
            </a:pPr>
            <a:endParaRPr lang="en-GB" sz="1600" b="1" dirty="0">
              <a:latin typeface="Segoe Print" panose="02000600000000000000" pitchFamily="2" charset="0"/>
            </a:endParaRPr>
          </a:p>
          <a:p>
            <a:pPr marL="342900" indent="-342900">
              <a:buAutoNum type="arabicPeriod"/>
            </a:pPr>
            <a:endParaRPr lang="en-GB" sz="1600" b="1" dirty="0" smtClean="0">
              <a:latin typeface="Segoe Print" panose="02000600000000000000" pitchFamily="2" charset="0"/>
            </a:endParaRPr>
          </a:p>
          <a:p>
            <a:endParaRPr lang="en-GB" sz="1600" b="1" dirty="0">
              <a:latin typeface="Segoe Print" panose="02000600000000000000" pitchFamily="2" charset="0"/>
            </a:endParaRPr>
          </a:p>
          <a:p>
            <a:r>
              <a:rPr lang="en-GB" sz="1600" b="1" dirty="0" smtClean="0">
                <a:latin typeface="Segoe Print" panose="02000600000000000000" pitchFamily="2" charset="0"/>
              </a:rPr>
              <a:t>The weather has been icy and cold. The schools have been closed. Even the children have stayed inside. </a:t>
            </a:r>
          </a:p>
          <a:p>
            <a:endParaRPr lang="en-GB" sz="1600" b="1" dirty="0">
              <a:latin typeface="Segoe Print" panose="02000600000000000000" pitchFamily="2" charset="0"/>
            </a:endParaRPr>
          </a:p>
          <a:p>
            <a:r>
              <a:rPr lang="en-GB" sz="1600" b="1" dirty="0" smtClean="0">
                <a:latin typeface="Segoe Print" panose="02000600000000000000" pitchFamily="2" charset="0"/>
              </a:rPr>
              <a:t>_____________ this is set to change. Tomorrow the sun will shine and the snow will disappear. It will feel as though winter is over.</a:t>
            </a:r>
          </a:p>
        </p:txBody>
      </p:sp>
      <p:sp>
        <p:nvSpPr>
          <p:cNvPr id="5" name="TextBox 4"/>
          <p:cNvSpPr txBox="1"/>
          <p:nvPr/>
        </p:nvSpPr>
        <p:spPr>
          <a:xfrm>
            <a:off x="628082" y="1337481"/>
            <a:ext cx="7014664" cy="523220"/>
          </a:xfrm>
          <a:prstGeom prst="rect">
            <a:avLst/>
          </a:prstGeom>
          <a:noFill/>
        </p:spPr>
        <p:txBody>
          <a:bodyPr wrap="square" rtlCol="0">
            <a:spAutoFit/>
          </a:bodyPr>
          <a:lstStyle/>
          <a:p>
            <a:pPr algn="ctr"/>
            <a:r>
              <a:rPr lang="en-GB" sz="2800" b="1" dirty="0" smtClean="0">
                <a:solidFill>
                  <a:srgbClr val="FF0000"/>
                </a:solidFill>
                <a:latin typeface="Segoe Print" panose="02000600000000000000" pitchFamily="2" charset="0"/>
              </a:rPr>
              <a:t>before        soon       when      now</a:t>
            </a:r>
            <a:endParaRPr lang="en-GB" sz="2800" b="1" dirty="0">
              <a:solidFill>
                <a:srgbClr val="FF0000"/>
              </a:solidFill>
              <a:latin typeface="Segoe Print" panose="02000600000000000000" pitchFamily="2" charset="0"/>
            </a:endParaRPr>
          </a:p>
        </p:txBody>
      </p:sp>
      <p:sp>
        <p:nvSpPr>
          <p:cNvPr id="2" name="AutoShape 4" descr="Image result for swimming pool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Image result for bus clip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Image result for winter snow clipar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43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7883" y="3912301"/>
            <a:ext cx="2262329" cy="2217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2809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2082"/>
            <a:ext cx="8978096" cy="3539430"/>
          </a:xfrm>
          <a:prstGeom prst="rect">
            <a:avLst/>
          </a:prstGeom>
          <a:noFill/>
        </p:spPr>
        <p:txBody>
          <a:bodyPr wrap="square" rtlCol="0">
            <a:spAutoFit/>
          </a:bodyPr>
          <a:lstStyle/>
          <a:p>
            <a:r>
              <a:rPr lang="en-GB" sz="1600" b="1" dirty="0" smtClean="0">
                <a:latin typeface="Segoe Print" panose="02000600000000000000" pitchFamily="2" charset="0"/>
              </a:rPr>
              <a:t>2. Decide which adverb of frequency to use to link each set of two paragraphs together. </a:t>
            </a:r>
            <a:endParaRPr lang="en-GB" sz="1600" b="1" dirty="0">
              <a:latin typeface="Segoe Print" panose="02000600000000000000" pitchFamily="2" charset="0"/>
            </a:endParaRPr>
          </a:p>
          <a:p>
            <a:pPr marL="342900" indent="-342900">
              <a:buAutoNum type="arabicPeriod"/>
            </a:pPr>
            <a:endParaRPr lang="en-GB" sz="1600" b="1" dirty="0" smtClean="0">
              <a:latin typeface="Segoe Print" panose="02000600000000000000" pitchFamily="2" charset="0"/>
            </a:endParaRPr>
          </a:p>
          <a:p>
            <a:pPr marL="342900" indent="-342900">
              <a:buAutoNum type="arabicPeriod"/>
            </a:pPr>
            <a:endParaRPr lang="en-GB" sz="1600" b="1" dirty="0" smtClean="0">
              <a:latin typeface="Segoe Print" panose="02000600000000000000" pitchFamily="2" charset="0"/>
            </a:endParaRPr>
          </a:p>
          <a:p>
            <a:pPr marL="342900" indent="-342900">
              <a:buAutoNum type="arabicPeriod"/>
            </a:pPr>
            <a:endParaRPr lang="en-GB" sz="1600" b="1" dirty="0">
              <a:latin typeface="Segoe Print" panose="02000600000000000000" pitchFamily="2" charset="0"/>
            </a:endParaRPr>
          </a:p>
          <a:p>
            <a:pPr marL="342900" indent="-342900">
              <a:buAutoNum type="arabicPeriod"/>
            </a:pPr>
            <a:endParaRPr lang="en-GB" sz="1600" b="1" dirty="0" smtClean="0">
              <a:latin typeface="Segoe Print" panose="02000600000000000000" pitchFamily="2" charset="0"/>
            </a:endParaRPr>
          </a:p>
          <a:p>
            <a:endParaRPr lang="en-GB" sz="1600" b="1" dirty="0">
              <a:latin typeface="Segoe Print" panose="02000600000000000000" pitchFamily="2" charset="0"/>
            </a:endParaRPr>
          </a:p>
          <a:p>
            <a:r>
              <a:rPr lang="en-GB" sz="1600" b="1" dirty="0" smtClean="0">
                <a:latin typeface="Segoe Print" panose="02000600000000000000" pitchFamily="2" charset="0"/>
              </a:rPr>
              <a:t>Making a TV programme is fairly simple. Everybody works through the scenes – building the set and preparing the costumes. The filming begins and the actors and presenters need to get their lines right! </a:t>
            </a:r>
          </a:p>
          <a:p>
            <a:endParaRPr lang="en-GB" sz="1600" b="1" dirty="0">
              <a:latin typeface="Segoe Print" panose="02000600000000000000" pitchFamily="2" charset="0"/>
            </a:endParaRPr>
          </a:p>
          <a:p>
            <a:r>
              <a:rPr lang="en-GB" sz="1600" b="1" dirty="0" smtClean="0">
                <a:latin typeface="Segoe Print" panose="02000600000000000000" pitchFamily="2" charset="0"/>
              </a:rPr>
              <a:t>_______ there is a delay between the filming and the show being on TV. The pictures need to be edited and any sound effects and credits added. Sometimes some </a:t>
            </a:r>
            <a:r>
              <a:rPr lang="en-GB" sz="1600" b="1" dirty="0" err="1" smtClean="0">
                <a:latin typeface="Segoe Print" panose="02000600000000000000" pitchFamily="2" charset="0"/>
              </a:rPr>
              <a:t>scences</a:t>
            </a:r>
            <a:r>
              <a:rPr lang="en-GB" sz="1600" b="1" dirty="0" smtClean="0">
                <a:latin typeface="Segoe Print" panose="02000600000000000000" pitchFamily="2" charset="0"/>
              </a:rPr>
              <a:t> will need reshooting.</a:t>
            </a:r>
          </a:p>
        </p:txBody>
      </p:sp>
      <p:sp>
        <p:nvSpPr>
          <p:cNvPr id="5" name="TextBox 4"/>
          <p:cNvSpPr txBox="1"/>
          <p:nvPr/>
        </p:nvSpPr>
        <p:spPr>
          <a:xfrm>
            <a:off x="-1" y="1023583"/>
            <a:ext cx="8379725" cy="523220"/>
          </a:xfrm>
          <a:prstGeom prst="rect">
            <a:avLst/>
          </a:prstGeom>
          <a:noFill/>
        </p:spPr>
        <p:txBody>
          <a:bodyPr wrap="square" rtlCol="0">
            <a:spAutoFit/>
          </a:bodyPr>
          <a:lstStyle/>
          <a:p>
            <a:pPr algn="ctr"/>
            <a:r>
              <a:rPr lang="en-GB" sz="2800" b="1" dirty="0" smtClean="0">
                <a:solidFill>
                  <a:srgbClr val="7030A0"/>
                </a:solidFill>
                <a:latin typeface="Segoe Print" panose="02000600000000000000" pitchFamily="2" charset="0"/>
              </a:rPr>
              <a:t>often    usually     occasionally   sometimes </a:t>
            </a:r>
            <a:endParaRPr lang="en-GB" sz="2800" b="1" dirty="0">
              <a:solidFill>
                <a:srgbClr val="7030A0"/>
              </a:solidFill>
              <a:latin typeface="Segoe Print" panose="02000600000000000000" pitchFamily="2" charset="0"/>
            </a:endParaRPr>
          </a:p>
        </p:txBody>
      </p:sp>
      <p:sp>
        <p:nvSpPr>
          <p:cNvPr id="2" name="AutoShape 4" descr="Image result for swimming pool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Image result for bus clip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Image result for winter snow clipar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5366" name="Picture 6" descr="Image result for clapper board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167" y="4100301"/>
            <a:ext cx="1691254" cy="1536223"/>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8" descr="Image result for movie camera  clipar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5370" name="Picture 10" descr="Analog film movie camera by Juhe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6717" y="3796718"/>
            <a:ext cx="2573700" cy="2512574"/>
          </a:xfrm>
          <a:prstGeom prst="rect">
            <a:avLst/>
          </a:prstGeom>
          <a:noFill/>
          <a:extLst>
            <a:ext uri="{909E8E84-426E-40DD-AFC4-6F175D3DCCD1}">
              <a14:hiddenFill xmlns:a14="http://schemas.microsoft.com/office/drawing/2010/main">
                <a:solidFill>
                  <a:srgbClr val="FFFFFF"/>
                </a:solidFill>
              </a14:hiddenFill>
            </a:ext>
          </a:extLst>
        </p:spPr>
      </p:pic>
      <p:pic>
        <p:nvPicPr>
          <p:cNvPr id="15371"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463" y="2357438"/>
            <a:ext cx="783907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72"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975" y="2285254"/>
            <a:ext cx="68580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0277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2082"/>
            <a:ext cx="9144000" cy="3539430"/>
          </a:xfrm>
          <a:prstGeom prst="rect">
            <a:avLst/>
          </a:prstGeom>
          <a:noFill/>
        </p:spPr>
        <p:txBody>
          <a:bodyPr wrap="square" rtlCol="0">
            <a:spAutoFit/>
          </a:bodyPr>
          <a:lstStyle/>
          <a:p>
            <a:r>
              <a:rPr lang="en-GB" sz="1600" b="1" dirty="0">
                <a:latin typeface="Segoe Print" panose="02000600000000000000" pitchFamily="2" charset="0"/>
              </a:rPr>
              <a:t>2. Decide which adverb of frequency to use to link each set of two paragraphs together. </a:t>
            </a:r>
          </a:p>
          <a:p>
            <a:endParaRPr lang="en-GB" sz="1600" b="1" dirty="0" smtClean="0">
              <a:latin typeface="Segoe Print" panose="02000600000000000000" pitchFamily="2" charset="0"/>
            </a:endParaRPr>
          </a:p>
          <a:p>
            <a:pPr marL="342900" indent="-342900">
              <a:buAutoNum type="arabicPeriod"/>
            </a:pPr>
            <a:endParaRPr lang="en-GB" sz="1600" b="1" dirty="0">
              <a:latin typeface="Segoe Print" panose="02000600000000000000" pitchFamily="2" charset="0"/>
            </a:endParaRPr>
          </a:p>
          <a:p>
            <a:pPr marL="342900" indent="-342900">
              <a:buAutoNum type="arabicPeriod"/>
            </a:pPr>
            <a:endParaRPr lang="en-GB" sz="1600" b="1" dirty="0" smtClean="0">
              <a:latin typeface="Segoe Print" panose="02000600000000000000" pitchFamily="2" charset="0"/>
            </a:endParaRPr>
          </a:p>
          <a:p>
            <a:pPr marL="342900" indent="-342900">
              <a:buAutoNum type="arabicPeriod"/>
            </a:pPr>
            <a:endParaRPr lang="en-GB" sz="1600" b="1" dirty="0" smtClean="0">
              <a:latin typeface="Segoe Print" panose="02000600000000000000" pitchFamily="2" charset="0"/>
            </a:endParaRPr>
          </a:p>
          <a:p>
            <a:pPr marL="342900" indent="-342900">
              <a:buAutoNum type="arabicPeriod"/>
            </a:pPr>
            <a:endParaRPr lang="en-GB" sz="1600" b="1" dirty="0">
              <a:latin typeface="Segoe Print" panose="02000600000000000000" pitchFamily="2" charset="0"/>
            </a:endParaRPr>
          </a:p>
          <a:p>
            <a:pPr marL="342900" indent="-342900">
              <a:buAutoNum type="arabicPeriod"/>
            </a:pPr>
            <a:endParaRPr lang="en-GB" sz="1600" b="1" dirty="0" smtClean="0">
              <a:latin typeface="Segoe Print" panose="02000600000000000000" pitchFamily="2" charset="0"/>
            </a:endParaRPr>
          </a:p>
          <a:p>
            <a:endParaRPr lang="en-GB" sz="1600" b="1" dirty="0">
              <a:latin typeface="Segoe Print" panose="02000600000000000000" pitchFamily="2" charset="0"/>
            </a:endParaRPr>
          </a:p>
          <a:p>
            <a:r>
              <a:rPr lang="en-GB" sz="1600" b="1" dirty="0" smtClean="0">
                <a:latin typeface="Segoe Print" panose="02000600000000000000" pitchFamily="2" charset="0"/>
              </a:rPr>
              <a:t>Athletes train all through the year but focus on one competition. They build up their fitness by choosing events to take part in. Every detail is planned.</a:t>
            </a:r>
          </a:p>
          <a:p>
            <a:endParaRPr lang="en-GB" sz="1600" b="1" dirty="0">
              <a:latin typeface="Segoe Print" panose="02000600000000000000" pitchFamily="2" charset="0"/>
            </a:endParaRPr>
          </a:p>
          <a:p>
            <a:r>
              <a:rPr lang="en-GB" sz="1600" b="1" dirty="0" smtClean="0">
                <a:latin typeface="Segoe Print" panose="02000600000000000000" pitchFamily="2" charset="0"/>
              </a:rPr>
              <a:t>______________ athletes will rest in the weeks before a big event. They will train less and relax more. They try to make sure they have plenty of energy for the big event. </a:t>
            </a:r>
          </a:p>
        </p:txBody>
      </p:sp>
      <p:sp>
        <p:nvSpPr>
          <p:cNvPr id="5" name="TextBox 4"/>
          <p:cNvSpPr txBox="1"/>
          <p:nvPr/>
        </p:nvSpPr>
        <p:spPr>
          <a:xfrm>
            <a:off x="-1" y="1023583"/>
            <a:ext cx="8379725" cy="523220"/>
          </a:xfrm>
          <a:prstGeom prst="rect">
            <a:avLst/>
          </a:prstGeom>
          <a:noFill/>
        </p:spPr>
        <p:txBody>
          <a:bodyPr wrap="square" rtlCol="0">
            <a:spAutoFit/>
          </a:bodyPr>
          <a:lstStyle/>
          <a:p>
            <a:pPr algn="ctr"/>
            <a:r>
              <a:rPr lang="en-GB" sz="2800" b="1" dirty="0" smtClean="0">
                <a:solidFill>
                  <a:srgbClr val="7030A0"/>
                </a:solidFill>
                <a:latin typeface="Segoe Print" panose="02000600000000000000" pitchFamily="2" charset="0"/>
              </a:rPr>
              <a:t>often    usually     occasionally   sometimes </a:t>
            </a:r>
            <a:endParaRPr lang="en-GB" sz="2800" b="1" dirty="0">
              <a:solidFill>
                <a:srgbClr val="7030A0"/>
              </a:solidFill>
              <a:latin typeface="Segoe Print" panose="02000600000000000000" pitchFamily="2" charset="0"/>
            </a:endParaRPr>
          </a:p>
        </p:txBody>
      </p:sp>
      <p:sp>
        <p:nvSpPr>
          <p:cNvPr id="2" name="AutoShape 4" descr="Image result for swimming pool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Image result for bus clip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Image result for winter snow clipar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8" descr="Image result for movie camera  clipar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6388" name="Picture 4" descr="Image result for usain bolt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8157" y="3681512"/>
            <a:ext cx="4167685" cy="2778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321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2364" y="313899"/>
            <a:ext cx="7772400" cy="1052941"/>
          </a:xfrm>
        </p:spPr>
        <p:txBody>
          <a:bodyPr>
            <a:noAutofit/>
          </a:bodyPr>
          <a:lstStyle/>
          <a:p>
            <a:r>
              <a:rPr lang="en-GB" dirty="0" smtClean="0">
                <a:solidFill>
                  <a:prstClr val="black"/>
                </a:solidFill>
                <a:latin typeface="Segoe Print" charset="0"/>
                <a:ea typeface="Segoe Print" charset="0"/>
                <a:cs typeface="Segoe Print" charset="0"/>
              </a:rPr>
              <a:t>Link ideas across paragraphs using adverbials of time</a:t>
            </a:r>
            <a:endParaRPr lang="en-GB" dirty="0">
              <a:latin typeface="Segoe Print" charset="0"/>
              <a:ea typeface="Segoe Print" charset="0"/>
              <a:cs typeface="Segoe Print" charset="0"/>
            </a:endParaRPr>
          </a:p>
        </p:txBody>
      </p:sp>
      <p:sp>
        <p:nvSpPr>
          <p:cNvPr id="5" name="Rectangle 4"/>
          <p:cNvSpPr/>
          <p:nvPr/>
        </p:nvSpPr>
        <p:spPr>
          <a:xfrm>
            <a:off x="286603" y="2082253"/>
            <a:ext cx="8693624" cy="954107"/>
          </a:xfrm>
          <a:prstGeom prst="rect">
            <a:avLst/>
          </a:prstGeom>
        </p:spPr>
        <p:txBody>
          <a:bodyPr wrap="square">
            <a:spAutoFit/>
          </a:bodyPr>
          <a:lstStyle/>
          <a:p>
            <a:r>
              <a:rPr lang="en-GB" altLang="en-US" sz="2800" b="1" dirty="0">
                <a:solidFill>
                  <a:srgbClr val="478E38"/>
                </a:solidFill>
                <a:latin typeface="Segoe Print" panose="02000600000000000000" pitchFamily="2" charset="0"/>
              </a:rPr>
              <a:t>Can you provide a definition for the word </a:t>
            </a:r>
            <a:r>
              <a:rPr lang="en-GB" altLang="en-US" sz="2800" b="1" dirty="0" smtClean="0">
                <a:solidFill>
                  <a:srgbClr val="478E38"/>
                </a:solidFill>
                <a:latin typeface="Segoe Print" panose="02000600000000000000" pitchFamily="2" charset="0"/>
              </a:rPr>
              <a:t>‘paragraph’ </a:t>
            </a:r>
            <a:r>
              <a:rPr lang="en-GB" altLang="en-US" sz="2800" b="1" dirty="0">
                <a:solidFill>
                  <a:srgbClr val="478E38"/>
                </a:solidFill>
                <a:latin typeface="Segoe Print" panose="02000600000000000000" pitchFamily="2" charset="0"/>
              </a:rPr>
              <a:t>in 15 words?</a:t>
            </a:r>
            <a:endParaRPr lang="en-GB" sz="2800" b="1" dirty="0">
              <a:solidFill>
                <a:srgbClr val="478E38"/>
              </a:solidFill>
              <a:latin typeface="Segoe Print" panose="02000600000000000000" pitchFamily="2" charset="0"/>
            </a:endParaRPr>
          </a:p>
        </p:txBody>
      </p:sp>
      <p:sp>
        <p:nvSpPr>
          <p:cNvPr id="6" name="AutoShape 2" descr="Image result for child thinking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3151" y="3428999"/>
            <a:ext cx="3009900" cy="231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24719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2082"/>
            <a:ext cx="9144000" cy="3785652"/>
          </a:xfrm>
          <a:prstGeom prst="rect">
            <a:avLst/>
          </a:prstGeom>
          <a:noFill/>
        </p:spPr>
        <p:txBody>
          <a:bodyPr wrap="square" rtlCol="0">
            <a:spAutoFit/>
          </a:bodyPr>
          <a:lstStyle/>
          <a:p>
            <a:r>
              <a:rPr lang="en-GB" sz="1600" b="1" dirty="0">
                <a:latin typeface="Segoe Print" panose="02000600000000000000" pitchFamily="2" charset="0"/>
              </a:rPr>
              <a:t>2. Decide which adverb of frequency to use to link each set of two paragraphs together. </a:t>
            </a:r>
          </a:p>
          <a:p>
            <a:endParaRPr lang="en-GB" sz="1600" b="1" dirty="0" smtClean="0">
              <a:latin typeface="Segoe Print" panose="02000600000000000000" pitchFamily="2" charset="0"/>
            </a:endParaRPr>
          </a:p>
          <a:p>
            <a:pPr marL="342900" indent="-342900">
              <a:buAutoNum type="arabicPeriod"/>
            </a:pPr>
            <a:endParaRPr lang="en-GB" sz="1600" b="1" dirty="0">
              <a:latin typeface="Segoe Print" panose="02000600000000000000" pitchFamily="2" charset="0"/>
            </a:endParaRPr>
          </a:p>
          <a:p>
            <a:pPr marL="342900" indent="-342900">
              <a:buAutoNum type="arabicPeriod"/>
            </a:pPr>
            <a:endParaRPr lang="en-GB" sz="1600" b="1" dirty="0" smtClean="0">
              <a:latin typeface="Segoe Print" panose="02000600000000000000" pitchFamily="2" charset="0"/>
            </a:endParaRPr>
          </a:p>
          <a:p>
            <a:pPr marL="342900" indent="-342900">
              <a:buAutoNum type="arabicPeriod"/>
            </a:pPr>
            <a:endParaRPr lang="en-GB" sz="1600" b="1" dirty="0" smtClean="0">
              <a:latin typeface="Segoe Print" panose="02000600000000000000" pitchFamily="2" charset="0"/>
            </a:endParaRPr>
          </a:p>
          <a:p>
            <a:pPr marL="342900" indent="-342900">
              <a:buAutoNum type="arabicPeriod"/>
            </a:pPr>
            <a:endParaRPr lang="en-GB" sz="1600" b="1" dirty="0">
              <a:latin typeface="Segoe Print" panose="02000600000000000000" pitchFamily="2" charset="0"/>
            </a:endParaRPr>
          </a:p>
          <a:p>
            <a:pPr marL="342900" indent="-342900">
              <a:buAutoNum type="arabicPeriod"/>
            </a:pPr>
            <a:endParaRPr lang="en-GB" sz="1600" b="1" dirty="0" smtClean="0">
              <a:latin typeface="Segoe Print" panose="02000600000000000000" pitchFamily="2" charset="0"/>
            </a:endParaRPr>
          </a:p>
          <a:p>
            <a:endParaRPr lang="en-GB" sz="1600" b="1" dirty="0">
              <a:latin typeface="Segoe Print" panose="02000600000000000000" pitchFamily="2" charset="0"/>
            </a:endParaRPr>
          </a:p>
          <a:p>
            <a:r>
              <a:rPr lang="en-GB" sz="1600" b="1" dirty="0" smtClean="0">
                <a:latin typeface="Segoe Print" panose="02000600000000000000" pitchFamily="2" charset="0"/>
              </a:rPr>
              <a:t>Lots of machines are used in factories. Machines are cheaper to run then people. Some factories even use machines instead of cleaners.</a:t>
            </a:r>
          </a:p>
          <a:p>
            <a:endParaRPr lang="en-GB" sz="1600" b="1" dirty="0">
              <a:latin typeface="Segoe Print" panose="02000600000000000000" pitchFamily="2" charset="0"/>
            </a:endParaRPr>
          </a:p>
          <a:p>
            <a:r>
              <a:rPr lang="en-GB" sz="1600" b="1" dirty="0" smtClean="0">
                <a:latin typeface="Segoe Print" panose="02000600000000000000" pitchFamily="2" charset="0"/>
              </a:rPr>
              <a:t>_______________ a machine will break down. When this happens a human is required to fix the problem. Broken machines can cause money to be wasted if the problem is not fixed quickly. </a:t>
            </a:r>
          </a:p>
        </p:txBody>
      </p:sp>
      <p:sp>
        <p:nvSpPr>
          <p:cNvPr id="5" name="TextBox 4"/>
          <p:cNvSpPr txBox="1"/>
          <p:nvPr/>
        </p:nvSpPr>
        <p:spPr>
          <a:xfrm>
            <a:off x="-1" y="1023583"/>
            <a:ext cx="8379725" cy="523220"/>
          </a:xfrm>
          <a:prstGeom prst="rect">
            <a:avLst/>
          </a:prstGeom>
          <a:noFill/>
        </p:spPr>
        <p:txBody>
          <a:bodyPr wrap="square" rtlCol="0">
            <a:spAutoFit/>
          </a:bodyPr>
          <a:lstStyle/>
          <a:p>
            <a:pPr algn="ctr"/>
            <a:r>
              <a:rPr lang="en-GB" sz="2800" b="1" dirty="0" smtClean="0">
                <a:solidFill>
                  <a:srgbClr val="7030A0"/>
                </a:solidFill>
                <a:latin typeface="Segoe Print" panose="02000600000000000000" pitchFamily="2" charset="0"/>
              </a:rPr>
              <a:t>often    usually     occasionally   sometimes </a:t>
            </a:r>
            <a:endParaRPr lang="en-GB" sz="2800" b="1" dirty="0">
              <a:solidFill>
                <a:srgbClr val="7030A0"/>
              </a:solidFill>
              <a:latin typeface="Segoe Print" panose="02000600000000000000" pitchFamily="2" charset="0"/>
            </a:endParaRPr>
          </a:p>
        </p:txBody>
      </p:sp>
      <p:sp>
        <p:nvSpPr>
          <p:cNvPr id="2" name="AutoShape 4" descr="Image result for swimming pool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Image result for bus clip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Image result for winter snow clipar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8" descr="Image result for movie camera  clipar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4" descr="Image result for factory machine clipart"/>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74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4711" y="3873323"/>
            <a:ext cx="4667748" cy="2026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0921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2082"/>
            <a:ext cx="9144000" cy="3785652"/>
          </a:xfrm>
          <a:prstGeom prst="rect">
            <a:avLst/>
          </a:prstGeom>
          <a:noFill/>
        </p:spPr>
        <p:txBody>
          <a:bodyPr wrap="square" rtlCol="0">
            <a:spAutoFit/>
          </a:bodyPr>
          <a:lstStyle/>
          <a:p>
            <a:r>
              <a:rPr lang="en-GB" sz="1600" b="1" dirty="0">
                <a:latin typeface="Segoe Print" panose="02000600000000000000" pitchFamily="2" charset="0"/>
              </a:rPr>
              <a:t>2. Decide which adverb of frequency to use to link each set of two paragraphs together. </a:t>
            </a:r>
          </a:p>
          <a:p>
            <a:endParaRPr lang="en-GB" sz="1600" b="1" dirty="0" smtClean="0">
              <a:latin typeface="Segoe Print" panose="02000600000000000000" pitchFamily="2" charset="0"/>
            </a:endParaRPr>
          </a:p>
          <a:p>
            <a:pPr marL="342900" indent="-342900">
              <a:buAutoNum type="arabicPeriod"/>
            </a:pPr>
            <a:endParaRPr lang="en-GB" sz="1600" b="1" dirty="0">
              <a:latin typeface="Segoe Print" panose="02000600000000000000" pitchFamily="2" charset="0"/>
            </a:endParaRPr>
          </a:p>
          <a:p>
            <a:pPr marL="342900" indent="-342900">
              <a:buAutoNum type="arabicPeriod"/>
            </a:pPr>
            <a:endParaRPr lang="en-GB" sz="1600" b="1" dirty="0" smtClean="0">
              <a:latin typeface="Segoe Print" panose="02000600000000000000" pitchFamily="2" charset="0"/>
            </a:endParaRPr>
          </a:p>
          <a:p>
            <a:pPr marL="342900" indent="-342900">
              <a:buAutoNum type="arabicPeriod"/>
            </a:pPr>
            <a:endParaRPr lang="en-GB" sz="1600" b="1" dirty="0" smtClean="0">
              <a:latin typeface="Segoe Print" panose="02000600000000000000" pitchFamily="2" charset="0"/>
            </a:endParaRPr>
          </a:p>
          <a:p>
            <a:pPr marL="342900" indent="-342900">
              <a:buAutoNum type="arabicPeriod"/>
            </a:pPr>
            <a:endParaRPr lang="en-GB" sz="1600" b="1" dirty="0">
              <a:latin typeface="Segoe Print" panose="02000600000000000000" pitchFamily="2" charset="0"/>
            </a:endParaRPr>
          </a:p>
          <a:p>
            <a:pPr marL="342900" indent="-342900">
              <a:buAutoNum type="arabicPeriod"/>
            </a:pPr>
            <a:endParaRPr lang="en-GB" sz="1600" b="1" dirty="0" smtClean="0">
              <a:latin typeface="Segoe Print" panose="02000600000000000000" pitchFamily="2" charset="0"/>
            </a:endParaRPr>
          </a:p>
          <a:p>
            <a:endParaRPr lang="en-GB" sz="1600" b="1" dirty="0">
              <a:latin typeface="Segoe Print" panose="02000600000000000000" pitchFamily="2" charset="0"/>
            </a:endParaRPr>
          </a:p>
          <a:p>
            <a:r>
              <a:rPr lang="en-GB" sz="1600" b="1" dirty="0" smtClean="0">
                <a:latin typeface="Segoe Print" panose="02000600000000000000" pitchFamily="2" charset="0"/>
              </a:rPr>
              <a:t>Metal detecting is a popular hobby. Some people spend hours of their spare time hunting for metal. They hope to get rich or to find important objects from history.</a:t>
            </a:r>
          </a:p>
          <a:p>
            <a:endParaRPr lang="en-GB" sz="1600" b="1" dirty="0">
              <a:latin typeface="Segoe Print" panose="02000600000000000000" pitchFamily="2" charset="0"/>
            </a:endParaRPr>
          </a:p>
          <a:p>
            <a:r>
              <a:rPr lang="en-GB" sz="1600" b="1" dirty="0" smtClean="0">
                <a:latin typeface="Segoe Print" panose="02000600000000000000" pitchFamily="2" charset="0"/>
              </a:rPr>
              <a:t>______________ metal detectors find something really special. In these cases there are rules about what people are allowed to keep. We do not know if some metal detectors have found treasure which people have kept secret. </a:t>
            </a:r>
          </a:p>
        </p:txBody>
      </p:sp>
      <p:sp>
        <p:nvSpPr>
          <p:cNvPr id="5" name="TextBox 4"/>
          <p:cNvSpPr txBox="1"/>
          <p:nvPr/>
        </p:nvSpPr>
        <p:spPr>
          <a:xfrm>
            <a:off x="-1" y="1023583"/>
            <a:ext cx="8379725" cy="523220"/>
          </a:xfrm>
          <a:prstGeom prst="rect">
            <a:avLst/>
          </a:prstGeom>
          <a:noFill/>
        </p:spPr>
        <p:txBody>
          <a:bodyPr wrap="square" rtlCol="0">
            <a:spAutoFit/>
          </a:bodyPr>
          <a:lstStyle/>
          <a:p>
            <a:pPr algn="ctr"/>
            <a:r>
              <a:rPr lang="en-GB" sz="2800" b="1" dirty="0" smtClean="0">
                <a:solidFill>
                  <a:srgbClr val="7030A0"/>
                </a:solidFill>
                <a:latin typeface="Segoe Print" panose="02000600000000000000" pitchFamily="2" charset="0"/>
              </a:rPr>
              <a:t>often    usually     occasionally   sometimes </a:t>
            </a:r>
            <a:endParaRPr lang="en-GB" sz="2800" b="1" dirty="0">
              <a:solidFill>
                <a:srgbClr val="7030A0"/>
              </a:solidFill>
              <a:latin typeface="Segoe Print" panose="02000600000000000000" pitchFamily="2" charset="0"/>
            </a:endParaRPr>
          </a:p>
        </p:txBody>
      </p:sp>
      <p:sp>
        <p:nvSpPr>
          <p:cNvPr id="2" name="AutoShape 4" descr="Image result for swimming pool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Image result for bus clip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Image result for winter snow clipar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8" descr="Image result for movie camera  clipar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4" descr="Image result for factory machine clipart"/>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84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5001" y="3964109"/>
            <a:ext cx="1993995" cy="2415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2253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2082"/>
            <a:ext cx="9144000" cy="3539430"/>
          </a:xfrm>
          <a:prstGeom prst="rect">
            <a:avLst/>
          </a:prstGeom>
          <a:noFill/>
        </p:spPr>
        <p:txBody>
          <a:bodyPr wrap="square" rtlCol="0">
            <a:spAutoFit/>
          </a:bodyPr>
          <a:lstStyle/>
          <a:p>
            <a:r>
              <a:rPr lang="en-GB" sz="1600" b="1" dirty="0">
                <a:latin typeface="Segoe Print" panose="02000600000000000000" pitchFamily="2" charset="0"/>
              </a:rPr>
              <a:t>2. Decide which adverb of </a:t>
            </a:r>
            <a:r>
              <a:rPr lang="en-GB" sz="1600" b="1" dirty="0" smtClean="0">
                <a:latin typeface="Segoe Print" panose="02000600000000000000" pitchFamily="2" charset="0"/>
              </a:rPr>
              <a:t>place to </a:t>
            </a:r>
            <a:r>
              <a:rPr lang="en-GB" sz="1600" b="1" dirty="0">
                <a:latin typeface="Segoe Print" panose="02000600000000000000" pitchFamily="2" charset="0"/>
              </a:rPr>
              <a:t>use to link each set of two paragraphs together. </a:t>
            </a:r>
          </a:p>
          <a:p>
            <a:endParaRPr lang="en-GB" sz="1600" b="1" dirty="0" smtClean="0">
              <a:latin typeface="Segoe Print" panose="02000600000000000000" pitchFamily="2" charset="0"/>
            </a:endParaRPr>
          </a:p>
          <a:p>
            <a:pPr marL="342900" indent="-342900">
              <a:buAutoNum type="arabicPeriod"/>
            </a:pPr>
            <a:endParaRPr lang="en-GB" sz="1600" b="1" dirty="0">
              <a:latin typeface="Segoe Print" panose="02000600000000000000" pitchFamily="2" charset="0"/>
            </a:endParaRPr>
          </a:p>
          <a:p>
            <a:pPr marL="342900" indent="-342900">
              <a:buAutoNum type="arabicPeriod"/>
            </a:pPr>
            <a:endParaRPr lang="en-GB" sz="1600" b="1" dirty="0" smtClean="0">
              <a:latin typeface="Segoe Print" panose="02000600000000000000" pitchFamily="2" charset="0"/>
            </a:endParaRPr>
          </a:p>
          <a:p>
            <a:pPr marL="342900" indent="-342900">
              <a:buAutoNum type="arabicPeriod"/>
            </a:pPr>
            <a:endParaRPr lang="en-GB" sz="1600" b="1" dirty="0" smtClean="0">
              <a:latin typeface="Segoe Print" panose="02000600000000000000" pitchFamily="2" charset="0"/>
            </a:endParaRPr>
          </a:p>
          <a:p>
            <a:pPr marL="342900" indent="-342900">
              <a:buAutoNum type="arabicPeriod"/>
            </a:pPr>
            <a:endParaRPr lang="en-GB" sz="1600" b="1" dirty="0">
              <a:latin typeface="Segoe Print" panose="02000600000000000000" pitchFamily="2" charset="0"/>
            </a:endParaRPr>
          </a:p>
          <a:p>
            <a:pPr marL="342900" indent="-342900">
              <a:buAutoNum type="arabicPeriod"/>
            </a:pPr>
            <a:endParaRPr lang="en-GB" sz="1600" b="1" dirty="0" smtClean="0">
              <a:latin typeface="Segoe Print" panose="02000600000000000000" pitchFamily="2" charset="0"/>
            </a:endParaRPr>
          </a:p>
          <a:p>
            <a:endParaRPr lang="en-GB" sz="1600" b="1" dirty="0">
              <a:latin typeface="Segoe Print" panose="02000600000000000000" pitchFamily="2" charset="0"/>
            </a:endParaRPr>
          </a:p>
          <a:p>
            <a:r>
              <a:rPr lang="en-GB" sz="1600" b="1" dirty="0" smtClean="0">
                <a:latin typeface="Segoe Print" panose="02000600000000000000" pitchFamily="2" charset="0"/>
              </a:rPr>
              <a:t>Metal detecting is a popular hobby. Some people spend hours of their spare time hunting for metal. They hope to get rich or to find important objects from history.</a:t>
            </a:r>
          </a:p>
          <a:p>
            <a:endParaRPr lang="en-GB" sz="1600" b="1" dirty="0">
              <a:latin typeface="Segoe Print" panose="02000600000000000000" pitchFamily="2" charset="0"/>
            </a:endParaRPr>
          </a:p>
          <a:p>
            <a:r>
              <a:rPr lang="en-GB" sz="1600" b="1" dirty="0" smtClean="0">
                <a:latin typeface="Segoe Print" panose="02000600000000000000" pitchFamily="2" charset="0"/>
              </a:rPr>
              <a:t>______________ metal detectors find something really special. In these cases there are rules about what people are allowed to keep. We do not know if some metal detectors have found treasure which people have kept secret. </a:t>
            </a:r>
          </a:p>
        </p:txBody>
      </p:sp>
      <p:sp>
        <p:nvSpPr>
          <p:cNvPr id="5" name="TextBox 4"/>
          <p:cNvSpPr txBox="1"/>
          <p:nvPr/>
        </p:nvSpPr>
        <p:spPr>
          <a:xfrm>
            <a:off x="-1" y="1023583"/>
            <a:ext cx="8379725" cy="523220"/>
          </a:xfrm>
          <a:prstGeom prst="rect">
            <a:avLst/>
          </a:prstGeom>
          <a:noFill/>
        </p:spPr>
        <p:txBody>
          <a:bodyPr wrap="square" rtlCol="0">
            <a:spAutoFit/>
          </a:bodyPr>
          <a:lstStyle/>
          <a:p>
            <a:pPr algn="ctr"/>
            <a:r>
              <a:rPr lang="en-GB" sz="2800" b="1" dirty="0" smtClean="0">
                <a:solidFill>
                  <a:srgbClr val="7030A0"/>
                </a:solidFill>
                <a:latin typeface="Segoe Print" panose="02000600000000000000" pitchFamily="2" charset="0"/>
              </a:rPr>
              <a:t>anywhere    below     outside   nearby </a:t>
            </a:r>
            <a:endParaRPr lang="en-GB" sz="2800" b="1" dirty="0">
              <a:solidFill>
                <a:srgbClr val="7030A0"/>
              </a:solidFill>
              <a:latin typeface="Segoe Print" panose="02000600000000000000" pitchFamily="2" charset="0"/>
            </a:endParaRPr>
          </a:p>
        </p:txBody>
      </p:sp>
      <p:sp>
        <p:nvSpPr>
          <p:cNvPr id="2" name="AutoShape 4" descr="Image result for swimming pool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Image result for bus clip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Image result for winter snow clipar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8" descr="Image result for movie camera  clipar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4" descr="Image result for factory machine clipart"/>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810209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559557" y="682389"/>
            <a:ext cx="3398294" cy="1528549"/>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r>
              <a:rPr lang="en-GB" altLang="en-US" sz="2000" dirty="0">
                <a:solidFill>
                  <a:schemeClr val="bg1"/>
                </a:solidFill>
                <a:latin typeface="Segoe Print" panose="02000600000000000000" pitchFamily="2" charset="0"/>
              </a:rPr>
              <a:t>A paragraph is a group of sentences that is separate – when you remember, do one. </a:t>
            </a:r>
            <a:endParaRPr lang="en-GB" altLang="en-US" sz="2000" dirty="0">
              <a:solidFill>
                <a:schemeClr val="bg1"/>
              </a:solidFill>
              <a:latin typeface="Segoe Print" panose="02000600000000000000" pitchFamily="2" charset="0"/>
            </a:endParaRPr>
          </a:p>
        </p:txBody>
      </p:sp>
      <p:sp>
        <p:nvSpPr>
          <p:cNvPr id="5" name="Snip Diagonal Corner Rectangle 4"/>
          <p:cNvSpPr/>
          <p:nvPr/>
        </p:nvSpPr>
        <p:spPr>
          <a:xfrm>
            <a:off x="559557" y="2622645"/>
            <a:ext cx="3398294" cy="1528549"/>
          </a:xfrm>
          <a:prstGeom prst="snip2Diag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r>
              <a:rPr lang="en-GB" altLang="en-US" sz="2000" dirty="0">
                <a:solidFill>
                  <a:schemeClr val="bg1"/>
                </a:solidFill>
                <a:latin typeface="Segoe Print" panose="02000600000000000000" pitchFamily="2" charset="0"/>
              </a:rPr>
              <a:t>A paragraph is a group of 3 or more sentences which share a common theme. </a:t>
            </a:r>
          </a:p>
        </p:txBody>
      </p:sp>
      <p:sp>
        <p:nvSpPr>
          <p:cNvPr id="6" name="Snip Diagonal Corner Rectangle 5"/>
          <p:cNvSpPr/>
          <p:nvPr/>
        </p:nvSpPr>
        <p:spPr>
          <a:xfrm>
            <a:off x="559557" y="4631140"/>
            <a:ext cx="3398294" cy="1528549"/>
          </a:xfrm>
          <a:prstGeom prst="snip2Diag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r>
              <a:rPr lang="en-GB" altLang="en-US" sz="1900" dirty="0">
                <a:solidFill>
                  <a:schemeClr val="bg1"/>
                </a:solidFill>
                <a:latin typeface="Segoe Print" panose="02000600000000000000" pitchFamily="2" charset="0"/>
              </a:rPr>
              <a:t>A paragraph is a self-contained unit of writing concerned with examining a particular point or idea. </a:t>
            </a:r>
          </a:p>
        </p:txBody>
      </p:sp>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6157" y="2357813"/>
            <a:ext cx="4840605" cy="30376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268035" y="3100315"/>
            <a:ext cx="2558955" cy="1200329"/>
          </a:xfrm>
          <a:prstGeom prst="rect">
            <a:avLst/>
          </a:prstGeom>
        </p:spPr>
        <p:txBody>
          <a:bodyPr wrap="square">
            <a:spAutoFit/>
          </a:bodyPr>
          <a:lstStyle/>
          <a:p>
            <a:pPr>
              <a:lnSpc>
                <a:spcPct val="100000"/>
              </a:lnSpc>
              <a:spcBef>
                <a:spcPct val="0"/>
              </a:spcBef>
              <a:buFontTx/>
              <a:buNone/>
            </a:pPr>
            <a:r>
              <a:rPr lang="en-GB" altLang="en-US" b="1" dirty="0">
                <a:solidFill>
                  <a:srgbClr val="FF0000"/>
                </a:solidFill>
                <a:latin typeface="Segoe Print" panose="02000600000000000000" pitchFamily="2" charset="0"/>
              </a:rPr>
              <a:t>Which of these do you think is best? Or do you prefer your own?  </a:t>
            </a:r>
            <a:endParaRPr lang="en-GB" altLang="en-US" b="1" dirty="0">
              <a:solidFill>
                <a:srgbClr val="FF0000"/>
              </a:solidFill>
              <a:latin typeface="Segoe Print" panose="02000600000000000000" pitchFamily="2" charset="0"/>
            </a:endParaRPr>
          </a:p>
        </p:txBody>
      </p:sp>
    </p:spTree>
    <p:extLst>
      <p:ext uri="{BB962C8B-B14F-4D97-AF65-F5344CB8AC3E}">
        <p14:creationId xmlns:p14="http://schemas.microsoft.com/office/powerpoint/2010/main" val="2397951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1194" y="1009934"/>
            <a:ext cx="8243248" cy="4247866"/>
          </a:xfrm>
        </p:spPr>
        <p:txBody>
          <a:bodyPr/>
          <a:lstStyle/>
          <a:p>
            <a:pPr>
              <a:lnSpc>
                <a:spcPct val="100000"/>
              </a:lnSpc>
              <a:spcBef>
                <a:spcPct val="0"/>
              </a:spcBef>
            </a:pPr>
            <a:r>
              <a:rPr lang="en-GB" altLang="en-US" dirty="0">
                <a:latin typeface="Segoe Print" panose="02000600000000000000" pitchFamily="2" charset="0"/>
              </a:rPr>
              <a:t>Once you have mastered forming paragraphs effectively, you can begin to think about how to link your ideas across them in order to help your writing flow.</a:t>
            </a:r>
          </a:p>
          <a:p>
            <a:pPr>
              <a:lnSpc>
                <a:spcPct val="100000"/>
              </a:lnSpc>
              <a:spcBef>
                <a:spcPct val="0"/>
              </a:spcBef>
            </a:pPr>
            <a:endParaRPr lang="en-GB" altLang="en-US" dirty="0">
              <a:latin typeface="Segoe Print" panose="02000600000000000000" pitchFamily="2" charset="0"/>
            </a:endParaRPr>
          </a:p>
          <a:p>
            <a:pPr>
              <a:lnSpc>
                <a:spcPct val="100000"/>
              </a:lnSpc>
              <a:spcBef>
                <a:spcPct val="0"/>
              </a:spcBef>
            </a:pPr>
            <a:r>
              <a:rPr lang="en-GB" altLang="en-US" dirty="0">
                <a:latin typeface="Segoe Print" panose="02000600000000000000" pitchFamily="2" charset="0"/>
              </a:rPr>
              <a:t>If you spend some time thinking about how to begin your new paragraph, you can deliberately choose words which will link the sentences in your new paragraph to the ideas you set out in the previous paragraph.</a:t>
            </a:r>
          </a:p>
          <a:p>
            <a:pPr>
              <a:lnSpc>
                <a:spcPct val="100000"/>
              </a:lnSpc>
              <a:spcBef>
                <a:spcPct val="0"/>
              </a:spcBef>
            </a:pPr>
            <a:endParaRPr lang="en-GB" altLang="en-US" dirty="0">
              <a:latin typeface="Segoe Print" panose="02000600000000000000" pitchFamily="2" charset="0"/>
            </a:endParaRPr>
          </a:p>
          <a:p>
            <a:pPr>
              <a:lnSpc>
                <a:spcPct val="100000"/>
              </a:lnSpc>
              <a:spcBef>
                <a:spcPct val="0"/>
              </a:spcBef>
            </a:pPr>
            <a:r>
              <a:rPr lang="en-GB" altLang="en-US" dirty="0">
                <a:latin typeface="Segoe Print" panose="02000600000000000000" pitchFamily="2" charset="0"/>
              </a:rPr>
              <a:t>Doing this makes it clear to the reader that you are in control of the subject you are writing about!</a:t>
            </a:r>
          </a:p>
          <a:p>
            <a:endParaRPr lang="en-GB" dirty="0"/>
          </a:p>
        </p:txBody>
      </p:sp>
    </p:spTree>
    <p:extLst>
      <p:ext uri="{BB962C8B-B14F-4D97-AF65-F5344CB8AC3E}">
        <p14:creationId xmlns:p14="http://schemas.microsoft.com/office/powerpoint/2010/main" val="2626298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9212" y="234919"/>
            <a:ext cx="7369790" cy="646331"/>
          </a:xfrm>
          <a:prstGeom prst="rect">
            <a:avLst/>
          </a:prstGeom>
        </p:spPr>
        <p:txBody>
          <a:bodyPr wrap="square">
            <a:spAutoFit/>
          </a:bodyPr>
          <a:lstStyle/>
          <a:p>
            <a:pPr>
              <a:lnSpc>
                <a:spcPct val="100000"/>
              </a:lnSpc>
              <a:spcBef>
                <a:spcPct val="0"/>
              </a:spcBef>
              <a:buFontTx/>
              <a:buNone/>
            </a:pPr>
            <a:r>
              <a:rPr lang="en-GB" altLang="en-US" b="1" dirty="0">
                <a:latin typeface="Segoe Print" panose="02000600000000000000" pitchFamily="2" charset="0"/>
              </a:rPr>
              <a:t>Let’s see how the author of </a:t>
            </a:r>
            <a:r>
              <a:rPr lang="en-GB" altLang="en-US" b="1" dirty="0" smtClean="0">
                <a:latin typeface="Segoe Print" panose="02000600000000000000" pitchFamily="2" charset="0"/>
              </a:rPr>
              <a:t>‘Making Honey’ </a:t>
            </a:r>
            <a:r>
              <a:rPr lang="en-GB" altLang="en-US" b="1" dirty="0">
                <a:latin typeface="Segoe Print" panose="02000600000000000000" pitchFamily="2" charset="0"/>
              </a:rPr>
              <a:t>could have used adverbials to link paragraphs.</a:t>
            </a:r>
            <a:endParaRPr lang="en-GB" altLang="en-US" b="1" dirty="0">
              <a:latin typeface="Segoe Print" panose="02000600000000000000" pitchFamily="2" charset="0"/>
            </a:endParaRPr>
          </a:p>
        </p:txBody>
      </p:sp>
      <p:sp>
        <p:nvSpPr>
          <p:cNvPr id="8" name="Rectangle 7"/>
          <p:cNvSpPr/>
          <p:nvPr/>
        </p:nvSpPr>
        <p:spPr>
          <a:xfrm>
            <a:off x="361665" y="870383"/>
            <a:ext cx="8557146" cy="1200329"/>
          </a:xfrm>
          <a:prstGeom prst="rect">
            <a:avLst/>
          </a:prstGeom>
        </p:spPr>
        <p:txBody>
          <a:bodyPr wrap="square">
            <a:spAutoFit/>
          </a:bodyPr>
          <a:lstStyle/>
          <a:p>
            <a:pPr>
              <a:lnSpc>
                <a:spcPct val="100000"/>
              </a:lnSpc>
              <a:spcBef>
                <a:spcPct val="0"/>
              </a:spcBef>
              <a:buFontTx/>
              <a:buNone/>
            </a:pPr>
            <a:r>
              <a:rPr lang="en-GB" altLang="en-US" dirty="0">
                <a:latin typeface="Segoe Print" panose="02000600000000000000" pitchFamily="2" charset="0"/>
              </a:rPr>
              <a:t>In the piece of writing entitled ‘Making Honey’ the author could have linked the paragraphs with </a:t>
            </a:r>
            <a:r>
              <a:rPr lang="en-GB" altLang="en-US" b="1" dirty="0">
                <a:latin typeface="Segoe Print" panose="02000600000000000000" pitchFamily="2" charset="0"/>
              </a:rPr>
              <a:t>adverbs of time</a:t>
            </a:r>
            <a:r>
              <a:rPr lang="en-GB" altLang="en-US" dirty="0">
                <a:latin typeface="Segoe Print" panose="02000600000000000000" pitchFamily="2" charset="0"/>
              </a:rPr>
              <a:t>. </a:t>
            </a:r>
            <a:endParaRPr lang="en-GB" altLang="en-US" dirty="0" smtClean="0">
              <a:latin typeface="Segoe Print" panose="02000600000000000000" pitchFamily="2" charset="0"/>
            </a:endParaRPr>
          </a:p>
          <a:p>
            <a:pPr>
              <a:lnSpc>
                <a:spcPct val="100000"/>
              </a:lnSpc>
              <a:spcBef>
                <a:spcPct val="0"/>
              </a:spcBef>
              <a:buFontTx/>
              <a:buNone/>
            </a:pPr>
            <a:endParaRPr lang="en-GB" altLang="en-US" dirty="0">
              <a:latin typeface="Segoe Print" panose="02000600000000000000" pitchFamily="2" charset="0"/>
            </a:endParaRPr>
          </a:p>
          <a:p>
            <a:pPr>
              <a:lnSpc>
                <a:spcPct val="100000"/>
              </a:lnSpc>
              <a:spcBef>
                <a:spcPct val="0"/>
              </a:spcBef>
              <a:buFontTx/>
              <a:buNone/>
            </a:pPr>
            <a:r>
              <a:rPr lang="en-GB" altLang="en-US" dirty="0">
                <a:latin typeface="Segoe Print" panose="02000600000000000000" pitchFamily="2" charset="0"/>
              </a:rPr>
              <a:t>Adverbs of time answer the question: ‘</a:t>
            </a:r>
            <a:r>
              <a:rPr lang="en-GB" altLang="en-US" b="1" dirty="0">
                <a:latin typeface="Segoe Print" panose="02000600000000000000" pitchFamily="2" charset="0"/>
              </a:rPr>
              <a:t>When?’</a:t>
            </a:r>
            <a:endParaRPr lang="en-GB" altLang="en-US" b="1" dirty="0">
              <a:latin typeface="Segoe Print" panose="02000600000000000000" pitchFamily="2" charset="0"/>
            </a:endParaRPr>
          </a:p>
        </p:txBody>
      </p:sp>
      <p:sp>
        <p:nvSpPr>
          <p:cNvPr id="9" name="Rectangle 8"/>
          <p:cNvSpPr/>
          <p:nvPr/>
        </p:nvSpPr>
        <p:spPr>
          <a:xfrm>
            <a:off x="266129" y="2188401"/>
            <a:ext cx="8454789" cy="3970318"/>
          </a:xfrm>
          <a:prstGeom prst="rect">
            <a:avLst/>
          </a:prstGeom>
        </p:spPr>
        <p:txBody>
          <a:bodyPr wrap="square">
            <a:spAutoFit/>
          </a:bodyPr>
          <a:lstStyle/>
          <a:p>
            <a:pPr>
              <a:lnSpc>
                <a:spcPct val="100000"/>
              </a:lnSpc>
              <a:spcBef>
                <a:spcPct val="0"/>
              </a:spcBef>
              <a:buFontTx/>
              <a:buNone/>
            </a:pPr>
            <a:r>
              <a:rPr lang="en-GB" altLang="en-US" dirty="0">
                <a:solidFill>
                  <a:srgbClr val="0000FF"/>
                </a:solidFill>
                <a:latin typeface="Segoe Print" panose="02000600000000000000" pitchFamily="2" charset="0"/>
              </a:rPr>
              <a:t>Bees eat honey and they start making it by visiting flowers. They collect nectar, which is a sugary liquid, from the blossom by sucking it out. They store it in their honey stomachs which are separate to their other stomachs. </a:t>
            </a:r>
          </a:p>
          <a:p>
            <a:pPr>
              <a:lnSpc>
                <a:spcPct val="100000"/>
              </a:lnSpc>
              <a:spcBef>
                <a:spcPct val="0"/>
              </a:spcBef>
              <a:buFontTx/>
              <a:buNone/>
            </a:pPr>
            <a:r>
              <a:rPr lang="en-GB" altLang="en-US" dirty="0">
                <a:solidFill>
                  <a:srgbClr val="0000FF"/>
                </a:solidFill>
                <a:latin typeface="Segoe Print" panose="02000600000000000000" pitchFamily="2" charset="0"/>
              </a:rPr>
              <a:t>	</a:t>
            </a:r>
          </a:p>
          <a:p>
            <a:pPr>
              <a:lnSpc>
                <a:spcPct val="100000"/>
              </a:lnSpc>
              <a:spcBef>
                <a:spcPct val="0"/>
              </a:spcBef>
              <a:buFontTx/>
              <a:buNone/>
            </a:pPr>
            <a:r>
              <a:rPr lang="en-GB" altLang="en-US" b="1" dirty="0">
                <a:solidFill>
                  <a:srgbClr val="0000FF"/>
                </a:solidFill>
                <a:latin typeface="Segoe Print" panose="02000600000000000000" pitchFamily="2" charset="0"/>
              </a:rPr>
              <a:t>When</a:t>
            </a:r>
            <a:r>
              <a:rPr lang="en-GB" altLang="en-US" dirty="0">
                <a:solidFill>
                  <a:srgbClr val="0000FF"/>
                </a:solidFill>
                <a:latin typeface="Segoe Print" panose="02000600000000000000" pitchFamily="2" charset="0"/>
              </a:rPr>
              <a:t> their stomachs are full, they fly back to the hive. When they get there, they pass the nectar to worker bees who chew it and then pass it to the next bee. As it passes from bee to bee, it gradually turns into honey. </a:t>
            </a:r>
          </a:p>
          <a:p>
            <a:pPr>
              <a:lnSpc>
                <a:spcPct val="100000"/>
              </a:lnSpc>
              <a:spcBef>
                <a:spcPct val="0"/>
              </a:spcBef>
              <a:buFontTx/>
              <a:buNone/>
            </a:pPr>
            <a:r>
              <a:rPr lang="en-GB" altLang="en-US" dirty="0">
                <a:solidFill>
                  <a:srgbClr val="0000FF"/>
                </a:solidFill>
                <a:latin typeface="Segoe Print" panose="02000600000000000000" pitchFamily="2" charset="0"/>
              </a:rPr>
              <a:t>	</a:t>
            </a:r>
          </a:p>
          <a:p>
            <a:pPr>
              <a:lnSpc>
                <a:spcPct val="100000"/>
              </a:lnSpc>
              <a:spcBef>
                <a:spcPct val="0"/>
              </a:spcBef>
              <a:buFontTx/>
              <a:buNone/>
            </a:pPr>
            <a:r>
              <a:rPr lang="en-GB" altLang="en-US" b="1" dirty="0">
                <a:solidFill>
                  <a:srgbClr val="0000FF"/>
                </a:solidFill>
                <a:latin typeface="Segoe Print" panose="02000600000000000000" pitchFamily="2" charset="0"/>
              </a:rPr>
              <a:t>Until</a:t>
            </a:r>
            <a:r>
              <a:rPr lang="en-GB" altLang="en-US" dirty="0">
                <a:solidFill>
                  <a:srgbClr val="0000FF"/>
                </a:solidFill>
                <a:latin typeface="Segoe Print" panose="02000600000000000000" pitchFamily="2" charset="0"/>
              </a:rPr>
              <a:t> they need to eat it, the bees store the honey in honeycomb cells – basically tiny jars made of wax. Because the honey is wet, they fan it with their wings to make it stickier. To keep it clean, they seal the cell with a wax lid. </a:t>
            </a:r>
            <a:endParaRPr lang="en-GB" altLang="en-US" dirty="0">
              <a:solidFill>
                <a:srgbClr val="0000FF"/>
              </a:solidFill>
              <a:latin typeface="Segoe Print" panose="02000600000000000000" pitchFamily="2" charset="0"/>
            </a:endParaRPr>
          </a:p>
        </p:txBody>
      </p:sp>
      <p:sp>
        <p:nvSpPr>
          <p:cNvPr id="10" name="Rectangle 9"/>
          <p:cNvSpPr/>
          <p:nvPr/>
        </p:nvSpPr>
        <p:spPr>
          <a:xfrm>
            <a:off x="266129" y="6326669"/>
            <a:ext cx="7656391" cy="369332"/>
          </a:xfrm>
          <a:prstGeom prst="rect">
            <a:avLst/>
          </a:prstGeom>
        </p:spPr>
        <p:txBody>
          <a:bodyPr wrap="square">
            <a:spAutoFit/>
          </a:bodyPr>
          <a:lstStyle/>
          <a:p>
            <a:pPr>
              <a:defRPr/>
            </a:pPr>
            <a:r>
              <a:rPr lang="en-GB" b="1" dirty="0">
                <a:solidFill>
                  <a:srgbClr val="00B050"/>
                </a:solidFill>
                <a:latin typeface="Segoe Print" panose="02000600000000000000" pitchFamily="2" charset="0"/>
              </a:rPr>
              <a:t>How do these adverbials link the ideas across the paragraphs?</a:t>
            </a:r>
            <a:endParaRPr lang="en-GB" b="1" dirty="0">
              <a:solidFill>
                <a:srgbClr val="00B050"/>
              </a:solidFill>
              <a:latin typeface="Segoe Print" panose="02000600000000000000" pitchFamily="2" charset="0"/>
            </a:endParaRPr>
          </a:p>
        </p:txBody>
      </p:sp>
      <p:pic>
        <p:nvPicPr>
          <p:cNvPr id="3074" name="Picture 2" descr="Image result for bees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9002" y="5760106"/>
            <a:ext cx="976545" cy="104688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bees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80000">
            <a:off x="6925755" y="1161772"/>
            <a:ext cx="855938" cy="894981"/>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4407" y="1609262"/>
            <a:ext cx="1054360" cy="913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608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773" y="234919"/>
            <a:ext cx="8557145" cy="923330"/>
          </a:xfrm>
          <a:prstGeom prst="rect">
            <a:avLst/>
          </a:prstGeom>
        </p:spPr>
        <p:txBody>
          <a:bodyPr wrap="square">
            <a:spAutoFit/>
          </a:bodyPr>
          <a:lstStyle/>
          <a:p>
            <a:pPr>
              <a:lnSpc>
                <a:spcPct val="100000"/>
              </a:lnSpc>
              <a:spcBef>
                <a:spcPct val="0"/>
              </a:spcBef>
              <a:buFontTx/>
              <a:buNone/>
            </a:pPr>
            <a:r>
              <a:rPr lang="en-GB" altLang="en-US" b="1" dirty="0">
                <a:latin typeface="Segoe Print" panose="02000600000000000000" pitchFamily="2" charset="0"/>
              </a:rPr>
              <a:t>In the piece of writing entitled ‘Making Honey’ the author could also have linked the paragraphs with adverbs of frequency. </a:t>
            </a:r>
          </a:p>
          <a:p>
            <a:pPr>
              <a:lnSpc>
                <a:spcPct val="100000"/>
              </a:lnSpc>
              <a:spcBef>
                <a:spcPct val="0"/>
              </a:spcBef>
              <a:buFontTx/>
              <a:buNone/>
            </a:pPr>
            <a:r>
              <a:rPr lang="en-GB" altLang="en-US" b="1" dirty="0">
                <a:latin typeface="Segoe Print" panose="02000600000000000000" pitchFamily="2" charset="0"/>
              </a:rPr>
              <a:t>Adverbs of frequency answer the question: ‘How often?’</a:t>
            </a:r>
          </a:p>
        </p:txBody>
      </p:sp>
      <p:sp>
        <p:nvSpPr>
          <p:cNvPr id="9" name="Rectangle 8"/>
          <p:cNvSpPr/>
          <p:nvPr/>
        </p:nvSpPr>
        <p:spPr>
          <a:xfrm>
            <a:off x="266129" y="2188401"/>
            <a:ext cx="8454789" cy="3970318"/>
          </a:xfrm>
          <a:prstGeom prst="rect">
            <a:avLst/>
          </a:prstGeom>
        </p:spPr>
        <p:txBody>
          <a:bodyPr wrap="square">
            <a:spAutoFit/>
          </a:bodyPr>
          <a:lstStyle/>
          <a:p>
            <a:pPr>
              <a:lnSpc>
                <a:spcPct val="100000"/>
              </a:lnSpc>
              <a:spcBef>
                <a:spcPct val="0"/>
              </a:spcBef>
              <a:buFontTx/>
              <a:buNone/>
            </a:pPr>
            <a:r>
              <a:rPr lang="en-GB" altLang="en-US" b="1" dirty="0">
                <a:solidFill>
                  <a:srgbClr val="0000FF"/>
                </a:solidFill>
                <a:latin typeface="Segoe Print" panose="02000600000000000000" pitchFamily="2" charset="0"/>
              </a:rPr>
              <a:t>Normally</a:t>
            </a:r>
            <a:r>
              <a:rPr lang="en-GB" altLang="en-US" dirty="0">
                <a:solidFill>
                  <a:srgbClr val="0000FF"/>
                </a:solidFill>
                <a:latin typeface="Segoe Print" panose="02000600000000000000" pitchFamily="2" charset="0"/>
              </a:rPr>
              <a:t>, bees eat honey and they start making it by visiting flowers. They collect nectar, which is a sugary liquid, from the blossom by sucking it out. They store it in their honey stomachs which are separate to their other stomachs. </a:t>
            </a:r>
          </a:p>
          <a:p>
            <a:pPr>
              <a:lnSpc>
                <a:spcPct val="100000"/>
              </a:lnSpc>
              <a:spcBef>
                <a:spcPct val="0"/>
              </a:spcBef>
              <a:buFontTx/>
              <a:buNone/>
            </a:pPr>
            <a:r>
              <a:rPr lang="en-GB" altLang="en-US" dirty="0">
                <a:solidFill>
                  <a:srgbClr val="0000FF"/>
                </a:solidFill>
                <a:latin typeface="Segoe Print" panose="02000600000000000000" pitchFamily="2" charset="0"/>
              </a:rPr>
              <a:t>	</a:t>
            </a:r>
          </a:p>
          <a:p>
            <a:pPr>
              <a:lnSpc>
                <a:spcPct val="100000"/>
              </a:lnSpc>
              <a:spcBef>
                <a:spcPct val="0"/>
              </a:spcBef>
              <a:buFontTx/>
              <a:buNone/>
            </a:pPr>
            <a:r>
              <a:rPr lang="en-GB" altLang="en-US" b="1" dirty="0">
                <a:solidFill>
                  <a:srgbClr val="0000FF"/>
                </a:solidFill>
                <a:latin typeface="Segoe Print" panose="02000600000000000000" pitchFamily="2" charset="0"/>
              </a:rPr>
              <a:t>Every time </a:t>
            </a:r>
            <a:r>
              <a:rPr lang="en-GB" altLang="en-US" dirty="0">
                <a:solidFill>
                  <a:srgbClr val="0000FF"/>
                </a:solidFill>
                <a:latin typeface="Segoe Print" panose="02000600000000000000" pitchFamily="2" charset="0"/>
              </a:rPr>
              <a:t>their stomachs are full, they fly back to the hive. When they get there, they pass the nectar to worker bees who chew it and then pass it to the next bee. As it passes from bee to bee, it gradually turns into honey. </a:t>
            </a:r>
          </a:p>
          <a:p>
            <a:pPr>
              <a:lnSpc>
                <a:spcPct val="100000"/>
              </a:lnSpc>
              <a:spcBef>
                <a:spcPct val="0"/>
              </a:spcBef>
              <a:buFontTx/>
              <a:buNone/>
            </a:pPr>
            <a:r>
              <a:rPr lang="en-GB" altLang="en-US" dirty="0">
                <a:solidFill>
                  <a:srgbClr val="0000FF"/>
                </a:solidFill>
                <a:latin typeface="Segoe Print" panose="02000600000000000000" pitchFamily="2" charset="0"/>
              </a:rPr>
              <a:t>	</a:t>
            </a:r>
          </a:p>
          <a:p>
            <a:pPr>
              <a:lnSpc>
                <a:spcPct val="100000"/>
              </a:lnSpc>
              <a:spcBef>
                <a:spcPct val="0"/>
              </a:spcBef>
              <a:buFontTx/>
              <a:buNone/>
            </a:pPr>
            <a:r>
              <a:rPr lang="en-GB" altLang="en-US" dirty="0">
                <a:solidFill>
                  <a:srgbClr val="0000FF"/>
                </a:solidFill>
                <a:latin typeface="Segoe Print" panose="02000600000000000000" pitchFamily="2" charset="0"/>
              </a:rPr>
              <a:t>Usually the bees store the honey in honeycomb cells – basically tiny jars made of wax. Because the honey is wet, they fan it with their wings to make it stickier. To keep it clean, they seal the cell with a wax lid. </a:t>
            </a:r>
          </a:p>
        </p:txBody>
      </p:sp>
      <p:sp>
        <p:nvSpPr>
          <p:cNvPr id="10" name="Rectangle 9"/>
          <p:cNvSpPr/>
          <p:nvPr/>
        </p:nvSpPr>
        <p:spPr>
          <a:xfrm>
            <a:off x="266129" y="6326669"/>
            <a:ext cx="7656391" cy="369332"/>
          </a:xfrm>
          <a:prstGeom prst="rect">
            <a:avLst/>
          </a:prstGeom>
        </p:spPr>
        <p:txBody>
          <a:bodyPr wrap="square">
            <a:spAutoFit/>
          </a:bodyPr>
          <a:lstStyle/>
          <a:p>
            <a:pPr>
              <a:defRPr/>
            </a:pPr>
            <a:r>
              <a:rPr lang="en-GB" b="1" dirty="0">
                <a:solidFill>
                  <a:srgbClr val="00B050"/>
                </a:solidFill>
                <a:latin typeface="Segoe Print" panose="02000600000000000000" pitchFamily="2" charset="0"/>
              </a:rPr>
              <a:t>How do these adverbials link the ideas across the paragraphs?</a:t>
            </a:r>
          </a:p>
        </p:txBody>
      </p:sp>
      <p:pic>
        <p:nvPicPr>
          <p:cNvPr id="3074" name="Picture 2" descr="Image result for bees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9002" y="5760106"/>
            <a:ext cx="976545" cy="104688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bees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80000">
            <a:off x="6925755" y="1161772"/>
            <a:ext cx="855938" cy="894981"/>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4407" y="1609262"/>
            <a:ext cx="1054360" cy="913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3087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27797" y="4203509"/>
            <a:ext cx="8175009" cy="234741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282890" y="959224"/>
            <a:ext cx="6557749" cy="369332"/>
          </a:xfrm>
          <a:prstGeom prst="rect">
            <a:avLst/>
          </a:prstGeom>
        </p:spPr>
        <p:txBody>
          <a:bodyPr wrap="square">
            <a:spAutoFit/>
          </a:bodyPr>
          <a:lstStyle/>
          <a:p>
            <a:pPr>
              <a:lnSpc>
                <a:spcPct val="100000"/>
              </a:lnSpc>
              <a:spcBef>
                <a:spcPct val="0"/>
              </a:spcBef>
              <a:buFontTx/>
              <a:buNone/>
            </a:pPr>
            <a:r>
              <a:rPr lang="en-GB" altLang="en-US" b="1" dirty="0">
                <a:solidFill>
                  <a:srgbClr val="00B050"/>
                </a:solidFill>
                <a:latin typeface="Segoe Print" panose="02000600000000000000" pitchFamily="2" charset="0"/>
              </a:rPr>
              <a:t>How do adverbials of place differ from prepositions?</a:t>
            </a:r>
            <a:endParaRPr lang="en-GB" altLang="en-US" b="1" dirty="0">
              <a:solidFill>
                <a:srgbClr val="00B050"/>
              </a:solidFill>
              <a:latin typeface="Segoe Print" panose="02000600000000000000" pitchFamily="2" charset="0"/>
            </a:endParaRPr>
          </a:p>
        </p:txBody>
      </p:sp>
      <p:sp>
        <p:nvSpPr>
          <p:cNvPr id="5" name="TextBox 42"/>
          <p:cNvSpPr txBox="1">
            <a:spLocks noChangeArrowheads="1"/>
          </p:cNvSpPr>
          <p:nvPr/>
        </p:nvSpPr>
        <p:spPr bwMode="auto">
          <a:xfrm>
            <a:off x="110582" y="2231551"/>
            <a:ext cx="407059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1600" dirty="0">
                <a:solidFill>
                  <a:schemeClr val="tx1"/>
                </a:solidFill>
                <a:latin typeface="Segoe Print" panose="02000600000000000000" pitchFamily="2" charset="0"/>
              </a:rPr>
              <a:t>Prepositions require an object… </a:t>
            </a:r>
          </a:p>
          <a:p>
            <a:pPr>
              <a:lnSpc>
                <a:spcPct val="100000"/>
              </a:lnSpc>
              <a:spcBef>
                <a:spcPct val="0"/>
              </a:spcBef>
              <a:buFontTx/>
              <a:buNone/>
            </a:pPr>
            <a:endParaRPr lang="en-GB" altLang="en-US" sz="1600" dirty="0">
              <a:solidFill>
                <a:schemeClr val="tx1"/>
              </a:solidFill>
              <a:latin typeface="Segoe Print" panose="02000600000000000000" pitchFamily="2" charset="0"/>
            </a:endParaRPr>
          </a:p>
          <a:p>
            <a:pPr>
              <a:lnSpc>
                <a:spcPct val="100000"/>
              </a:lnSpc>
              <a:spcBef>
                <a:spcPct val="0"/>
              </a:spcBef>
              <a:buFontTx/>
              <a:buNone/>
            </a:pPr>
            <a:r>
              <a:rPr lang="en-GB" altLang="en-US" sz="1600" b="1" dirty="0">
                <a:solidFill>
                  <a:schemeClr val="tx1"/>
                </a:solidFill>
                <a:latin typeface="Segoe Print" panose="02000600000000000000" pitchFamily="2" charset="0"/>
              </a:rPr>
              <a:t>Under</a:t>
            </a:r>
            <a:r>
              <a:rPr lang="en-GB" altLang="en-US" sz="1600" dirty="0">
                <a:solidFill>
                  <a:schemeClr val="tx1"/>
                </a:solidFill>
                <a:latin typeface="Segoe Print" panose="02000600000000000000" pitchFamily="2" charset="0"/>
              </a:rPr>
              <a:t> </a:t>
            </a:r>
            <a:r>
              <a:rPr lang="en-GB" altLang="en-US" sz="1600" u="sng" dirty="0">
                <a:solidFill>
                  <a:schemeClr val="tx1"/>
                </a:solidFill>
                <a:latin typeface="Segoe Print" panose="02000600000000000000" pitchFamily="2" charset="0"/>
              </a:rPr>
              <a:t>the rock </a:t>
            </a:r>
            <a:r>
              <a:rPr lang="en-GB" altLang="en-US" sz="1600" dirty="0">
                <a:solidFill>
                  <a:schemeClr val="tx1"/>
                </a:solidFill>
                <a:latin typeface="Segoe Print" panose="02000600000000000000" pitchFamily="2" charset="0"/>
              </a:rPr>
              <a:t>was a message.</a:t>
            </a:r>
          </a:p>
          <a:p>
            <a:pPr>
              <a:lnSpc>
                <a:spcPct val="100000"/>
              </a:lnSpc>
              <a:spcBef>
                <a:spcPct val="0"/>
              </a:spcBef>
              <a:buFontTx/>
              <a:buNone/>
            </a:pPr>
            <a:endParaRPr lang="en-GB" altLang="en-US" sz="1600" dirty="0">
              <a:solidFill>
                <a:schemeClr val="tx1"/>
              </a:solidFill>
              <a:latin typeface="Segoe Print" panose="02000600000000000000" pitchFamily="2" charset="0"/>
            </a:endParaRPr>
          </a:p>
          <a:p>
            <a:pPr>
              <a:lnSpc>
                <a:spcPct val="100000"/>
              </a:lnSpc>
              <a:spcBef>
                <a:spcPct val="0"/>
              </a:spcBef>
              <a:buFontTx/>
              <a:buNone/>
            </a:pPr>
            <a:r>
              <a:rPr lang="en-GB" altLang="en-US" sz="1600" b="1" dirty="0">
                <a:solidFill>
                  <a:schemeClr val="tx1"/>
                </a:solidFill>
                <a:latin typeface="Segoe Print" panose="02000600000000000000" pitchFamily="2" charset="0"/>
              </a:rPr>
              <a:t>Over</a:t>
            </a:r>
            <a:r>
              <a:rPr lang="en-GB" altLang="en-US" sz="1600" dirty="0">
                <a:solidFill>
                  <a:schemeClr val="tx1"/>
                </a:solidFill>
                <a:latin typeface="Segoe Print" panose="02000600000000000000" pitchFamily="2" charset="0"/>
              </a:rPr>
              <a:t> </a:t>
            </a:r>
            <a:r>
              <a:rPr lang="en-GB" altLang="en-US" sz="1600" u="sng" dirty="0">
                <a:solidFill>
                  <a:schemeClr val="tx1"/>
                </a:solidFill>
                <a:latin typeface="Segoe Print" panose="02000600000000000000" pitchFamily="2" charset="0"/>
              </a:rPr>
              <a:t>the bridge </a:t>
            </a:r>
            <a:r>
              <a:rPr lang="en-GB" altLang="en-US" sz="1600" dirty="0">
                <a:solidFill>
                  <a:schemeClr val="tx1"/>
                </a:solidFill>
                <a:latin typeface="Segoe Print" panose="02000600000000000000" pitchFamily="2" charset="0"/>
              </a:rPr>
              <a:t>was the safest route.</a:t>
            </a:r>
          </a:p>
        </p:txBody>
      </p:sp>
      <p:sp>
        <p:nvSpPr>
          <p:cNvPr id="6" name="TextBox 43"/>
          <p:cNvSpPr txBox="1">
            <a:spLocks noChangeArrowheads="1"/>
          </p:cNvSpPr>
          <p:nvPr/>
        </p:nvSpPr>
        <p:spPr bwMode="auto">
          <a:xfrm>
            <a:off x="5286644" y="2231550"/>
            <a:ext cx="365491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nSpc>
                <a:spcPct val="100000"/>
              </a:lnSpc>
              <a:spcBef>
                <a:spcPct val="0"/>
              </a:spcBef>
              <a:buFontTx/>
              <a:buNone/>
            </a:pPr>
            <a:r>
              <a:rPr lang="en-GB" altLang="en-US" sz="1600" dirty="0">
                <a:solidFill>
                  <a:schemeClr val="tx1"/>
                </a:solidFill>
                <a:latin typeface="Segoe Print" panose="02000600000000000000" pitchFamily="2" charset="0"/>
              </a:rPr>
              <a:t>Adverbials of place do not…</a:t>
            </a:r>
          </a:p>
          <a:p>
            <a:pPr>
              <a:lnSpc>
                <a:spcPct val="100000"/>
              </a:lnSpc>
              <a:spcBef>
                <a:spcPct val="0"/>
              </a:spcBef>
              <a:buFontTx/>
              <a:buNone/>
            </a:pPr>
            <a:endParaRPr lang="en-GB" altLang="en-US" sz="1600" dirty="0">
              <a:solidFill>
                <a:schemeClr val="tx1"/>
              </a:solidFill>
              <a:latin typeface="Segoe Print" panose="02000600000000000000" pitchFamily="2" charset="0"/>
            </a:endParaRPr>
          </a:p>
          <a:p>
            <a:pPr>
              <a:lnSpc>
                <a:spcPct val="100000"/>
              </a:lnSpc>
              <a:spcBef>
                <a:spcPct val="0"/>
              </a:spcBef>
              <a:buFontTx/>
              <a:buNone/>
            </a:pPr>
            <a:r>
              <a:rPr lang="en-GB" altLang="en-US" sz="1600" b="1" dirty="0">
                <a:solidFill>
                  <a:schemeClr val="tx1"/>
                </a:solidFill>
                <a:latin typeface="Segoe Print" panose="02000600000000000000" pitchFamily="2" charset="0"/>
              </a:rPr>
              <a:t>Inside</a:t>
            </a:r>
            <a:r>
              <a:rPr lang="en-GB" altLang="en-US" sz="1600" dirty="0">
                <a:solidFill>
                  <a:schemeClr val="tx1"/>
                </a:solidFill>
                <a:latin typeface="Segoe Print" panose="02000600000000000000" pitchFamily="2" charset="0"/>
              </a:rPr>
              <a:t> there were long shadows.</a:t>
            </a:r>
          </a:p>
          <a:p>
            <a:pPr>
              <a:lnSpc>
                <a:spcPct val="100000"/>
              </a:lnSpc>
              <a:spcBef>
                <a:spcPct val="0"/>
              </a:spcBef>
              <a:buFontTx/>
              <a:buNone/>
            </a:pPr>
            <a:endParaRPr lang="en-GB" altLang="en-US" sz="1600" dirty="0">
              <a:solidFill>
                <a:schemeClr val="tx1"/>
              </a:solidFill>
              <a:latin typeface="Segoe Print" panose="02000600000000000000" pitchFamily="2" charset="0"/>
            </a:endParaRPr>
          </a:p>
          <a:p>
            <a:pPr>
              <a:lnSpc>
                <a:spcPct val="100000"/>
              </a:lnSpc>
              <a:spcBef>
                <a:spcPct val="0"/>
              </a:spcBef>
              <a:buFontTx/>
              <a:buNone/>
            </a:pPr>
            <a:r>
              <a:rPr lang="en-GB" altLang="en-US" sz="1600" b="1" dirty="0">
                <a:solidFill>
                  <a:schemeClr val="tx1"/>
                </a:solidFill>
                <a:latin typeface="Segoe Print" panose="02000600000000000000" pitchFamily="2" charset="0"/>
              </a:rPr>
              <a:t>Nearby</a:t>
            </a:r>
            <a:r>
              <a:rPr lang="en-GB" altLang="en-US" sz="1600" dirty="0">
                <a:solidFill>
                  <a:schemeClr val="tx1"/>
                </a:solidFill>
                <a:latin typeface="Segoe Print" panose="02000600000000000000" pitchFamily="2" charset="0"/>
              </a:rPr>
              <a:t> was the dragon’s cave. </a:t>
            </a:r>
          </a:p>
        </p:txBody>
      </p:sp>
      <p:pic>
        <p:nvPicPr>
          <p:cNvPr id="7" name="Picture 4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27665" y="4939515"/>
            <a:ext cx="2875141" cy="153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5"/>
          <p:cNvPicPr>
            <a:picLocks noChangeAspect="1"/>
          </p:cNvPicPr>
          <p:nvPr/>
        </p:nvPicPr>
        <p:blipFill>
          <a:blip r:embed="rId3">
            <a:extLst>
              <a:ext uri="{28A0092B-C50C-407E-A947-70E740481C1C}">
                <a14:useLocalDpi xmlns:a14="http://schemas.microsoft.com/office/drawing/2010/main" val="0"/>
              </a:ext>
            </a:extLst>
          </a:blip>
          <a:srcRect l="7802" b="19016"/>
          <a:stretch>
            <a:fillRect/>
          </a:stretch>
        </p:blipFill>
        <p:spPr bwMode="auto">
          <a:xfrm>
            <a:off x="627796" y="4301179"/>
            <a:ext cx="5773003" cy="2249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5691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773" y="234919"/>
            <a:ext cx="8557145" cy="923330"/>
          </a:xfrm>
          <a:prstGeom prst="rect">
            <a:avLst/>
          </a:prstGeom>
        </p:spPr>
        <p:txBody>
          <a:bodyPr wrap="square">
            <a:spAutoFit/>
          </a:bodyPr>
          <a:lstStyle/>
          <a:p>
            <a:pPr>
              <a:lnSpc>
                <a:spcPct val="100000"/>
              </a:lnSpc>
              <a:spcBef>
                <a:spcPct val="0"/>
              </a:spcBef>
              <a:buFontTx/>
              <a:buNone/>
            </a:pPr>
            <a:r>
              <a:rPr lang="en-GB" altLang="en-US" b="1" dirty="0">
                <a:latin typeface="Segoe Print" panose="02000600000000000000" pitchFamily="2" charset="0"/>
              </a:rPr>
              <a:t>In the piece of writing entitled ‘Making Honey’ the author could have linked the paragraphs with adverbs of number. </a:t>
            </a:r>
          </a:p>
          <a:p>
            <a:pPr>
              <a:lnSpc>
                <a:spcPct val="100000"/>
              </a:lnSpc>
              <a:spcBef>
                <a:spcPct val="0"/>
              </a:spcBef>
              <a:buFontTx/>
              <a:buNone/>
            </a:pPr>
            <a:r>
              <a:rPr lang="en-GB" altLang="en-US" b="1" dirty="0">
                <a:latin typeface="Segoe Print" panose="02000600000000000000" pitchFamily="2" charset="0"/>
              </a:rPr>
              <a:t>Adverbs of number answer the question: ‘In what order?’</a:t>
            </a:r>
          </a:p>
        </p:txBody>
      </p:sp>
      <p:sp>
        <p:nvSpPr>
          <p:cNvPr id="9" name="Rectangle 8"/>
          <p:cNvSpPr/>
          <p:nvPr/>
        </p:nvSpPr>
        <p:spPr>
          <a:xfrm>
            <a:off x="266129" y="2188401"/>
            <a:ext cx="8454789" cy="3970318"/>
          </a:xfrm>
          <a:prstGeom prst="rect">
            <a:avLst/>
          </a:prstGeom>
        </p:spPr>
        <p:txBody>
          <a:bodyPr wrap="square">
            <a:spAutoFit/>
          </a:bodyPr>
          <a:lstStyle/>
          <a:p>
            <a:pPr>
              <a:lnSpc>
                <a:spcPct val="100000"/>
              </a:lnSpc>
              <a:spcBef>
                <a:spcPct val="0"/>
              </a:spcBef>
              <a:buFontTx/>
              <a:buNone/>
            </a:pPr>
            <a:r>
              <a:rPr lang="en-GB" altLang="en-US" b="1" dirty="0">
                <a:latin typeface="Segoe Print" panose="02000600000000000000" pitchFamily="2" charset="0"/>
              </a:rPr>
              <a:t>Firstly</a:t>
            </a:r>
            <a:r>
              <a:rPr lang="en-GB" altLang="en-US" dirty="0">
                <a:latin typeface="Segoe Print" panose="02000600000000000000" pitchFamily="2" charset="0"/>
              </a:rPr>
              <a:t>, Bees visit flowers in order to make the honey that they eat. They collect nectar, which is a sugary liquid, from the blossom by sucking it out. They store it in their honey stomachs which are separate to their other stomachs. </a:t>
            </a:r>
          </a:p>
          <a:p>
            <a:pPr>
              <a:lnSpc>
                <a:spcPct val="100000"/>
              </a:lnSpc>
              <a:spcBef>
                <a:spcPct val="0"/>
              </a:spcBef>
              <a:buFontTx/>
              <a:buNone/>
            </a:pPr>
            <a:endParaRPr lang="en-GB" altLang="en-US" dirty="0">
              <a:latin typeface="Segoe Print" panose="02000600000000000000" pitchFamily="2" charset="0"/>
            </a:endParaRPr>
          </a:p>
          <a:p>
            <a:pPr>
              <a:lnSpc>
                <a:spcPct val="100000"/>
              </a:lnSpc>
              <a:spcBef>
                <a:spcPct val="0"/>
              </a:spcBef>
              <a:buFontTx/>
              <a:buNone/>
            </a:pPr>
            <a:r>
              <a:rPr lang="en-GB" altLang="en-US" b="1" dirty="0">
                <a:latin typeface="Segoe Print" panose="02000600000000000000" pitchFamily="2" charset="0"/>
              </a:rPr>
              <a:t>Secondly</a:t>
            </a:r>
            <a:r>
              <a:rPr lang="en-GB" altLang="en-US" dirty="0">
                <a:latin typeface="Segoe Print" panose="02000600000000000000" pitchFamily="2" charset="0"/>
              </a:rPr>
              <a:t>, stomachs fill up and they fly back to the hive. They get there, pass the nectar to worker bees who chew it and then pass it to the next bee. As it passes from bee to bee, it gradually turns into honey. </a:t>
            </a:r>
          </a:p>
          <a:p>
            <a:pPr>
              <a:lnSpc>
                <a:spcPct val="100000"/>
              </a:lnSpc>
              <a:spcBef>
                <a:spcPct val="0"/>
              </a:spcBef>
              <a:buFontTx/>
              <a:buNone/>
            </a:pPr>
            <a:endParaRPr lang="en-GB" altLang="en-US" dirty="0">
              <a:latin typeface="Segoe Print" panose="02000600000000000000" pitchFamily="2" charset="0"/>
            </a:endParaRPr>
          </a:p>
          <a:p>
            <a:pPr>
              <a:lnSpc>
                <a:spcPct val="100000"/>
              </a:lnSpc>
              <a:spcBef>
                <a:spcPct val="0"/>
              </a:spcBef>
              <a:buFontTx/>
              <a:buNone/>
            </a:pPr>
            <a:r>
              <a:rPr lang="en-GB" altLang="en-US" b="1" dirty="0">
                <a:latin typeface="Segoe Print" panose="02000600000000000000" pitchFamily="2" charset="0"/>
              </a:rPr>
              <a:t>Finally</a:t>
            </a:r>
            <a:r>
              <a:rPr lang="en-GB" altLang="en-US" dirty="0">
                <a:latin typeface="Segoe Print" panose="02000600000000000000" pitchFamily="2" charset="0"/>
              </a:rPr>
              <a:t>, the bees store the honey in honeycomb cells – basically tiny jars made of wax. Because the honey is wet, they fan it with their wings to make it stickier. To keep it clean, they seal the cell with a wax lid. </a:t>
            </a:r>
            <a:endParaRPr lang="en-GB" altLang="en-US" dirty="0">
              <a:latin typeface="Segoe Print" panose="02000600000000000000" pitchFamily="2" charset="0"/>
            </a:endParaRPr>
          </a:p>
        </p:txBody>
      </p:sp>
      <p:sp>
        <p:nvSpPr>
          <p:cNvPr id="10" name="Rectangle 9"/>
          <p:cNvSpPr/>
          <p:nvPr/>
        </p:nvSpPr>
        <p:spPr>
          <a:xfrm>
            <a:off x="266129" y="6326669"/>
            <a:ext cx="7656391" cy="369332"/>
          </a:xfrm>
          <a:prstGeom prst="rect">
            <a:avLst/>
          </a:prstGeom>
        </p:spPr>
        <p:txBody>
          <a:bodyPr wrap="square">
            <a:spAutoFit/>
          </a:bodyPr>
          <a:lstStyle/>
          <a:p>
            <a:pPr>
              <a:defRPr/>
            </a:pPr>
            <a:r>
              <a:rPr lang="en-GB" b="1" dirty="0">
                <a:solidFill>
                  <a:srgbClr val="00B050"/>
                </a:solidFill>
                <a:latin typeface="Segoe Print" panose="02000600000000000000" pitchFamily="2" charset="0"/>
              </a:rPr>
              <a:t>How do these adverbials link the ideas across the paragraphs?</a:t>
            </a:r>
          </a:p>
        </p:txBody>
      </p:sp>
      <p:pic>
        <p:nvPicPr>
          <p:cNvPr id="3074" name="Picture 2" descr="Image result for bees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9002" y="5760106"/>
            <a:ext cx="976545" cy="104688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bees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80000">
            <a:off x="6925755" y="1161772"/>
            <a:ext cx="855938" cy="894981"/>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4407" y="1609262"/>
            <a:ext cx="1054360" cy="913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4448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8961" y="295884"/>
            <a:ext cx="3991970" cy="3454279"/>
          </a:xfrm>
          <a:prstGeom prst="rect">
            <a:avLst/>
          </a:prstGeom>
          <a:ln w="63500">
            <a:solidFill>
              <a:srgbClr val="00B050"/>
            </a:solidFill>
          </a:ln>
        </p:spPr>
        <p:txBody>
          <a:bodyPr wrap="square">
            <a:spAutoFit/>
          </a:bodyPr>
          <a:lstStyle/>
          <a:p>
            <a:pPr>
              <a:lnSpc>
                <a:spcPct val="115000"/>
              </a:lnSpc>
              <a:spcAft>
                <a:spcPts val="1000"/>
              </a:spcAft>
              <a:defRPr/>
            </a:pPr>
            <a:r>
              <a:rPr lang="en-GB" sz="1600" kern="50" dirty="0">
                <a:latin typeface="Segoe Print" panose="02000600000000000000" pitchFamily="2" charset="0"/>
                <a:ea typeface="Calibri" panose="020F0502020204030204" pitchFamily="34" charset="0"/>
                <a:cs typeface="Liberation Sans"/>
              </a:rPr>
              <a:t>Making choices about tenses can also link your paragraphs by ensuring that references bridge the gap between paragraphs. An example is given here…</a:t>
            </a:r>
          </a:p>
          <a:p>
            <a:pPr>
              <a:lnSpc>
                <a:spcPct val="115000"/>
              </a:lnSpc>
              <a:spcAft>
                <a:spcPts val="1000"/>
              </a:spcAft>
              <a:defRPr/>
            </a:pPr>
            <a:r>
              <a:rPr lang="en-GB" sz="1600" kern="50" dirty="0">
                <a:latin typeface="Segoe Print" panose="02000600000000000000" pitchFamily="2" charset="0"/>
                <a:ea typeface="Calibri" panose="020F0502020204030204" pitchFamily="34" charset="0"/>
                <a:cs typeface="Liberation Sans"/>
              </a:rPr>
              <a:t>She had brown hair and blue eyes, which was unusual. She performed for 12 hours straight. People wondered how she didn’t stop. </a:t>
            </a:r>
          </a:p>
          <a:p>
            <a:pPr>
              <a:lnSpc>
                <a:spcPct val="115000"/>
              </a:lnSpc>
              <a:spcAft>
                <a:spcPts val="1000"/>
              </a:spcAft>
              <a:defRPr/>
            </a:pPr>
            <a:r>
              <a:rPr lang="en-GB" sz="1600" kern="50" dirty="0">
                <a:latin typeface="Segoe Print" panose="02000600000000000000" pitchFamily="2" charset="0"/>
                <a:ea typeface="Calibri" panose="020F0502020204030204" pitchFamily="34" charset="0"/>
                <a:cs typeface="Liberation Sans"/>
              </a:rPr>
              <a:t>He </a:t>
            </a:r>
            <a:r>
              <a:rPr lang="en-GB" sz="1600" b="1" kern="50" dirty="0">
                <a:latin typeface="Segoe Print" panose="02000600000000000000" pitchFamily="2" charset="0"/>
                <a:ea typeface="Calibri" panose="020F0502020204030204" pitchFamily="34" charset="0"/>
                <a:cs typeface="Liberation Sans"/>
              </a:rPr>
              <a:t>had</a:t>
            </a:r>
            <a:r>
              <a:rPr lang="en-GB" sz="1600" kern="50" dirty="0">
                <a:latin typeface="Segoe Print" panose="02000600000000000000" pitchFamily="2" charset="0"/>
                <a:ea typeface="Calibri" panose="020F0502020204030204" pitchFamily="34" charset="0"/>
                <a:cs typeface="Liberation Sans"/>
              </a:rPr>
              <a:t> seen her before. She had been younger then and so had he. </a:t>
            </a:r>
            <a:endParaRPr lang="en-GB" sz="1600" kern="50" dirty="0">
              <a:latin typeface="Segoe Print" panose="02000600000000000000" pitchFamily="2" charset="0"/>
              <a:ea typeface="Calibri" panose="020F0502020204030204" pitchFamily="34" charset="0"/>
              <a:cs typeface="Liberation Sans"/>
            </a:endParaRPr>
          </a:p>
        </p:txBody>
      </p:sp>
      <p:sp>
        <p:nvSpPr>
          <p:cNvPr id="5" name="TextBox 4"/>
          <p:cNvSpPr txBox="1"/>
          <p:nvPr/>
        </p:nvSpPr>
        <p:spPr>
          <a:xfrm>
            <a:off x="4790365" y="176363"/>
            <a:ext cx="3411940" cy="3693319"/>
          </a:xfrm>
          <a:prstGeom prst="rect">
            <a:avLst/>
          </a:prstGeom>
          <a:noFill/>
          <a:ln w="63500">
            <a:solidFill>
              <a:schemeClr val="accent1">
                <a:shade val="50000"/>
              </a:schemeClr>
            </a:solidFill>
          </a:ln>
        </p:spPr>
        <p:txBody>
          <a:bodyPr wrap="square" rtlCol="0">
            <a:spAutoFit/>
          </a:bodyPr>
          <a:lstStyle/>
          <a:p>
            <a:pPr>
              <a:lnSpc>
                <a:spcPct val="100000"/>
              </a:lnSpc>
              <a:spcBef>
                <a:spcPct val="0"/>
              </a:spcBef>
              <a:buFontTx/>
              <a:buNone/>
            </a:pPr>
            <a:r>
              <a:rPr lang="en-GB" altLang="en-US" dirty="0">
                <a:latin typeface="Segoe Print" panose="02000600000000000000" pitchFamily="2" charset="0"/>
              </a:rPr>
              <a:t>Keeping tenses consistent in a specific frame of reference can also link ideas…</a:t>
            </a:r>
          </a:p>
          <a:p>
            <a:pPr>
              <a:lnSpc>
                <a:spcPct val="100000"/>
              </a:lnSpc>
              <a:spcBef>
                <a:spcPct val="0"/>
              </a:spcBef>
              <a:buFontTx/>
              <a:buNone/>
            </a:pPr>
            <a:endParaRPr lang="en-GB" altLang="en-US" dirty="0">
              <a:latin typeface="Segoe Print" panose="02000600000000000000" pitchFamily="2" charset="0"/>
            </a:endParaRPr>
          </a:p>
          <a:p>
            <a:pPr>
              <a:lnSpc>
                <a:spcPct val="100000"/>
              </a:lnSpc>
              <a:spcBef>
                <a:spcPct val="0"/>
              </a:spcBef>
              <a:buFontTx/>
              <a:buNone/>
            </a:pPr>
            <a:r>
              <a:rPr lang="en-GB" altLang="en-US" dirty="0">
                <a:latin typeface="Segoe Print" panose="02000600000000000000" pitchFamily="2" charset="0"/>
              </a:rPr>
              <a:t>He wanted to be the record holder. That’s why he had practised for so long. He knew he could do it.</a:t>
            </a:r>
          </a:p>
          <a:p>
            <a:pPr>
              <a:lnSpc>
                <a:spcPct val="100000"/>
              </a:lnSpc>
              <a:spcBef>
                <a:spcPct val="0"/>
              </a:spcBef>
              <a:buFontTx/>
              <a:buNone/>
            </a:pPr>
            <a:endParaRPr lang="en-GB" altLang="en-US" dirty="0">
              <a:latin typeface="Segoe Print" panose="02000600000000000000" pitchFamily="2" charset="0"/>
            </a:endParaRPr>
          </a:p>
          <a:p>
            <a:pPr>
              <a:lnSpc>
                <a:spcPct val="100000"/>
              </a:lnSpc>
              <a:spcBef>
                <a:spcPct val="0"/>
              </a:spcBef>
              <a:buFontTx/>
              <a:buNone/>
            </a:pPr>
            <a:r>
              <a:rPr lang="en-GB" altLang="en-US" dirty="0">
                <a:latin typeface="Segoe Print" panose="02000600000000000000" pitchFamily="2" charset="0"/>
              </a:rPr>
              <a:t>He </a:t>
            </a:r>
            <a:r>
              <a:rPr lang="en-GB" altLang="en-US" b="1" dirty="0">
                <a:latin typeface="Segoe Print" panose="02000600000000000000" pitchFamily="2" charset="0"/>
              </a:rPr>
              <a:t>might well have done </a:t>
            </a:r>
            <a:r>
              <a:rPr lang="en-GB" altLang="en-US" dirty="0">
                <a:latin typeface="Segoe Print" panose="02000600000000000000" pitchFamily="2" charset="0"/>
              </a:rPr>
              <a:t>it if it wasn’t for the dog…</a:t>
            </a:r>
            <a:endParaRPr lang="en-GB" altLang="en-US" dirty="0">
              <a:latin typeface="Segoe Print" panose="02000600000000000000" pitchFamily="2" charset="0"/>
            </a:endParaRPr>
          </a:p>
        </p:txBody>
      </p:sp>
      <p:sp>
        <p:nvSpPr>
          <p:cNvPr id="6" name="Rectangle 5"/>
          <p:cNvSpPr/>
          <p:nvPr/>
        </p:nvSpPr>
        <p:spPr>
          <a:xfrm>
            <a:off x="122830" y="4134088"/>
            <a:ext cx="9021170" cy="923330"/>
          </a:xfrm>
          <a:prstGeom prst="rect">
            <a:avLst/>
          </a:prstGeom>
        </p:spPr>
        <p:txBody>
          <a:bodyPr wrap="square">
            <a:spAutoFit/>
          </a:bodyPr>
          <a:lstStyle/>
          <a:p>
            <a:pPr>
              <a:lnSpc>
                <a:spcPct val="100000"/>
              </a:lnSpc>
              <a:spcBef>
                <a:spcPct val="0"/>
              </a:spcBef>
              <a:buFontTx/>
              <a:buNone/>
            </a:pPr>
            <a:r>
              <a:rPr lang="en-GB" altLang="en-US" dirty="0">
                <a:latin typeface="Segoe Print" panose="02000600000000000000" pitchFamily="2" charset="0"/>
              </a:rPr>
              <a:t>Referring back to an aspect of the previous paragraph and making the right tense choice will effectively link ideas. Have a practice – what could the first sentence of the next paragraph to follow this one be?</a:t>
            </a:r>
            <a:endParaRPr lang="en-GB" altLang="en-US" dirty="0">
              <a:latin typeface="Segoe Print" panose="02000600000000000000" pitchFamily="2" charset="0"/>
            </a:endParaRPr>
          </a:p>
        </p:txBody>
      </p:sp>
      <p:sp>
        <p:nvSpPr>
          <p:cNvPr id="7" name="Rectangle 6"/>
          <p:cNvSpPr/>
          <p:nvPr/>
        </p:nvSpPr>
        <p:spPr>
          <a:xfrm>
            <a:off x="866633" y="5262135"/>
            <a:ext cx="7533564" cy="1107996"/>
          </a:xfrm>
          <a:prstGeom prst="rect">
            <a:avLst/>
          </a:prstGeom>
        </p:spPr>
        <p:txBody>
          <a:bodyPr wrap="square">
            <a:spAutoFit/>
          </a:bodyPr>
          <a:lstStyle/>
          <a:p>
            <a:pPr>
              <a:lnSpc>
                <a:spcPct val="100000"/>
              </a:lnSpc>
              <a:spcBef>
                <a:spcPct val="0"/>
              </a:spcBef>
              <a:buFontTx/>
              <a:buNone/>
            </a:pPr>
            <a:r>
              <a:rPr lang="en-GB" altLang="en-US" sz="2200" dirty="0">
                <a:solidFill>
                  <a:srgbClr val="0000FF"/>
                </a:solidFill>
                <a:latin typeface="Segoe Print" panose="02000600000000000000" pitchFamily="2" charset="0"/>
              </a:rPr>
              <a:t>The best thing about the day had been the rides. It was pure joy to relax and be thrown this way and that. There were so many to choose from.  </a:t>
            </a:r>
            <a:endParaRPr lang="en-GB" altLang="en-US" sz="2200" dirty="0">
              <a:solidFill>
                <a:srgbClr val="0000FF"/>
              </a:solidFill>
              <a:latin typeface="Segoe Print" panose="02000600000000000000" pitchFamily="2" charset="0"/>
            </a:endParaRPr>
          </a:p>
        </p:txBody>
      </p:sp>
    </p:spTree>
    <p:extLst>
      <p:ext uri="{BB962C8B-B14F-4D97-AF65-F5344CB8AC3E}">
        <p14:creationId xmlns:p14="http://schemas.microsoft.com/office/powerpoint/2010/main" val="1593203939"/>
      </p:ext>
    </p:extLst>
  </p:cSld>
  <p:clrMapOvr>
    <a:masterClrMapping/>
  </p:clrMapOvr>
</p:sld>
</file>

<file path=ppt/theme/theme1.xml><?xml version="1.0" encoding="utf-8"?>
<a:theme xmlns:a="http://schemas.openxmlformats.org/drawingml/2006/main" name="Title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A91D87DC-CC0A-A447-94FA-001A51193FBB}" vid="{CC5ADD21-0F54-224E-99B0-3A90D3AF798C}"/>
    </a:ext>
  </a:extLst>
</a:theme>
</file>

<file path=ppt/theme/theme2.xml><?xml version="1.0" encoding="utf-8"?>
<a:theme xmlns:a="http://schemas.openxmlformats.org/drawingml/2006/main" name="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Xavier presentation</Template>
  <TotalTime>960</TotalTime>
  <Words>1994</Words>
  <Application>Microsoft Office PowerPoint</Application>
  <PresentationFormat>On-screen Show (4:3)</PresentationFormat>
  <Paragraphs>283</Paragraphs>
  <Slides>22</Slides>
  <Notes>2</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Title slide</vt:lpstr>
      <vt:lpstr>Slides</vt:lpstr>
      <vt:lpstr>Year 5 SPAG</vt:lpstr>
      <vt:lpstr>Link ideas across paragraphs using adverbials of time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What Order? When? How Often? Where?</vt:lpstr>
      <vt:lpstr>Here are some suggested possible answers.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 Torlop</dc:creator>
  <cp:lastModifiedBy>ldimech</cp:lastModifiedBy>
  <cp:revision>120</cp:revision>
  <dcterms:created xsi:type="dcterms:W3CDTF">2017-06-27T15:09:43Z</dcterms:created>
  <dcterms:modified xsi:type="dcterms:W3CDTF">2018-01-22T14:32:54Z</dcterms:modified>
</cp:coreProperties>
</file>