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260" r:id="rId3"/>
    <p:sldId id="318" r:id="rId4"/>
    <p:sldId id="316" r:id="rId5"/>
    <p:sldId id="311" r:id="rId6"/>
    <p:sldId id="312" r:id="rId7"/>
    <p:sldId id="313" r:id="rId8"/>
    <p:sldId id="314" r:id="rId9"/>
    <p:sldId id="315" r:id="rId10"/>
    <p:sldId id="317" r:id="rId11"/>
    <p:sldId id="310" r:id="rId12"/>
    <p:sldId id="319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1892" autoAdjust="0"/>
  </p:normalViewPr>
  <p:slideViewPr>
    <p:cSldViewPr snapToGrid="0" snapToObjects="1">
      <p:cViewPr>
        <p:scale>
          <a:sx n="53" d="100"/>
          <a:sy n="53" d="100"/>
        </p:scale>
        <p:origin x="-164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Relative Clauses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relative clauses beginning with who, which, where, when, whose, that or with an implied (i.e. omitted) relative pronoun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29" y="907210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Segoe Print" charset="0"/>
                <a:ea typeface="Segoe Print" charset="0"/>
                <a:cs typeface="Segoe Print" charset="0"/>
              </a:rPr>
              <a:t>Trickier Relative clauses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57" y="2005342"/>
            <a:ext cx="7655943" cy="2633870"/>
          </a:xfrm>
        </p:spPr>
        <p:txBody>
          <a:bodyPr/>
          <a:lstStyle/>
          <a:p>
            <a:r>
              <a:rPr lang="en-GB" sz="2800" dirty="0" smtClean="0">
                <a:latin typeface="Segoe Print" charset="0"/>
                <a:ea typeface="Segoe Print" charset="0"/>
                <a:cs typeface="Segoe Print" charset="0"/>
              </a:rPr>
              <a:t>A relative clause sometimes comes in the middle of a sentence.</a:t>
            </a:r>
          </a:p>
          <a:p>
            <a:endParaRPr lang="en-GB" sz="2800" dirty="0" smtClean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The </a:t>
            </a:r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girl, </a:t>
            </a:r>
            <a:r>
              <a:rPr lang="en-GB" sz="3200" b="1" dirty="0">
                <a:solidFill>
                  <a:srgbClr val="7030A0"/>
                </a:solidFill>
                <a:latin typeface="Segoe Print" charset="0"/>
                <a:ea typeface="Segoe Print" charset="0"/>
                <a:cs typeface="Segoe Print" charset="0"/>
              </a:rPr>
              <a:t>who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knocked on the </a:t>
            </a:r>
            <a:r>
              <a:rPr lang="en-GB" sz="3200" b="1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door, 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ran away.</a:t>
            </a:r>
            <a:endParaRPr lang="en-GB" sz="3200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257" y="4952365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relative pronoun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1337" y="4952365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Segoe Print" panose="02000600000000000000" pitchFamily="2" charset="0"/>
              </a:rPr>
              <a:t>relative clause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81000" y="3980329"/>
            <a:ext cx="849071" cy="82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988424" y="3980329"/>
            <a:ext cx="1832884" cy="824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girl knocking on door 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0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72" y="4435638"/>
            <a:ext cx="1681887" cy="19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" y="824753"/>
            <a:ext cx="8785411" cy="5558118"/>
          </a:xfrm>
        </p:spPr>
        <p:txBody>
          <a:bodyPr/>
          <a:lstStyle/>
          <a:p>
            <a:pPr algn="l"/>
            <a:r>
              <a:rPr lang="en-GB" b="1" dirty="0">
                <a:latin typeface="Segoe Print" panose="02000600000000000000" pitchFamily="2" charset="0"/>
              </a:rPr>
              <a:t>1. Underline the relative clause in each of the sentences below.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a. After the party, which finished at midnight, we went to bed.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b. The room where the books are stored is being renovated.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c. Neil, whose son plays the drums in a band, loves rock music.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d. That day when I fell over was the most embarrassing day of my life.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e. The house that flooded during the storm can now be lived in again.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f. Liam, who wants to be a pilot, is taking flying lessons.</a:t>
            </a:r>
          </a:p>
          <a:p>
            <a:pPr algn="l"/>
            <a:endParaRPr lang="en-GB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5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589" y="824753"/>
            <a:ext cx="8785411" cy="5558118"/>
          </a:xfrm>
        </p:spPr>
        <p:txBody>
          <a:bodyPr/>
          <a:lstStyle/>
          <a:p>
            <a:pPr algn="l"/>
            <a:r>
              <a:rPr lang="en-GB" b="1" dirty="0">
                <a:latin typeface="Segoe Print" panose="02000600000000000000" pitchFamily="2" charset="0"/>
              </a:rPr>
              <a:t>2. Add a suitable relative clause to complete the sentences below.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The boy ...................looked very angry.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b. </a:t>
            </a:r>
            <a:r>
              <a:rPr lang="en-GB" dirty="0" smtClean="0">
                <a:latin typeface="Segoe Print" panose="02000600000000000000" pitchFamily="2" charset="0"/>
              </a:rPr>
              <a:t>a</a:t>
            </a:r>
            <a:r>
              <a:rPr lang="en-GB" dirty="0">
                <a:latin typeface="Segoe Print" panose="02000600000000000000" pitchFamily="2" charset="0"/>
              </a:rPr>
              <a:t>. </a:t>
            </a:r>
            <a:r>
              <a:rPr lang="en-GB" dirty="0" smtClean="0">
                <a:latin typeface="Segoe Print" panose="02000600000000000000" pitchFamily="2" charset="0"/>
              </a:rPr>
              <a:t>Michael's </a:t>
            </a:r>
            <a:r>
              <a:rPr lang="en-GB" dirty="0">
                <a:latin typeface="Segoe Print" panose="02000600000000000000" pitchFamily="2" charset="0"/>
              </a:rPr>
              <a:t>phone ..................broke.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c. The town ........... is not very big.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d. Roger's nephew .......... is twelve.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e. That windy day .......... was awful.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f. My old teddy bear ........... is in the wash.</a:t>
            </a:r>
          </a:p>
        </p:txBody>
      </p:sp>
      <p:pic>
        <p:nvPicPr>
          <p:cNvPr id="6146" name="Picture 2" descr="Image result for angry bo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7" y="1407459"/>
            <a:ext cx="945748" cy="17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old tedd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73" y="4410634"/>
            <a:ext cx="1875993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71" y="4614196"/>
            <a:ext cx="2063659" cy="13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8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892" y="1346459"/>
            <a:ext cx="7655943" cy="2633870"/>
          </a:xfrm>
        </p:spPr>
        <p:txBody>
          <a:bodyPr/>
          <a:lstStyle/>
          <a:p>
            <a:r>
              <a:rPr lang="en-GB" sz="2800" dirty="0">
                <a:latin typeface="Segoe Print" panose="02000600000000000000" pitchFamily="2" charset="0"/>
              </a:rPr>
              <a:t>They got the </a:t>
            </a:r>
            <a:r>
              <a:rPr lang="en-GB" sz="2800" dirty="0" smtClean="0">
                <a:latin typeface="Segoe Print" panose="02000600000000000000" pitchFamily="2" charset="0"/>
              </a:rPr>
              <a:t>postcard, </a:t>
            </a:r>
            <a:r>
              <a:rPr lang="en-GB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which we sent from Spain</a:t>
            </a:r>
            <a:r>
              <a:rPr lang="en-GB" sz="2800" u="sng" dirty="0"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892" y="3159423"/>
            <a:ext cx="4887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relative </a:t>
            </a:r>
            <a:r>
              <a:rPr lang="en-GB" sz="2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clause with a pronoun</a:t>
            </a:r>
            <a:endParaRPr lang="en-GB" sz="24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61564" y="2259104"/>
            <a:ext cx="849071" cy="82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0177" y="3943581"/>
            <a:ext cx="8024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egoe Print" panose="02000600000000000000" pitchFamily="2" charset="0"/>
              </a:rPr>
              <a:t>They got the postcard </a:t>
            </a:r>
            <a:r>
              <a:rPr lang="en-GB" sz="2800" b="1" dirty="0">
                <a:solidFill>
                  <a:srgbClr val="00B050"/>
                </a:solidFill>
                <a:latin typeface="Segoe Print" panose="02000600000000000000" pitchFamily="2" charset="0"/>
              </a:rPr>
              <a:t>we sent from Spain.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3608" y="5312315"/>
            <a:ext cx="6688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Segoe Print" panose="02000600000000000000" pitchFamily="2" charset="0"/>
              </a:rPr>
              <a:t>relative clause without a relative pronoun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10635" y="4466801"/>
            <a:ext cx="849071" cy="82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spain postcard 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100000" l="2375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78" y="1625524"/>
            <a:ext cx="2318057" cy="23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024" y="645459"/>
            <a:ext cx="8337176" cy="4612341"/>
          </a:xfrm>
        </p:spPr>
        <p:txBody>
          <a:bodyPr/>
          <a:lstStyle/>
          <a:p>
            <a:r>
              <a:rPr lang="en-GB" b="1" dirty="0">
                <a:latin typeface="Segoe Print" panose="02000600000000000000" pitchFamily="2" charset="0"/>
              </a:rPr>
              <a:t>3. Copy these sentences into your book. Highlight the sentences that can also be written </a:t>
            </a:r>
            <a:r>
              <a:rPr lang="en-GB" b="1" u="sng" dirty="0">
                <a:latin typeface="Segoe Print" panose="02000600000000000000" pitchFamily="2" charset="0"/>
              </a:rPr>
              <a:t>without a relative pronoun. The relative clauses are underlined</a:t>
            </a:r>
            <a:r>
              <a:rPr lang="en-GB" b="1" u="sng" dirty="0" smtClean="0">
                <a:latin typeface="Segoe Print" panose="02000600000000000000" pitchFamily="2" charset="0"/>
              </a:rPr>
              <a:t>.</a:t>
            </a:r>
          </a:p>
          <a:p>
            <a:endParaRPr lang="en-GB" b="1" u="sng" dirty="0">
              <a:latin typeface="Segoe Print" panose="02000600000000000000" pitchFamily="2" charset="0"/>
            </a:endParaRPr>
          </a:p>
          <a:p>
            <a:pPr algn="l"/>
            <a:r>
              <a:rPr lang="en-GB" dirty="0">
                <a:latin typeface="Segoe Print" panose="02000600000000000000" pitchFamily="2" charset="0"/>
              </a:rPr>
              <a:t>a. I know a girl </a:t>
            </a:r>
            <a:r>
              <a:rPr lang="en-GB" u="sng" dirty="0">
                <a:latin typeface="Segoe Print" panose="02000600000000000000" pitchFamily="2" charset="0"/>
              </a:rPr>
              <a:t>who says she's Lisa's friend.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b. The </a:t>
            </a:r>
            <a:r>
              <a:rPr lang="en-GB" dirty="0" smtClean="0">
                <a:latin typeface="Segoe Print" panose="02000600000000000000" pitchFamily="2" charset="0"/>
              </a:rPr>
              <a:t>museum </a:t>
            </a:r>
            <a:r>
              <a:rPr lang="en-GB" u="sng" dirty="0" smtClean="0">
                <a:latin typeface="Segoe Print" panose="02000600000000000000" pitchFamily="2" charset="0"/>
              </a:rPr>
              <a:t>which </a:t>
            </a:r>
            <a:r>
              <a:rPr lang="en-GB" u="sng" dirty="0">
                <a:latin typeface="Segoe Print" panose="02000600000000000000" pitchFamily="2" charset="0"/>
              </a:rPr>
              <a:t>we </a:t>
            </a:r>
            <a:r>
              <a:rPr lang="en-GB" dirty="0">
                <a:latin typeface="Segoe Print" panose="02000600000000000000" pitchFamily="2" charset="0"/>
              </a:rPr>
              <a:t>visited was very interesting.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c. Nobody knows the boy </a:t>
            </a:r>
            <a:r>
              <a:rPr lang="en-GB" u="sng" dirty="0">
                <a:latin typeface="Segoe Print" panose="02000600000000000000" pitchFamily="2" charset="0"/>
              </a:rPr>
              <a:t>whose parents are abroad.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d. That's the football team </a:t>
            </a:r>
            <a:r>
              <a:rPr lang="en-GB" u="sng" dirty="0">
                <a:latin typeface="Segoe Print" panose="02000600000000000000" pitchFamily="2" charset="0"/>
              </a:rPr>
              <a:t>that Josh is joining.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e. My tenth birthday was the day </a:t>
            </a:r>
            <a:r>
              <a:rPr lang="en-GB" u="sng" dirty="0">
                <a:latin typeface="Segoe Print" panose="02000600000000000000" pitchFamily="2" charset="0"/>
              </a:rPr>
              <a:t>that Everton won the FA Cup.</a:t>
            </a:r>
          </a:p>
          <a:p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80" y="4862600"/>
            <a:ext cx="1402839" cy="129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2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517" y="1219200"/>
            <a:ext cx="8068236" cy="4630271"/>
          </a:xfrm>
        </p:spPr>
        <p:txBody>
          <a:bodyPr/>
          <a:lstStyle/>
          <a:p>
            <a:r>
              <a:rPr lang="en-GB" b="1" dirty="0">
                <a:latin typeface="Segoe Print" panose="02000600000000000000" pitchFamily="2" charset="0"/>
              </a:rPr>
              <a:t>4. Rewrite the sentences below </a:t>
            </a:r>
            <a:r>
              <a:rPr lang="en-GB" b="1" u="sng" dirty="0">
                <a:latin typeface="Segoe Print" panose="02000600000000000000" pitchFamily="2" charset="0"/>
              </a:rPr>
              <a:t>without a relative </a:t>
            </a:r>
            <a:r>
              <a:rPr lang="en-GB" b="1" dirty="0">
                <a:latin typeface="Segoe Print" panose="02000600000000000000" pitchFamily="2" charset="0"/>
              </a:rPr>
              <a:t>pronoun.</a:t>
            </a:r>
          </a:p>
          <a:p>
            <a:r>
              <a:rPr lang="en-GB" dirty="0">
                <a:latin typeface="Segoe Print" panose="02000600000000000000" pitchFamily="2" charset="0"/>
              </a:rPr>
              <a:t>a. The walk which we went on was far too long.</a:t>
            </a:r>
          </a:p>
          <a:p>
            <a:r>
              <a:rPr lang="en-GB" dirty="0">
                <a:latin typeface="Segoe Print" panose="02000600000000000000" pitchFamily="2" charset="0"/>
              </a:rPr>
              <a:t>b. I've forgotten the name of the film which Jim recommended.</a:t>
            </a:r>
          </a:p>
          <a:p>
            <a:r>
              <a:rPr lang="en-GB" dirty="0">
                <a:latin typeface="Segoe Print" panose="02000600000000000000" pitchFamily="2" charset="0"/>
              </a:rPr>
              <a:t>c. He can't remember the day that we went to the zoo.</a:t>
            </a:r>
          </a:p>
          <a:p>
            <a:endParaRPr lang="en-GB" dirty="0">
              <a:latin typeface="Segoe Print" panose="02000600000000000000" pitchFamily="2" charset="0"/>
            </a:endParaRPr>
          </a:p>
          <a:p>
            <a:r>
              <a:rPr lang="en-GB" b="1" dirty="0">
                <a:latin typeface="Segoe Print" panose="02000600000000000000" pitchFamily="2" charset="0"/>
              </a:rPr>
              <a:t>Extension challenge:</a:t>
            </a:r>
          </a:p>
          <a:p>
            <a:r>
              <a:rPr lang="en-GB" dirty="0">
                <a:latin typeface="Segoe Print" panose="02000600000000000000" pitchFamily="2" charset="0"/>
              </a:rPr>
              <a:t>Write sentences of your own that can be written with or without a relative pronoun.</a:t>
            </a:r>
          </a:p>
          <a:p>
            <a:endParaRPr lang="en-GB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1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Segoe Print" charset="0"/>
                <a:ea typeface="Segoe Print" charset="0"/>
                <a:cs typeface="Segoe Print" charset="0"/>
              </a:rPr>
              <a:t>Relative clauses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57" y="2503161"/>
            <a:ext cx="7655943" cy="2633870"/>
          </a:xfrm>
        </p:spPr>
        <p:txBody>
          <a:bodyPr/>
          <a:lstStyle/>
          <a:p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Relative clauses are clauses starting with the relative pronouns </a:t>
            </a:r>
            <a:r>
              <a:rPr lang="en-GB" sz="3200" b="1" dirty="0" smtClean="0">
                <a:latin typeface="Segoe Print" charset="0"/>
                <a:ea typeface="Segoe Print" charset="0"/>
                <a:cs typeface="Segoe Print" charset="0"/>
              </a:rPr>
              <a:t>who</a:t>
            </a:r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GB" sz="3200" b="1" dirty="0">
                <a:latin typeface="Segoe Print" charset="0"/>
                <a:ea typeface="Segoe Print" charset="0"/>
                <a:cs typeface="Segoe Print" charset="0"/>
              </a:rPr>
              <a:t>that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GB" sz="3200" b="1" dirty="0">
                <a:latin typeface="Segoe Print" charset="0"/>
                <a:ea typeface="Segoe Print" charset="0"/>
                <a:cs typeface="Segoe Print" charset="0"/>
              </a:rPr>
              <a:t>which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GB" sz="3200" b="1" dirty="0">
                <a:latin typeface="Segoe Print" charset="0"/>
                <a:ea typeface="Segoe Print" charset="0"/>
                <a:cs typeface="Segoe Print" charset="0"/>
              </a:rPr>
              <a:t>whose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GB" sz="3200" b="1" dirty="0">
                <a:latin typeface="Segoe Print" charset="0"/>
                <a:ea typeface="Segoe Print" charset="0"/>
                <a:cs typeface="Segoe Print" charset="0"/>
              </a:rPr>
              <a:t>where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GB" sz="3200" b="1" dirty="0">
                <a:latin typeface="Segoe Print" charset="0"/>
                <a:ea typeface="Segoe Print" charset="0"/>
                <a:cs typeface="Segoe Print" charset="0"/>
              </a:rPr>
              <a:t>when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. They are most often used to define or identify the noun that precedes them.</a:t>
            </a:r>
            <a:endParaRPr lang="en-GB" sz="3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35" y="519952"/>
            <a:ext cx="8875059" cy="3567955"/>
          </a:xfrm>
        </p:spPr>
        <p:txBody>
          <a:bodyPr>
            <a:normAutofit/>
          </a:bodyPr>
          <a:lstStyle/>
          <a:p>
            <a:r>
              <a:rPr lang="en-GB" sz="2800" b="0" dirty="0">
                <a:latin typeface="Segoe Print" panose="02000600000000000000" pitchFamily="2" charset="0"/>
              </a:rPr>
              <a:t>A relative clause is a subordinate clause that is often introduced by a relative pronoun</a:t>
            </a:r>
            <a:r>
              <a:rPr lang="en-GB" sz="2800" b="0" dirty="0" smtClean="0">
                <a:latin typeface="Segoe Print" panose="02000600000000000000" pitchFamily="2" charset="0"/>
              </a:rPr>
              <a:t>.</a:t>
            </a:r>
            <a:br>
              <a:rPr lang="en-GB" sz="2800" b="0" dirty="0" smtClean="0">
                <a:latin typeface="Segoe Print" panose="02000600000000000000" pitchFamily="2" charset="0"/>
              </a:rPr>
            </a:br>
            <a:r>
              <a:rPr lang="en-GB" sz="2800" b="0" dirty="0">
                <a:latin typeface="Segoe Print" panose="02000600000000000000" pitchFamily="2" charset="0"/>
              </a:rPr>
              <a:t/>
            </a:r>
            <a:br>
              <a:rPr lang="en-GB" sz="2800" b="0" dirty="0">
                <a:latin typeface="Segoe Print" panose="02000600000000000000" pitchFamily="2" charset="0"/>
              </a:rPr>
            </a:br>
            <a:r>
              <a:rPr lang="en-GB" sz="2800" b="0" dirty="0">
                <a:latin typeface="Segoe Print" panose="02000600000000000000" pitchFamily="2" charset="0"/>
              </a:rPr>
              <a:t>Here are some relative pronouns:</a:t>
            </a:r>
            <a:br>
              <a:rPr lang="en-GB" sz="2800" b="0" dirty="0">
                <a:latin typeface="Segoe Print" panose="02000600000000000000" pitchFamily="2" charset="0"/>
              </a:rPr>
            </a:br>
            <a:r>
              <a:rPr lang="en-GB" sz="2800" b="0" dirty="0">
                <a:latin typeface="Segoe Print" panose="02000600000000000000" pitchFamily="2" charset="0"/>
              </a:rPr>
              <a:t>that, which, whose and who</a:t>
            </a: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/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Joe is the man </a:t>
            </a:r>
            <a:r>
              <a:rPr lang="en-GB" dirty="0">
                <a:solidFill>
                  <a:schemeClr val="accent6"/>
                </a:solidFill>
                <a:latin typeface="Segoe Print" panose="02000600000000000000" pitchFamily="2" charset="0"/>
              </a:rPr>
              <a:t>who </a:t>
            </a:r>
            <a:r>
              <a:rPr lang="en-GB" dirty="0">
                <a:solidFill>
                  <a:srgbClr val="00B050"/>
                </a:solidFill>
                <a:latin typeface="Segoe Print" panose="02000600000000000000" pitchFamily="2" charset="0"/>
              </a:rPr>
              <a:t>delivers the milk.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0212" y="5467580"/>
            <a:ext cx="2743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478E38"/>
                </a:solidFill>
                <a:latin typeface="Segoe Print" panose="02000600000000000000" pitchFamily="2" charset="0"/>
              </a:rPr>
              <a:t>relative pronoun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5877" y="5502550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Segoe Print" panose="02000600000000000000" pitchFamily="2" charset="0"/>
              </a:rPr>
              <a:t>relative clause</a:t>
            </a:r>
          </a:p>
        </p:txBody>
      </p:sp>
      <p:pic>
        <p:nvPicPr>
          <p:cNvPr id="1026" name="Picture 2" descr="Image result for milkman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6" r="24729"/>
          <a:stretch/>
        </p:blipFill>
        <p:spPr bwMode="auto">
          <a:xfrm>
            <a:off x="-1" y="4087907"/>
            <a:ext cx="1308973" cy="19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2841742" y="4087907"/>
            <a:ext cx="1371529" cy="1379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454588" y="4087907"/>
            <a:ext cx="573741" cy="1129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1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964265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Segoe Print" charset="0"/>
                <a:ea typeface="Segoe Print" charset="0"/>
                <a:cs typeface="Segoe Print" charset="0"/>
              </a:rPr>
              <a:t>What you need to know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2729" y="1818342"/>
            <a:ext cx="8498542" cy="479761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A relative clause adds extra information about a noun or a noun phrase. The sentence makes sense without 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A relative clause contains a verb (because it is a clause).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It often begins with a relative pronoun: who, which, where or that. They relative pronoun may be omitted in some cases: </a:t>
            </a:r>
            <a:r>
              <a:rPr lang="en-GB" dirty="0" smtClean="0">
                <a:solidFill>
                  <a:srgbClr val="0070C0"/>
                </a:solidFill>
                <a:latin typeface="Segoe Print" charset="0"/>
                <a:ea typeface="Segoe Print" charset="0"/>
                <a:cs typeface="Segoe Print" charset="0"/>
              </a:rPr>
              <a:t>Paul, (who is) a great cook, made my birthday cake.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A relative clause is a type of subordinate clause.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82" y="914400"/>
            <a:ext cx="8677836" cy="5432612"/>
          </a:xfrm>
        </p:spPr>
        <p:txBody>
          <a:bodyPr/>
          <a:lstStyle/>
          <a:p>
            <a:pPr algn="l"/>
            <a:r>
              <a:rPr lang="en-GB" dirty="0">
                <a:latin typeface="Segoe Print" panose="02000600000000000000" pitchFamily="2" charset="0"/>
              </a:rPr>
              <a:t>1. Circle the relative pronouns in </a:t>
            </a:r>
            <a:r>
              <a:rPr lang="en-GB" b="1" dirty="0">
                <a:solidFill>
                  <a:srgbClr val="FF0000"/>
                </a:solidFill>
                <a:latin typeface="Segoe Print" panose="02000600000000000000" pitchFamily="2" charset="0"/>
              </a:rPr>
              <a:t>red</a:t>
            </a:r>
            <a:r>
              <a:rPr lang="en-GB" dirty="0">
                <a:latin typeface="Segoe Print" panose="02000600000000000000" pitchFamily="2" charset="0"/>
              </a:rPr>
              <a:t>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Underline the relative clauses in </a:t>
            </a:r>
            <a:r>
              <a:rPr lang="en-GB" b="1" dirty="0">
                <a:solidFill>
                  <a:srgbClr val="00B050"/>
                </a:solidFill>
                <a:latin typeface="Segoe Print" panose="02000600000000000000" pitchFamily="2" charset="0"/>
              </a:rPr>
              <a:t>green</a:t>
            </a:r>
            <a:r>
              <a:rPr lang="en-GB" dirty="0">
                <a:solidFill>
                  <a:srgbClr val="00B050"/>
                </a:solidFill>
                <a:latin typeface="Segoe Print" panose="02000600000000000000" pitchFamily="2" charset="0"/>
              </a:rPr>
              <a:t>.</a:t>
            </a:r>
          </a:p>
          <a:p>
            <a:pPr algn="l"/>
            <a:endParaRPr lang="en-GB" dirty="0">
              <a:latin typeface="Segoe Print" panose="02000600000000000000" pitchFamily="2" charset="0"/>
            </a:endParaRPr>
          </a:p>
          <a:p>
            <a:pPr algn="l"/>
            <a:r>
              <a:rPr lang="en-GB" dirty="0">
                <a:latin typeface="Segoe Print" panose="02000600000000000000" pitchFamily="2" charset="0"/>
              </a:rPr>
              <a:t>a. I prefer the blue shoes which match my dress.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b. This is the house that Megan is going to move into.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c. I don't like people who are cruel to animals.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d. We found a lost dog whose owner was nowhere to be seen.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e. Yvonne likes to go for walks that have amazing views.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f. This is the computer game that I bought last week.</a:t>
            </a:r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5154" y="770964"/>
            <a:ext cx="8659905" cy="5396753"/>
          </a:xfrm>
        </p:spPr>
        <p:txBody>
          <a:bodyPr/>
          <a:lstStyle/>
          <a:p>
            <a:pPr algn="l"/>
            <a:r>
              <a:rPr lang="en-GB" b="1" dirty="0">
                <a:latin typeface="Segoe Print" panose="02000600000000000000" pitchFamily="2" charset="0"/>
              </a:rPr>
              <a:t>2. Add a suitable relative pronoun to complete the relative clauses below.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a. This is the book ..... </a:t>
            </a:r>
            <a:r>
              <a:rPr lang="en-GB" dirty="0" smtClean="0">
                <a:latin typeface="Segoe Print" panose="02000600000000000000" pitchFamily="2" charset="0"/>
              </a:rPr>
              <a:t>Paula </a:t>
            </a:r>
            <a:r>
              <a:rPr lang="en-GB" dirty="0">
                <a:latin typeface="Segoe Print" panose="02000600000000000000" pitchFamily="2" charset="0"/>
              </a:rPr>
              <a:t>was reading.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b. The Tasty </a:t>
            </a:r>
            <a:r>
              <a:rPr lang="en-GB" dirty="0" smtClean="0">
                <a:latin typeface="Segoe Print" panose="02000600000000000000" pitchFamily="2" charset="0"/>
              </a:rPr>
              <a:t>Tavern is </a:t>
            </a:r>
            <a:r>
              <a:rPr lang="en-GB" dirty="0">
                <a:latin typeface="Segoe Print" panose="02000600000000000000" pitchFamily="2" charset="0"/>
              </a:rPr>
              <a:t>a restaurant ..... specialises in vegetarian meals.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c. I need to find a shop ......sells fancy dress costumes.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d. Ulrika met a man .....dog was almost as big as he was.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e. Juliet is the person ....always gets her own way.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f. Let's go on holiday to a country .... has hot, sunny weather.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g. We saw a jellyfish ....tentacles were two metres long.</a:t>
            </a:r>
          </a:p>
          <a:p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2050" name="Picture 2" descr="Image result for jellyfish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9" y="5638073"/>
            <a:ext cx="920190" cy="10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book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boo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6" y="1199216"/>
            <a:ext cx="1064933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90" y="236183"/>
            <a:ext cx="8173529" cy="110852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Segoe Print" panose="02000600000000000000" pitchFamily="2" charset="0"/>
              </a:rPr>
              <a:t>Match </a:t>
            </a:r>
            <a:r>
              <a:rPr lang="en-GB" sz="2400" dirty="0">
                <a:latin typeface="Segoe Print" panose="02000600000000000000" pitchFamily="2" charset="0"/>
              </a:rPr>
              <a:t>the main clause to the correct relative clause to make a sentence</a:t>
            </a:r>
            <a:r>
              <a:rPr lang="en-GB" sz="2400" dirty="0" smtClean="0">
                <a:latin typeface="Segoe Print" panose="02000600000000000000" pitchFamily="2" charset="0"/>
              </a:rPr>
              <a:t>.</a:t>
            </a:r>
            <a:br>
              <a:rPr lang="en-GB" sz="2400" dirty="0" smtClean="0">
                <a:latin typeface="Segoe Print" panose="02000600000000000000" pitchFamily="2" charset="0"/>
              </a:rPr>
            </a:br>
            <a:r>
              <a:rPr lang="en-GB" sz="2400" b="0" dirty="0" smtClean="0">
                <a:latin typeface="Segoe Print" panose="02000600000000000000" pitchFamily="2" charset="0"/>
              </a:rPr>
              <a:t>Rewrite the sentence.</a:t>
            </a:r>
            <a:endParaRPr lang="en-US" sz="2400" b="0" dirty="0">
              <a:latin typeface="Segoe Print" panose="02000600000000000000" pitchFamily="2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84" y="1841546"/>
            <a:ext cx="4366998" cy="3967746"/>
          </a:xfrm>
        </p:spPr>
        <p:txBody>
          <a:bodyPr/>
          <a:lstStyle/>
          <a:p>
            <a:pPr algn="l"/>
            <a:r>
              <a:rPr lang="en-GB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Main clause</a:t>
            </a:r>
          </a:p>
          <a:p>
            <a:pPr algn="l"/>
            <a:endParaRPr lang="en-GB" sz="2000" dirty="0">
              <a:solidFill>
                <a:srgbClr val="0000FF"/>
              </a:solidFill>
              <a:latin typeface="Segoe Print" panose="02000600000000000000" pitchFamily="2" charset="0"/>
            </a:endParaRPr>
          </a:p>
          <a:p>
            <a:pPr algn="l"/>
            <a:r>
              <a:rPr lang="en-GB" sz="2000" dirty="0">
                <a:solidFill>
                  <a:srgbClr val="0000FF"/>
                </a:solidFill>
                <a:latin typeface="Segoe Print" panose="02000600000000000000" pitchFamily="2" charset="0"/>
              </a:rPr>
              <a:t>a. I found an injured rabbit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Segoe Print" panose="02000600000000000000" pitchFamily="2" charset="0"/>
              </a:rPr>
              <a:t>b. Scott moved to a quiet village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Segoe Print" panose="02000600000000000000" pitchFamily="2" charset="0"/>
              </a:rPr>
              <a:t>c. Dad is looking for a builder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Segoe Print" panose="02000600000000000000" pitchFamily="2" charset="0"/>
              </a:rPr>
              <a:t>d. Kevin remembers the day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Segoe Print" panose="02000600000000000000" pitchFamily="2" charset="0"/>
              </a:rPr>
              <a:t>e. Colin wants to buy the game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24601" y="1779772"/>
            <a:ext cx="4519399" cy="396774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00B050"/>
                </a:solidFill>
                <a:latin typeface="Segoe Print" panose="02000600000000000000" pitchFamily="2" charset="0"/>
              </a:rPr>
              <a:t>Relative clause</a:t>
            </a:r>
          </a:p>
          <a:p>
            <a:pPr algn="l"/>
            <a:endParaRPr lang="en-GB" sz="2000" b="1" dirty="0">
              <a:solidFill>
                <a:srgbClr val="00B050"/>
              </a:solidFill>
              <a:latin typeface="Segoe Print" panose="02000600000000000000" pitchFamily="2" charset="0"/>
            </a:endParaRPr>
          </a:p>
          <a:p>
            <a:pPr algn="l"/>
            <a:r>
              <a:rPr lang="en-GB" sz="2000" dirty="0">
                <a:solidFill>
                  <a:srgbClr val="00B050"/>
                </a:solidFill>
                <a:latin typeface="Segoe Print" panose="02000600000000000000" pitchFamily="2" charset="0"/>
              </a:rPr>
              <a:t>who can renovate our house.</a:t>
            </a:r>
          </a:p>
          <a:p>
            <a:pPr algn="l"/>
            <a:r>
              <a:rPr lang="en-GB" sz="2000" dirty="0">
                <a:solidFill>
                  <a:srgbClr val="00B050"/>
                </a:solidFill>
                <a:latin typeface="Segoe Print" panose="02000600000000000000" pitchFamily="2" charset="0"/>
              </a:rPr>
              <a:t>when he got lost at the funfair.</a:t>
            </a:r>
          </a:p>
          <a:p>
            <a:pPr algn="l"/>
            <a:r>
              <a:rPr lang="en-GB" sz="2000" dirty="0">
                <a:solidFill>
                  <a:srgbClr val="00B050"/>
                </a:solidFill>
                <a:latin typeface="Segoe Print" panose="02000600000000000000" pitchFamily="2" charset="0"/>
              </a:rPr>
              <a:t>that he saw advertised on TV.</a:t>
            </a:r>
          </a:p>
          <a:p>
            <a:pPr algn="l"/>
            <a:r>
              <a:rPr lang="en-GB" sz="2000" dirty="0">
                <a:solidFill>
                  <a:srgbClr val="00B050"/>
                </a:solidFill>
                <a:latin typeface="Segoe Print" panose="02000600000000000000" pitchFamily="2" charset="0"/>
              </a:rPr>
              <a:t>whose leg was broken.</a:t>
            </a:r>
          </a:p>
          <a:p>
            <a:pPr algn="l"/>
            <a:r>
              <a:rPr lang="en-GB" sz="2000" dirty="0">
                <a:solidFill>
                  <a:srgbClr val="00B050"/>
                </a:solidFill>
                <a:latin typeface="Segoe Print" panose="02000600000000000000" pitchFamily="2" charset="0"/>
              </a:rPr>
              <a:t>where there were no other children.</a:t>
            </a:r>
          </a:p>
        </p:txBody>
      </p:sp>
      <p:sp>
        <p:nvSpPr>
          <p:cNvPr id="7" name="AutoShape 2" descr="Image result for rabbi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98" y="1344706"/>
            <a:ext cx="10096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9" descr="Image result for game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3" y="4613462"/>
            <a:ext cx="2424112" cy="16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76" y="1613647"/>
            <a:ext cx="8600302" cy="2922494"/>
          </a:xfrm>
        </p:spPr>
        <p:txBody>
          <a:bodyPr/>
          <a:lstStyle/>
          <a:p>
            <a:pPr algn="l"/>
            <a:r>
              <a:rPr lang="en-GB" dirty="0">
                <a:latin typeface="Segoe Print" panose="02000600000000000000" pitchFamily="2" charset="0"/>
              </a:rPr>
              <a:t>4. Add a relative clause using </a:t>
            </a:r>
            <a:r>
              <a:rPr lang="en-GB" b="1" dirty="0">
                <a:latin typeface="Segoe Print" panose="02000600000000000000" pitchFamily="2" charset="0"/>
              </a:rPr>
              <a:t>'who'</a:t>
            </a:r>
            <a:r>
              <a:rPr lang="en-GB" dirty="0">
                <a:latin typeface="Segoe Print" panose="02000600000000000000" pitchFamily="2" charset="0"/>
              </a:rPr>
              <a:t> or </a:t>
            </a:r>
            <a:r>
              <a:rPr lang="en-GB" b="1" dirty="0">
                <a:latin typeface="Segoe Print" panose="02000600000000000000" pitchFamily="2" charset="0"/>
              </a:rPr>
              <a:t>'which'</a:t>
            </a:r>
            <a:r>
              <a:rPr lang="en-GB" dirty="0">
                <a:latin typeface="Segoe Print" panose="02000600000000000000" pitchFamily="2" charset="0"/>
              </a:rPr>
              <a:t> to each sentence</a:t>
            </a:r>
            <a:r>
              <a:rPr lang="en-GB" dirty="0" smtClean="0">
                <a:latin typeface="Segoe Print" panose="02000600000000000000" pitchFamily="2" charset="0"/>
              </a:rPr>
              <a:t>.</a:t>
            </a:r>
          </a:p>
          <a:p>
            <a:pPr algn="l"/>
            <a:endParaRPr lang="en-GB" dirty="0">
              <a:latin typeface="Segoe Print" panose="02000600000000000000" pitchFamily="2" charset="0"/>
            </a:endParaRPr>
          </a:p>
          <a:p>
            <a:pPr algn="l"/>
            <a:r>
              <a:rPr lang="en-GB" dirty="0">
                <a:latin typeface="Segoe Print" panose="02000600000000000000" pitchFamily="2" charset="0"/>
              </a:rPr>
              <a:t>a. Susanna waited for Edward....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b. There was a lot of noise....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c. Ronald went to the circus....</a:t>
            </a:r>
          </a:p>
          <a:p>
            <a:pPr algn="l"/>
            <a:r>
              <a:rPr lang="en-GB" dirty="0">
                <a:latin typeface="Segoe Print" panose="02000600000000000000" pitchFamily="2" charset="0"/>
              </a:rPr>
              <a:t>d. The people welcomed the man.....</a:t>
            </a:r>
          </a:p>
        </p:txBody>
      </p:sp>
      <p:sp>
        <p:nvSpPr>
          <p:cNvPr id="5" name="AutoShape 2" descr="quotation marks"/>
          <p:cNvSpPr>
            <a:spLocks noChangeAspect="1" noChangeArrowheads="1"/>
          </p:cNvSpPr>
          <p:nvPr/>
        </p:nvSpPr>
        <p:spPr bwMode="auto">
          <a:xfrm>
            <a:off x="-697042" y="225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6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76" y="1613647"/>
            <a:ext cx="8600302" cy="2922494"/>
          </a:xfrm>
        </p:spPr>
        <p:txBody>
          <a:bodyPr/>
          <a:lstStyle/>
          <a:p>
            <a:pPr algn="l"/>
            <a:r>
              <a:rPr lang="en-GB" dirty="0">
                <a:latin typeface="Segoe Print" panose="02000600000000000000" pitchFamily="2" charset="0"/>
              </a:rPr>
              <a:t>5. Write two sentences which contain a relative clause using the words below</a:t>
            </a:r>
            <a:r>
              <a:rPr lang="en-GB" dirty="0" smtClean="0">
                <a:latin typeface="Segoe Print" panose="02000600000000000000" pitchFamily="2" charset="0"/>
              </a:rPr>
              <a:t>.</a:t>
            </a:r>
          </a:p>
          <a:p>
            <a:pPr algn="l"/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5" name="AutoShape 2" descr="quotation marks"/>
          <p:cNvSpPr>
            <a:spLocks noChangeAspect="1" noChangeArrowheads="1"/>
          </p:cNvSpPr>
          <p:nvPr/>
        </p:nvSpPr>
        <p:spPr bwMode="auto">
          <a:xfrm>
            <a:off x="-697042" y="225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nip Diagonal Corner Rectangle 1"/>
          <p:cNvSpPr/>
          <p:nvPr/>
        </p:nvSpPr>
        <p:spPr>
          <a:xfrm>
            <a:off x="591670" y="2557549"/>
            <a:ext cx="3908611" cy="1673792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egoe Print" panose="02000600000000000000" pitchFamily="2" charset="0"/>
              </a:rPr>
              <a:t>t</a:t>
            </a:r>
            <a:r>
              <a:rPr lang="en-GB" sz="4400" dirty="0" smtClean="0">
                <a:latin typeface="Segoe Print" panose="02000600000000000000" pitchFamily="2" charset="0"/>
              </a:rPr>
              <a:t>eacher       strict</a:t>
            </a:r>
            <a:endParaRPr lang="en-GB" sz="4400" dirty="0">
              <a:latin typeface="Segoe Print" panose="020006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012966" y="4404555"/>
            <a:ext cx="3908612" cy="167379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Segoe Print" panose="02000600000000000000" pitchFamily="2" charset="0"/>
              </a:rPr>
              <a:t>scientist       experiment</a:t>
            </a:r>
            <a:endParaRPr lang="en-GB" sz="4400" dirty="0">
              <a:latin typeface="Segoe Print" panose="02000600000000000000" pitchFamily="2" charset="0"/>
            </a:endParaRPr>
          </a:p>
        </p:txBody>
      </p:sp>
      <p:sp>
        <p:nvSpPr>
          <p:cNvPr id="4" name="AutoShape 2" descr="Image result for scientis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86" y="2046419"/>
            <a:ext cx="1563969" cy="22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 result for strict teach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4" y="4252016"/>
            <a:ext cx="2441477" cy="21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4339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801</TotalTime>
  <Words>942</Words>
  <Application>Microsoft Office PowerPoint</Application>
  <PresentationFormat>On-screen Show (4:3)</PresentationFormat>
  <Paragraphs>96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Title slide</vt:lpstr>
      <vt:lpstr>Slides</vt:lpstr>
      <vt:lpstr>Year 5 SPAG</vt:lpstr>
      <vt:lpstr>Relative clauses</vt:lpstr>
      <vt:lpstr>A relative clause is a subordinate clause that is often introduced by a relative pronoun.  Here are some relative pronouns: that, which, whose and who  Joe is the man who delivers the milk.</vt:lpstr>
      <vt:lpstr>What you need to know</vt:lpstr>
      <vt:lpstr>PowerPoint Presentation</vt:lpstr>
      <vt:lpstr>PowerPoint Presentation</vt:lpstr>
      <vt:lpstr>Match the main clause to the correct relative clause to make a sentence. Rewrite the sentence.</vt:lpstr>
      <vt:lpstr>PowerPoint Presentation</vt:lpstr>
      <vt:lpstr>PowerPoint Presentation</vt:lpstr>
      <vt:lpstr>Trickier 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ldimech</cp:lastModifiedBy>
  <cp:revision>85</cp:revision>
  <dcterms:created xsi:type="dcterms:W3CDTF">2017-06-27T15:09:43Z</dcterms:created>
  <dcterms:modified xsi:type="dcterms:W3CDTF">2018-01-22T10:40:46Z</dcterms:modified>
</cp:coreProperties>
</file>