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5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4" r:id="rId10"/>
    <p:sldId id="286" r:id="rId11"/>
    <p:sldId id="288" r:id="rId12"/>
    <p:sldId id="289" r:id="rId13"/>
    <p:sldId id="290" r:id="rId14"/>
    <p:sldId id="291" r:id="rId15"/>
    <p:sldId id="292" r:id="rId16"/>
    <p:sldId id="293" r:id="rId17"/>
    <p:sldId id="295" r:id="rId18"/>
    <p:sldId id="296" r:id="rId19"/>
    <p:sldId id="297" r:id="rId20"/>
    <p:sldId id="299" r:id="rId21"/>
    <p:sldId id="300" r:id="rId22"/>
    <p:sldId id="301" r:id="rId23"/>
    <p:sldId id="302" r:id="rId24"/>
    <p:sldId id="303" r:id="rId25"/>
    <p:sldId id="305" r:id="rId26"/>
    <p:sldId id="307" r:id="rId27"/>
    <p:sldId id="30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>
        <p:scale>
          <a:sx n="90" d="100"/>
          <a:sy n="90" d="100"/>
        </p:scale>
        <p:origin x="132" y="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1AD6-B9CA-4BAE-AEF7-FE5D2AB53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D391-2FA0-4E9E-8209-09CCF53B51D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6126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1AD6-B9CA-4BAE-AEF7-FE5D2AB53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D391-2FA0-4E9E-8209-09CCF53B51D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660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1AD6-B9CA-4BAE-AEF7-FE5D2AB53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D391-2FA0-4E9E-8209-09CCF53B51D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9923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1AD6-B9CA-4BAE-AEF7-FE5D2AB53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D391-2FA0-4E9E-8209-09CCF53B51D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448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1AD6-B9CA-4BAE-AEF7-FE5D2AB53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D391-2FA0-4E9E-8209-09CCF53B51D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ln w="3175" cmpd="sng">
                  <a:noFill/>
                </a:ln>
                <a:solidFill>
                  <a:srgbClr val="5FCBEF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37260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1AD6-B9CA-4BAE-AEF7-FE5D2AB53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D391-2FA0-4E9E-8209-09CCF53B51D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424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1AD6-B9CA-4BAE-AEF7-FE5D2AB53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D391-2FA0-4E9E-8209-09CCF53B51D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641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1AD6-B9CA-4BAE-AEF7-FE5D2AB53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D391-2FA0-4E9E-8209-09CCF53B51D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09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1AD6-B9CA-4BAE-AEF7-FE5D2AB53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D391-2FA0-4E9E-8209-09CCF53B51D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090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1AD6-B9CA-4BAE-AEF7-FE5D2AB53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D391-2FA0-4E9E-8209-09CCF53B51D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7499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1AD6-B9CA-4BAE-AEF7-FE5D2AB53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D391-2FA0-4E9E-8209-09CCF53B51D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09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1AD6-B9CA-4BAE-AEF7-FE5D2AB53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D391-2FA0-4E9E-8209-09CCF53B51D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918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1AD6-B9CA-4BAE-AEF7-FE5D2AB53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D391-2FA0-4E9E-8209-09CCF53B51D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233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1AD6-B9CA-4BAE-AEF7-FE5D2AB53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D391-2FA0-4E9E-8209-09CCF53B51D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924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1AD6-B9CA-4BAE-AEF7-FE5D2AB53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D391-2FA0-4E9E-8209-09CCF53B51D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540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6D391-2FA0-4E9E-8209-09CCF53B51D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411AD6-B9CA-4BAE-AEF7-FE5D2AB53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242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411AD6-B9CA-4BAE-AEF7-FE5D2AB53C2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E86D391-2FA0-4E9E-8209-09CCF53B51D5}" type="slidenum">
              <a:rPr lang="en-US" smtClean="0">
                <a:solidFill>
                  <a:srgbClr val="5FCBEF"/>
                </a:solidFill>
              </a:rPr>
              <a:pPr/>
              <a:t>‹#›</a:t>
            </a:fld>
            <a:endParaRPr lang="en-US">
              <a:solidFill>
                <a:srgbClr val="5FCB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689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468" y="1725902"/>
            <a:ext cx="8479896" cy="2807823"/>
          </a:xfrm>
        </p:spPr>
        <p:txBody>
          <a:bodyPr/>
          <a:lstStyle/>
          <a:p>
            <a:pPr algn="ctr"/>
            <a:br>
              <a:rPr lang="en-US" sz="60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US" sz="6000" dirty="0">
                <a:solidFill>
                  <a:schemeClr val="tx1"/>
                </a:solidFill>
                <a:latin typeface="Berlin Sans FB" panose="020E0602020502020306" pitchFamily="34" charset="0"/>
              </a:rPr>
              <a:t>Mental Mathematics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52"/>
          <a:stretch/>
        </p:blipFill>
        <p:spPr>
          <a:xfrm rot="1077334">
            <a:off x="9182011" y="170488"/>
            <a:ext cx="2362289" cy="2972670"/>
          </a:xfrm>
          <a:prstGeom prst="rect">
            <a:avLst/>
          </a:prstGeom>
        </p:spPr>
      </p:pic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</p:spTree>
    <p:extLst>
      <p:ext uri="{BB962C8B-B14F-4D97-AF65-F5344CB8AC3E}">
        <p14:creationId xmlns:p14="http://schemas.microsoft.com/office/powerpoint/2010/main" val="2945705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3211" y="1784518"/>
            <a:ext cx="8479896" cy="2807823"/>
          </a:xfrm>
        </p:spPr>
        <p:txBody>
          <a:bodyPr/>
          <a:lstStyle/>
          <a:p>
            <a:pPr algn="ctr"/>
            <a:br>
              <a:rPr lang="en-US" sz="60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endParaRPr lang="en-US" sz="6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9784" y="994789"/>
            <a:ext cx="7936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60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005" y="749287"/>
            <a:ext cx="839372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Partitioning </a:t>
            </a:r>
          </a:p>
          <a:p>
            <a:endParaRPr lang="en-GB" sz="3600" u="sng" dirty="0">
              <a:latin typeface="Berlin Sans FB" panose="020E0602020502020306" pitchFamily="34" charset="0"/>
              <a:ea typeface="+mj-ea"/>
              <a:cs typeface="+mj-cs"/>
            </a:endParaRPr>
          </a:p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36 + 45 = </a:t>
            </a:r>
          </a:p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30 + 40 + 6 + 5</a:t>
            </a:r>
          </a:p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  =   70 </a:t>
            </a:r>
          </a:p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  =  11</a:t>
            </a:r>
          </a:p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  =   81</a:t>
            </a:r>
          </a:p>
          <a:p>
            <a:endParaRPr lang="en-GB" sz="3600" u="sng" dirty="0">
              <a:latin typeface="Berlin Sans FB" panose="020E0602020502020306" pitchFamily="34" charset="0"/>
              <a:ea typeface="+mj-ea"/>
              <a:cs typeface="+mj-cs"/>
            </a:endParaRPr>
          </a:p>
          <a:p>
            <a:r>
              <a:rPr lang="en-GB" sz="3600" u="sng" dirty="0" err="1">
                <a:latin typeface="Berlin Sans FB" panose="020E0602020502020306" pitchFamily="34" charset="0"/>
                <a:ea typeface="+mj-ea"/>
                <a:cs typeface="+mj-cs"/>
              </a:rPr>
              <a:t>Diennes</a:t>
            </a:r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 and counters help our</a:t>
            </a:r>
          </a:p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more visual learner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67" y="889964"/>
            <a:ext cx="3950676" cy="2469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767" y="3727937"/>
            <a:ext cx="4078802" cy="229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5527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3211" y="1784518"/>
            <a:ext cx="8479896" cy="2807823"/>
          </a:xfrm>
        </p:spPr>
        <p:txBody>
          <a:bodyPr/>
          <a:lstStyle/>
          <a:p>
            <a:pPr algn="ctr"/>
            <a:br>
              <a:rPr lang="en-US" sz="60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endParaRPr lang="en-US" sz="6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9784" y="994789"/>
            <a:ext cx="7936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60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005" y="749287"/>
            <a:ext cx="839372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Partitioning continued..</a:t>
            </a:r>
          </a:p>
          <a:p>
            <a:endParaRPr lang="en-GB" sz="3600" u="sng" dirty="0">
              <a:latin typeface="Berlin Sans FB" panose="020E0602020502020306" pitchFamily="34" charset="0"/>
              <a:ea typeface="+mj-ea"/>
              <a:cs typeface="+mj-cs"/>
            </a:endParaRPr>
          </a:p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 Partitioned numbers are then written under one another. This mirrors the column method and also links mental methods</a:t>
            </a:r>
          </a:p>
          <a:p>
            <a:endParaRPr lang="en-GB" sz="3600" u="sng" dirty="0">
              <a:latin typeface="Berlin Sans FB" panose="020E0602020502020306" pitchFamily="34" charset="0"/>
              <a:ea typeface="+mj-ea"/>
              <a:cs typeface="+mj-cs"/>
            </a:endParaRPr>
          </a:p>
          <a:p>
            <a:endParaRPr lang="en-GB" sz="3600" u="sng" dirty="0">
              <a:latin typeface="Berlin Sans FB" panose="020E0602020502020306" pitchFamily="34" charset="0"/>
              <a:ea typeface="+mj-ea"/>
              <a:cs typeface="+mj-cs"/>
            </a:endParaRPr>
          </a:p>
          <a:p>
            <a:endParaRPr lang="en-GB" sz="3600" u="sng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603" y="4116266"/>
            <a:ext cx="5280025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9519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3211" y="1784518"/>
            <a:ext cx="8479896" cy="2807823"/>
          </a:xfrm>
        </p:spPr>
        <p:txBody>
          <a:bodyPr/>
          <a:lstStyle/>
          <a:p>
            <a:pPr algn="ctr"/>
            <a:br>
              <a:rPr lang="en-US" sz="60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endParaRPr lang="en-US" sz="6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9784" y="994789"/>
            <a:ext cx="7936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60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005" y="749287"/>
            <a:ext cx="839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Column Method 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0297" y="2705955"/>
            <a:ext cx="18521363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7576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3211" y="1784518"/>
            <a:ext cx="8479896" cy="2807823"/>
          </a:xfrm>
        </p:spPr>
        <p:txBody>
          <a:bodyPr/>
          <a:lstStyle/>
          <a:p>
            <a:pPr algn="ctr"/>
            <a:br>
              <a:rPr lang="en-US" sz="60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endParaRPr lang="en-US" sz="6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9784" y="994789"/>
            <a:ext cx="7936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60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005" y="749287"/>
            <a:ext cx="839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u="sng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6509"/>
            <a:ext cx="9050215" cy="5735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6676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3211" y="1784518"/>
            <a:ext cx="8479896" cy="2807823"/>
          </a:xfrm>
        </p:spPr>
        <p:txBody>
          <a:bodyPr/>
          <a:lstStyle/>
          <a:p>
            <a:pPr algn="ctr"/>
            <a:r>
              <a:rPr lang="en-US" sz="3600" u="sng" dirty="0">
                <a:solidFill>
                  <a:schemeClr val="tx1"/>
                </a:solidFill>
                <a:latin typeface="Berlin Sans FB" panose="020E0602020502020306" pitchFamily="34" charset="0"/>
              </a:rPr>
              <a:t>Subtraction</a:t>
            </a:r>
            <a:br>
              <a:rPr lang="en-US" sz="3600" u="sng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US" sz="3600" u="sng" dirty="0">
                <a:solidFill>
                  <a:schemeClr val="tx1"/>
                </a:solidFill>
                <a:latin typeface="Berlin Sans FB" panose="020E0602020502020306" pitchFamily="34" charset="0"/>
              </a:rPr>
              <a:t>End of year expectations </a:t>
            </a:r>
            <a:br>
              <a:rPr lang="en-US" sz="3600" u="sng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Subtract numbers with up to 3 digits </a:t>
            </a:r>
            <a:b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GB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Solve problems in different contexts</a:t>
            </a:r>
            <a:br>
              <a:rPr lang="en-GB" sz="36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GB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Including missing number problems </a:t>
            </a:r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9784" y="994789"/>
            <a:ext cx="7936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60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005" y="749287"/>
            <a:ext cx="839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3600" u="sng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09284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098" y="1796241"/>
            <a:ext cx="8479896" cy="2807823"/>
          </a:xfrm>
        </p:spPr>
        <p:txBody>
          <a:bodyPr/>
          <a:lstStyle/>
          <a:p>
            <a:pPr algn="ctr"/>
            <a:endParaRPr lang="en-US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9784" y="994789"/>
            <a:ext cx="7936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60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08190" y="5618908"/>
            <a:ext cx="83937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73 – 26 =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784" y="2010452"/>
            <a:ext cx="6542087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481" y="4645989"/>
            <a:ext cx="6305550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01163" y="1060994"/>
            <a:ext cx="7420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Number Lines </a:t>
            </a:r>
          </a:p>
        </p:txBody>
      </p:sp>
    </p:spTree>
    <p:extLst>
      <p:ext uri="{BB962C8B-B14F-4D97-AF65-F5344CB8AC3E}">
        <p14:creationId xmlns:p14="http://schemas.microsoft.com/office/powerpoint/2010/main" val="3387246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098" y="1796241"/>
            <a:ext cx="8479896" cy="3690159"/>
          </a:xfrm>
        </p:spPr>
        <p:txBody>
          <a:bodyPr/>
          <a:lstStyle/>
          <a:p>
            <a:pPr algn="ctr"/>
            <a:b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b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Children use </a:t>
            </a:r>
            <a:r>
              <a:rPr lang="en-US" sz="3600" dirty="0" err="1">
                <a:solidFill>
                  <a:schemeClr val="tx1"/>
                </a:solidFill>
                <a:latin typeface="Berlin Sans FB" panose="020E0602020502020306" pitchFamily="34" charset="0"/>
              </a:rPr>
              <a:t>Diennes</a:t>
            </a: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 or counters until they are confident with the method. 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9784" y="994789"/>
            <a:ext cx="7936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60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0" b="43511"/>
          <a:stretch/>
        </p:blipFill>
        <p:spPr bwMode="auto">
          <a:xfrm>
            <a:off x="2672860" y="1502620"/>
            <a:ext cx="6666401" cy="2491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68527" y="587385"/>
            <a:ext cx="975619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Column subtraction with and without exchanging </a:t>
            </a: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" y="4941277"/>
            <a:ext cx="29908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73992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098" y="1796241"/>
            <a:ext cx="8479896" cy="3690159"/>
          </a:xfrm>
        </p:spPr>
        <p:txBody>
          <a:bodyPr/>
          <a:lstStyle/>
          <a:p>
            <a:pPr algn="ctr"/>
            <a:b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b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. 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9784" y="994789"/>
            <a:ext cx="7936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60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12" t="24127" r="12071" b="42152"/>
          <a:stretch/>
        </p:blipFill>
        <p:spPr bwMode="auto">
          <a:xfrm>
            <a:off x="1289538" y="1765005"/>
            <a:ext cx="10151095" cy="2466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75925" y="5147561"/>
            <a:ext cx="568296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dirty="0">
                <a:latin typeface="Berlin Sans FB" panose="020E0602020502020306" pitchFamily="34" charset="0"/>
                <a:ea typeface="+mj-ea"/>
                <a:cs typeface="+mj-cs"/>
              </a:rPr>
              <a:t>Missing box Subtraction sums</a:t>
            </a:r>
          </a:p>
        </p:txBody>
      </p:sp>
    </p:spTree>
    <p:extLst>
      <p:ext uri="{BB962C8B-B14F-4D97-AF65-F5344CB8AC3E}">
        <p14:creationId xmlns:p14="http://schemas.microsoft.com/office/powerpoint/2010/main" val="8161994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098" y="1796241"/>
            <a:ext cx="8479896" cy="3690159"/>
          </a:xfrm>
        </p:spPr>
        <p:txBody>
          <a:bodyPr/>
          <a:lstStyle/>
          <a:p>
            <a:pPr algn="ctr"/>
            <a:b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b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. 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9784" y="994789"/>
            <a:ext cx="7936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60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3619" y="1584251"/>
            <a:ext cx="75455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Multiplication</a:t>
            </a:r>
            <a:r>
              <a:rPr lang="en-GB" sz="3600" dirty="0">
                <a:latin typeface="Berlin Sans FB" panose="020E0602020502020306" pitchFamily="34" charset="0"/>
                <a:ea typeface="+mj-ea"/>
                <a:cs typeface="+mj-cs"/>
              </a:rPr>
              <a:t> </a:t>
            </a:r>
            <a:br>
              <a:rPr lang="en-GB" sz="3600" dirty="0">
                <a:latin typeface="Berlin Sans FB" panose="020E0602020502020306" pitchFamily="34" charset="0"/>
                <a:ea typeface="+mj-ea"/>
                <a:cs typeface="+mj-cs"/>
              </a:rPr>
            </a:br>
            <a:r>
              <a:rPr lang="en-GB" sz="3600" dirty="0">
                <a:latin typeface="Berlin Sans FB" panose="020E0602020502020306" pitchFamily="34" charset="0"/>
                <a:ea typeface="+mj-ea"/>
                <a:cs typeface="+mj-cs"/>
              </a:rPr>
              <a:t>End of Year expectations: </a:t>
            </a:r>
          </a:p>
          <a:p>
            <a:r>
              <a:rPr lang="en-GB" sz="3600" dirty="0">
                <a:latin typeface="Berlin Sans FB" panose="020E0602020502020306" pitchFamily="34" charset="0"/>
                <a:ea typeface="+mj-ea"/>
                <a:cs typeface="+mj-cs"/>
              </a:rPr>
              <a:t>Children will develop reliable methods</a:t>
            </a:r>
          </a:p>
          <a:p>
            <a:r>
              <a:rPr lang="en-GB" sz="3600" dirty="0">
                <a:latin typeface="Berlin Sans FB" panose="020E0602020502020306" pitchFamily="34" charset="0"/>
                <a:ea typeface="+mj-ea"/>
                <a:cs typeface="+mj-cs"/>
              </a:rPr>
              <a:t>Understand scaling problems</a:t>
            </a:r>
          </a:p>
          <a:p>
            <a:r>
              <a:rPr lang="en-GB" sz="3600" dirty="0">
                <a:latin typeface="Berlin Sans FB" panose="020E0602020502020306" pitchFamily="34" charset="0"/>
                <a:ea typeface="+mj-ea"/>
                <a:cs typeface="+mj-cs"/>
              </a:rPr>
              <a:t>Solve problems involving multiplication</a:t>
            </a:r>
          </a:p>
        </p:txBody>
      </p:sp>
    </p:spTree>
    <p:extLst>
      <p:ext uri="{BB962C8B-B14F-4D97-AF65-F5344CB8AC3E}">
        <p14:creationId xmlns:p14="http://schemas.microsoft.com/office/powerpoint/2010/main" val="1323247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098" y="1796241"/>
            <a:ext cx="8479896" cy="3690159"/>
          </a:xfrm>
        </p:spPr>
        <p:txBody>
          <a:bodyPr/>
          <a:lstStyle/>
          <a:p>
            <a:pPr algn="ctr"/>
            <a:b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br>
              <a:rPr lang="en-US" sz="3600" u="sng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. 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9784" y="994789"/>
            <a:ext cx="7936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60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3619" y="1502620"/>
            <a:ext cx="7545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Arrays </a:t>
            </a:r>
          </a:p>
          <a:p>
            <a:endParaRPr lang="en-GB" sz="36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01" y="2505075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1884" y="1297667"/>
            <a:ext cx="3028285" cy="3233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6433" y="4530874"/>
            <a:ext cx="28504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Number Lines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8942" y="2220544"/>
            <a:ext cx="25336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025" y="5246317"/>
            <a:ext cx="49244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69036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468" y="1725902"/>
            <a:ext cx="8479896" cy="2807823"/>
          </a:xfrm>
        </p:spPr>
        <p:txBody>
          <a:bodyPr/>
          <a:lstStyle/>
          <a:p>
            <a:pPr algn="ctr"/>
            <a:br>
              <a:rPr lang="en-US" sz="60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endParaRPr lang="en-US" sz="6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7815" y="386863"/>
            <a:ext cx="9331570" cy="59056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3168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098" y="1796241"/>
            <a:ext cx="8479896" cy="3690159"/>
          </a:xfrm>
        </p:spPr>
        <p:txBody>
          <a:bodyPr/>
          <a:lstStyle/>
          <a:p>
            <a:pPr algn="ctr"/>
            <a:b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br>
              <a:rPr lang="en-US" sz="3600" u="sng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. 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9784" y="994789"/>
            <a:ext cx="7936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60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3619" y="1502620"/>
            <a:ext cx="7545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 </a:t>
            </a:r>
          </a:p>
          <a:p>
            <a:endParaRPr lang="en-GB" sz="36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003" y="4132569"/>
            <a:ext cx="4173832" cy="1341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082750" y="1548787"/>
            <a:ext cx="724165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Using </a:t>
            </a:r>
            <a:r>
              <a:rPr lang="en-GB" sz="3600" u="sng" dirty="0" err="1">
                <a:latin typeface="Berlin Sans FB" panose="020E0602020502020306" pitchFamily="34" charset="0"/>
                <a:ea typeface="+mj-ea"/>
                <a:cs typeface="+mj-cs"/>
              </a:rPr>
              <a:t>Diennes</a:t>
            </a:r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 and place value counters</a:t>
            </a:r>
          </a:p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    </a:t>
            </a:r>
          </a:p>
          <a:p>
            <a:r>
              <a:rPr lang="en-GB" sz="3600" dirty="0">
                <a:latin typeface="Berlin Sans FB" panose="020E0602020502020306" pitchFamily="34" charset="0"/>
                <a:ea typeface="+mj-ea"/>
                <a:cs typeface="+mj-cs"/>
              </a:rPr>
              <a:t>13 x 4 </a:t>
            </a: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9816" y="3060289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74964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098" y="1796241"/>
            <a:ext cx="8479896" cy="3690159"/>
          </a:xfrm>
        </p:spPr>
        <p:txBody>
          <a:bodyPr/>
          <a:lstStyle/>
          <a:p>
            <a:pPr algn="ctr"/>
            <a:b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br>
              <a:rPr lang="en-US" sz="3600" u="sng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. 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9784" y="994789"/>
            <a:ext cx="7936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60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3619" y="1502620"/>
            <a:ext cx="7545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 </a:t>
            </a:r>
          </a:p>
          <a:p>
            <a:endParaRPr lang="en-GB" sz="36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82750" y="1548787"/>
            <a:ext cx="724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Grid Method multiplication </a:t>
            </a:r>
          </a:p>
          <a:p>
            <a:endParaRPr lang="en-GB" sz="3600" u="sng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452" y="2390442"/>
            <a:ext cx="5068594" cy="2534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73" t="15091" r="13930" b="38205"/>
          <a:stretch/>
        </p:blipFill>
        <p:spPr bwMode="auto">
          <a:xfrm>
            <a:off x="6587960" y="2554314"/>
            <a:ext cx="4904949" cy="3416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78986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098" y="1796241"/>
            <a:ext cx="8479896" cy="3690159"/>
          </a:xfrm>
        </p:spPr>
        <p:txBody>
          <a:bodyPr/>
          <a:lstStyle/>
          <a:p>
            <a:pPr algn="ctr"/>
            <a:b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br>
              <a:rPr lang="en-US" sz="3600" u="sng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US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. 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9784" y="994789"/>
            <a:ext cx="7936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60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3619" y="1502620"/>
            <a:ext cx="7545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 </a:t>
            </a:r>
          </a:p>
          <a:p>
            <a:endParaRPr lang="en-GB" sz="36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023" y="1502620"/>
            <a:ext cx="810201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Division </a:t>
            </a:r>
            <a:b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</a:br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End of Year expectations: </a:t>
            </a:r>
          </a:p>
          <a:p>
            <a:r>
              <a:rPr lang="en-GB" sz="3600" dirty="0">
                <a:latin typeface="Berlin Sans FB" panose="020E0602020502020306" pitchFamily="34" charset="0"/>
                <a:ea typeface="+mj-ea"/>
                <a:cs typeface="+mj-cs"/>
              </a:rPr>
              <a:t>Develop a reliable written method for division</a:t>
            </a:r>
          </a:p>
          <a:p>
            <a:r>
              <a:rPr lang="en-GB" sz="3600" dirty="0">
                <a:latin typeface="Berlin Sans FB" panose="020E0602020502020306" pitchFamily="34" charset="0"/>
                <a:ea typeface="+mj-ea"/>
                <a:cs typeface="+mj-cs"/>
              </a:rPr>
              <a:t>Solve problems involving scaling and missing numbers</a:t>
            </a:r>
          </a:p>
          <a:p>
            <a:r>
              <a:rPr lang="en-GB" sz="3600" dirty="0">
                <a:latin typeface="Berlin Sans FB" panose="020E0602020502020306" pitchFamily="34" charset="0"/>
                <a:ea typeface="+mj-ea"/>
                <a:cs typeface="+mj-cs"/>
              </a:rPr>
              <a:t>Understand the link between fractions and division </a:t>
            </a:r>
          </a:p>
        </p:txBody>
      </p:sp>
    </p:spTree>
    <p:extLst>
      <p:ext uri="{BB962C8B-B14F-4D97-AF65-F5344CB8AC3E}">
        <p14:creationId xmlns:p14="http://schemas.microsoft.com/office/powerpoint/2010/main" val="32403736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098" y="1796242"/>
            <a:ext cx="8479896" cy="2579426"/>
          </a:xfrm>
        </p:spPr>
        <p:txBody>
          <a:bodyPr/>
          <a:lstStyle/>
          <a:p>
            <a:pPr algn="ctr"/>
            <a:endParaRPr lang="en-GB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9784" y="994789"/>
            <a:ext cx="7936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60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3619" y="1502620"/>
            <a:ext cx="7545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 </a:t>
            </a:r>
          </a:p>
          <a:p>
            <a:endParaRPr lang="en-GB" sz="36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023" y="1502620"/>
            <a:ext cx="81020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u="sng" dirty="0">
                <a:latin typeface="Berlin Sans FB" panose="020E0602020502020306" pitchFamily="34" charset="0"/>
                <a:ea typeface="+mj-ea"/>
                <a:cs typeface="+mj-cs"/>
              </a:rPr>
              <a:t>There is no need to divide!  Use your tables knowledge! </a:t>
            </a:r>
            <a:b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</a:br>
            <a:endParaRPr lang="en-GB" sz="36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023" y="2599366"/>
            <a:ext cx="8291512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7674" y="3402420"/>
            <a:ext cx="1876646" cy="1407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5616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098" y="1796242"/>
            <a:ext cx="8479896" cy="2579426"/>
          </a:xfrm>
        </p:spPr>
        <p:txBody>
          <a:bodyPr/>
          <a:lstStyle/>
          <a:p>
            <a:pPr algn="ctr"/>
            <a:endParaRPr lang="en-GB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9784" y="994789"/>
            <a:ext cx="7936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60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3619" y="1502620"/>
            <a:ext cx="7545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 </a:t>
            </a:r>
          </a:p>
          <a:p>
            <a:endParaRPr lang="en-GB" sz="36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023" y="1502620"/>
            <a:ext cx="8102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</a:br>
            <a:endParaRPr lang="en-GB" sz="36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23" y="1751530"/>
            <a:ext cx="91757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91187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098" y="1796242"/>
            <a:ext cx="8479896" cy="2579426"/>
          </a:xfrm>
        </p:spPr>
        <p:txBody>
          <a:bodyPr/>
          <a:lstStyle/>
          <a:p>
            <a:pPr algn="ctr"/>
            <a:endParaRPr lang="en-GB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9784" y="994789"/>
            <a:ext cx="7936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60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3619" y="1502620"/>
            <a:ext cx="7545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 </a:t>
            </a:r>
          </a:p>
          <a:p>
            <a:endParaRPr lang="en-GB" sz="36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023" y="1502620"/>
            <a:ext cx="8102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</a:br>
            <a:endParaRPr lang="en-GB" sz="36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523" y="1751530"/>
            <a:ext cx="9175750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97704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098" y="1796242"/>
            <a:ext cx="8479896" cy="2579426"/>
          </a:xfrm>
        </p:spPr>
        <p:txBody>
          <a:bodyPr/>
          <a:lstStyle/>
          <a:p>
            <a:pPr algn="ctr"/>
            <a:endParaRPr lang="en-GB" sz="36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9784" y="994789"/>
            <a:ext cx="7936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60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3619" y="1502620"/>
            <a:ext cx="7545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 </a:t>
            </a:r>
          </a:p>
          <a:p>
            <a:endParaRPr lang="en-GB" sz="36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023" y="1502620"/>
            <a:ext cx="8102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</a:br>
            <a:endParaRPr lang="en-GB" sz="36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97" t="47964" r="16811" b="21949"/>
          <a:stretch/>
        </p:blipFill>
        <p:spPr bwMode="auto">
          <a:xfrm>
            <a:off x="1275906" y="2243470"/>
            <a:ext cx="9484243" cy="2200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07062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08098" y="1796242"/>
            <a:ext cx="8479896" cy="2579426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Thank you for listening</a:t>
            </a:r>
            <a:br>
              <a:rPr lang="en-GB" sz="36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GB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We hope you enjoy the Mathematical games and have fun! </a:t>
            </a:r>
            <a:br>
              <a:rPr lang="en-GB" sz="36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r>
              <a:rPr lang="en-GB" sz="3600" dirty="0">
                <a:solidFill>
                  <a:schemeClr val="tx1"/>
                </a:solidFill>
                <a:latin typeface="Berlin Sans FB" panose="020E0602020502020306" pitchFamily="34" charset="0"/>
              </a:rPr>
              <a:t>Thank you for all your support- You are all wonderful because you are here! </a:t>
            </a: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9784" y="994789"/>
            <a:ext cx="7936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60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73619" y="1502620"/>
            <a:ext cx="75455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 </a:t>
            </a:r>
          </a:p>
          <a:p>
            <a:endParaRPr lang="en-GB" sz="36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67023" y="1502620"/>
            <a:ext cx="81020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</a:br>
            <a:endParaRPr lang="en-GB" sz="36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55262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468" y="1725902"/>
            <a:ext cx="8479896" cy="2807823"/>
          </a:xfrm>
        </p:spPr>
        <p:txBody>
          <a:bodyPr/>
          <a:lstStyle/>
          <a:p>
            <a:pPr algn="ctr"/>
            <a:br>
              <a:rPr lang="en-US" sz="60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endParaRPr lang="en-US" sz="6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292" y="331299"/>
            <a:ext cx="9015046" cy="6221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8964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468" y="1725902"/>
            <a:ext cx="8479896" cy="2807823"/>
          </a:xfrm>
        </p:spPr>
        <p:txBody>
          <a:bodyPr/>
          <a:lstStyle/>
          <a:p>
            <a:pPr algn="ctr"/>
            <a:br>
              <a:rPr lang="en-US" sz="60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endParaRPr lang="en-US" sz="6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15" y="-2809"/>
            <a:ext cx="8557847" cy="641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7754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468" y="1725902"/>
            <a:ext cx="8479896" cy="2807823"/>
          </a:xfrm>
        </p:spPr>
        <p:txBody>
          <a:bodyPr/>
          <a:lstStyle/>
          <a:p>
            <a:pPr algn="ctr"/>
            <a:br>
              <a:rPr lang="en-US" sz="60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endParaRPr lang="en-US" sz="6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77" y="67530"/>
            <a:ext cx="8077200" cy="641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640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468" y="1725902"/>
            <a:ext cx="8479896" cy="2807823"/>
          </a:xfrm>
        </p:spPr>
        <p:txBody>
          <a:bodyPr/>
          <a:lstStyle/>
          <a:p>
            <a:pPr algn="ctr"/>
            <a:br>
              <a:rPr lang="en-US" sz="60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endParaRPr lang="en-US" sz="6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277" y="67530"/>
            <a:ext cx="8077200" cy="6415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18458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468" y="1725902"/>
            <a:ext cx="8479896" cy="2807823"/>
          </a:xfrm>
        </p:spPr>
        <p:txBody>
          <a:bodyPr/>
          <a:lstStyle/>
          <a:p>
            <a:pPr algn="ctr"/>
            <a:br>
              <a:rPr lang="en-US" sz="60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endParaRPr lang="en-US" sz="6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3493478" y="2260882"/>
            <a:ext cx="57091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6000" dirty="0">
                <a:latin typeface="Berlin Sans FB" panose="020E0602020502020306" pitchFamily="34" charset="0"/>
                <a:ea typeface="+mj-ea"/>
                <a:cs typeface="+mj-cs"/>
              </a:rPr>
              <a:t>Written Methods  </a:t>
            </a:r>
          </a:p>
        </p:txBody>
      </p:sp>
    </p:spTree>
    <p:extLst>
      <p:ext uri="{BB962C8B-B14F-4D97-AF65-F5344CB8AC3E}">
        <p14:creationId xmlns:p14="http://schemas.microsoft.com/office/powerpoint/2010/main" val="589595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1468" y="1725902"/>
            <a:ext cx="8479896" cy="2807823"/>
          </a:xfrm>
        </p:spPr>
        <p:txBody>
          <a:bodyPr/>
          <a:lstStyle/>
          <a:p>
            <a:pPr algn="ctr"/>
            <a:br>
              <a:rPr lang="en-US" sz="60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endParaRPr lang="en-US" sz="6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9784" y="994789"/>
            <a:ext cx="793652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u="sng" dirty="0">
                <a:latin typeface="Berlin Sans FB" panose="020E0602020502020306" pitchFamily="34" charset="0"/>
                <a:ea typeface="+mj-ea"/>
                <a:cs typeface="+mj-cs"/>
              </a:rPr>
              <a:t>Addition – End of Year Expectations</a:t>
            </a:r>
          </a:p>
          <a:p>
            <a:r>
              <a:rPr lang="en-GB" sz="3200" dirty="0">
                <a:latin typeface="Berlin Sans FB" panose="020E0602020502020306" pitchFamily="34" charset="0"/>
                <a:ea typeface="+mj-ea"/>
                <a:cs typeface="+mj-cs"/>
              </a:rPr>
              <a:t>Add numbers with up to three digits</a:t>
            </a:r>
          </a:p>
          <a:p>
            <a:r>
              <a:rPr lang="en-GB" sz="3200" dirty="0">
                <a:latin typeface="Berlin Sans FB" panose="020E0602020502020306" pitchFamily="34" charset="0"/>
                <a:ea typeface="+mj-ea"/>
                <a:cs typeface="+mj-cs"/>
              </a:rPr>
              <a:t>Eventually children will be confident in using the column method.</a:t>
            </a:r>
          </a:p>
          <a:p>
            <a:r>
              <a:rPr lang="en-GB" sz="3200" dirty="0">
                <a:latin typeface="Berlin Sans FB" panose="020E0602020502020306" pitchFamily="34" charset="0"/>
                <a:ea typeface="+mj-ea"/>
                <a:cs typeface="+mj-cs"/>
              </a:rPr>
              <a:t>To partition numbers up to 1000</a:t>
            </a:r>
          </a:p>
          <a:p>
            <a:r>
              <a:rPr lang="en-GB" sz="3200" dirty="0">
                <a:latin typeface="Berlin Sans FB" panose="020E0602020502020306" pitchFamily="34" charset="0"/>
                <a:ea typeface="+mj-ea"/>
                <a:cs typeface="+mj-cs"/>
              </a:rPr>
              <a:t>e.g. 100+ 40 + 6 = 146</a:t>
            </a:r>
          </a:p>
          <a:p>
            <a:r>
              <a:rPr lang="en-GB" sz="3200" dirty="0">
                <a:latin typeface="Berlin Sans FB" panose="020E0602020502020306" pitchFamily="34" charset="0"/>
                <a:ea typeface="+mj-ea"/>
                <a:cs typeface="+mj-cs"/>
              </a:rPr>
              <a:t>Solve problems in different contexts</a:t>
            </a:r>
          </a:p>
          <a:p>
            <a:r>
              <a:rPr lang="en-GB" sz="3200" dirty="0">
                <a:latin typeface="Berlin Sans FB" panose="020E0602020502020306" pitchFamily="34" charset="0"/>
                <a:ea typeface="+mj-ea"/>
                <a:cs typeface="+mj-cs"/>
              </a:rPr>
              <a:t>Including missing number problems  </a:t>
            </a:r>
          </a:p>
          <a:p>
            <a:endParaRPr lang="en-GB" sz="60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670375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3211" y="1784518"/>
            <a:ext cx="8479896" cy="2807823"/>
          </a:xfrm>
        </p:spPr>
        <p:txBody>
          <a:bodyPr/>
          <a:lstStyle/>
          <a:p>
            <a:pPr algn="ctr"/>
            <a:br>
              <a:rPr lang="en-US" sz="6000" dirty="0">
                <a:solidFill>
                  <a:schemeClr val="tx1"/>
                </a:solidFill>
                <a:latin typeface="Berlin Sans FB" panose="020E0602020502020306" pitchFamily="34" charset="0"/>
              </a:rPr>
            </a:br>
            <a:endParaRPr lang="en-US" sz="6000" dirty="0">
              <a:solidFill>
                <a:schemeClr val="tx1"/>
              </a:solidFill>
              <a:latin typeface="Berlin Sans FB" panose="020E0602020502020306" pitchFamily="34" charset="0"/>
            </a:endParaRPr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1770273" y="6492875"/>
            <a:ext cx="8595360" cy="365125"/>
          </a:xfrm>
        </p:spPr>
        <p:txBody>
          <a:bodyPr/>
          <a:lstStyle/>
          <a:p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Where we all strive to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LOVE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: 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L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ive like Jesus,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O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ne family learning together,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V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aluing everyone, </a:t>
            </a:r>
            <a:r>
              <a:rPr lang="en-GB" sz="1400" b="1" dirty="0">
                <a:solidFill>
                  <a:schemeClr val="tx1"/>
                </a:solidFill>
                <a:latin typeface="Berlin Sans FB" panose="020E0602020502020306" pitchFamily="34" charset="0"/>
              </a:rPr>
              <a:t>E</a:t>
            </a:r>
            <a:r>
              <a:rPr lang="en-GB" sz="1400" dirty="0">
                <a:solidFill>
                  <a:schemeClr val="tx1"/>
                </a:solidFill>
                <a:latin typeface="Berlin Sans FB" panose="020E0602020502020306" pitchFamily="34" charset="0"/>
              </a:rPr>
              <a:t>ach and every day</a:t>
            </a:r>
          </a:p>
        </p:txBody>
      </p:sp>
      <p:sp>
        <p:nvSpPr>
          <p:cNvPr id="4" name="Rectangle 3"/>
          <p:cNvSpPr/>
          <p:nvPr/>
        </p:nvSpPr>
        <p:spPr>
          <a:xfrm>
            <a:off x="2379784" y="994789"/>
            <a:ext cx="793652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6000" dirty="0">
              <a:latin typeface="Berlin Sans FB" panose="020E0602020502020306" pitchFamily="34" charset="0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66005" y="749287"/>
            <a:ext cx="83937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  <a:p>
            <a:r>
              <a:rPr lang="en-GB" dirty="0"/>
              <a:t>                                                           </a:t>
            </a:r>
            <a:r>
              <a:rPr lang="en-GB" sz="3600" dirty="0">
                <a:latin typeface="Berlin Sans FB" panose="020E0602020502020306" pitchFamily="34" charset="0"/>
                <a:ea typeface="+mj-ea"/>
                <a:cs typeface="+mj-cs"/>
              </a:rPr>
              <a:t> </a:t>
            </a: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sz="3600" dirty="0">
                <a:latin typeface="Berlin Sans FB" panose="020E0602020502020306" pitchFamily="34" charset="0"/>
                <a:ea typeface="+mj-ea"/>
                <a:cs typeface="+mj-cs"/>
              </a:rPr>
              <a:t>                                    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534" y="962306"/>
            <a:ext cx="10192773" cy="25487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006" y="3868737"/>
            <a:ext cx="9824732" cy="245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461577" y="3244334"/>
            <a:ext cx="29658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3600" u="sng" dirty="0">
                <a:latin typeface="Berlin Sans FB" panose="020E0602020502020306" pitchFamily="34" charset="0"/>
                <a:ea typeface="+mj-ea"/>
                <a:cs typeface="+mj-cs"/>
              </a:rPr>
              <a:t>Number Lines </a:t>
            </a:r>
          </a:p>
        </p:txBody>
      </p:sp>
    </p:spTree>
    <p:extLst>
      <p:ext uri="{BB962C8B-B14F-4D97-AF65-F5344CB8AC3E}">
        <p14:creationId xmlns:p14="http://schemas.microsoft.com/office/powerpoint/2010/main" val="1434180972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4235</TotalTime>
  <Words>788</Words>
  <Application>Microsoft Office PowerPoint</Application>
  <PresentationFormat>Widescreen</PresentationFormat>
  <Paragraphs>110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Facet</vt:lpstr>
      <vt:lpstr> Mental Mathematics  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 </vt:lpstr>
      <vt:lpstr>Subtraction End of year expectations  Subtract numbers with up to 3 digits  Solve problems in different contexts Including missing number problems </vt:lpstr>
      <vt:lpstr>PowerPoint Presentation</vt:lpstr>
      <vt:lpstr>  Children use Diennes or counters until they are confident with the method. </vt:lpstr>
      <vt:lpstr>  . </vt:lpstr>
      <vt:lpstr>  . </vt:lpstr>
      <vt:lpstr>  . </vt:lpstr>
      <vt:lpstr>  . </vt:lpstr>
      <vt:lpstr>  . </vt:lpstr>
      <vt:lpstr>  . </vt:lpstr>
      <vt:lpstr>PowerPoint Presentation</vt:lpstr>
      <vt:lpstr>PowerPoint Presentation</vt:lpstr>
      <vt:lpstr>PowerPoint Presentation</vt:lpstr>
      <vt:lpstr>PowerPoint Presentation</vt:lpstr>
      <vt:lpstr>Thank you for listening We hope you enjoy the Mathematical games and have fun!  Thank you for all your support- You are all wonderful because you are here!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 Edwards</dc:creator>
  <cp:lastModifiedBy>Tony Pickard</cp:lastModifiedBy>
  <cp:revision>43</cp:revision>
  <dcterms:created xsi:type="dcterms:W3CDTF">2017-01-22T14:58:30Z</dcterms:created>
  <dcterms:modified xsi:type="dcterms:W3CDTF">2018-01-26T15:29:28Z</dcterms:modified>
</cp:coreProperties>
</file>