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7" r:id="rId5"/>
    <p:sldId id="258" r:id="rId6"/>
    <p:sldId id="259" r:id="rId7"/>
    <p:sldId id="260" r:id="rId8"/>
    <p:sldId id="263" r:id="rId9"/>
    <p:sldId id="261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1440" y="-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D2D07-4A16-4A7C-BBBA-4BCB21B29EFC}" type="datetimeFigureOut">
              <a:rPr lang="en-GB" smtClean="0"/>
              <a:t>20/01/2018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936FD-5A3E-4582-A532-6DDE52BCD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51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2EF780-ED0A-446B-948E-07A83BE90F11}" type="datetime1">
              <a:rPr lang="en-GB" smtClean="0"/>
              <a:t>20/01/2018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Where we all strive to LOVE:  Live like Jesus, One family learning together, Valuing everyone, Each and every day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466EE6-B29A-49F8-AD03-B90D168634D3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49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4ADB-161A-48B0-9CC8-7B8F954CBB66}" type="datetime1">
              <a:rPr lang="en-GB" smtClean="0"/>
              <a:t>20/01/2018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Where we all strive to LOVE:  Live like Jesus, One family learning together, Valuing everyone, Each and every day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6EE6-B29A-49F8-AD03-B90D16863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34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FB26-264F-4DF8-8999-880C70B15B66}" type="datetime1">
              <a:rPr lang="en-GB" smtClean="0"/>
              <a:t>20/01/2018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Where we all strive to LOVE:  Live like Jesus, One family learning together, Valuing everyone, Each and every day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6EE6-B29A-49F8-AD03-B90D16863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761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05048" y="6492875"/>
            <a:ext cx="9207500" cy="365125"/>
          </a:xfrm>
        </p:spPr>
        <p:txBody>
          <a:bodyPr/>
          <a:lstStyle>
            <a:lvl1pPr>
              <a:defRPr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sz="1000"/>
              <a:t>Where we all strive to </a:t>
            </a:r>
            <a:r>
              <a:rPr lang="en-GB" b="1"/>
              <a:t>LOVE</a:t>
            </a:r>
            <a:r>
              <a:rPr lang="en-GB"/>
              <a:t>:  </a:t>
            </a:r>
            <a:r>
              <a:rPr lang="en-GB" sz="1400" b="1"/>
              <a:t>L</a:t>
            </a:r>
            <a:r>
              <a:rPr lang="en-GB" sz="1000"/>
              <a:t>ive like Jesus, </a:t>
            </a:r>
            <a:r>
              <a:rPr lang="en-GB" sz="1400" b="1"/>
              <a:t>O</a:t>
            </a:r>
            <a:r>
              <a:rPr lang="en-GB" sz="1000"/>
              <a:t>ne family learning together, </a:t>
            </a:r>
            <a:r>
              <a:rPr lang="en-GB" sz="1400" b="1"/>
              <a:t>V</a:t>
            </a:r>
            <a:r>
              <a:rPr lang="en-GB" sz="1000"/>
              <a:t>aluing everyone, </a:t>
            </a:r>
            <a:r>
              <a:rPr lang="en-GB" sz="1400" b="1"/>
              <a:t>E</a:t>
            </a:r>
            <a:r>
              <a:rPr lang="en-GB" sz="1000"/>
              <a:t>ach and every day</a:t>
            </a:r>
          </a:p>
        </p:txBody>
      </p:sp>
    </p:spTree>
    <p:extLst>
      <p:ext uri="{BB962C8B-B14F-4D97-AF65-F5344CB8AC3E}">
        <p14:creationId xmlns:p14="http://schemas.microsoft.com/office/powerpoint/2010/main" val="372834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A1EB-D0A9-4368-AC1E-463789B84EAD}" type="datetime1">
              <a:rPr lang="en-GB" smtClean="0"/>
              <a:t>20/01/2018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Where we all strive to LOVE:  Live like Jesus, One family learning together, Valuing everyone, Each and every day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6EE6-B29A-49F8-AD03-B90D16863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90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7D7C-CBF1-499C-A084-41B9B09C5B76}" type="datetime1">
              <a:rPr lang="en-GB" smtClean="0"/>
              <a:t>20/01/2018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Where we all strive to LOVE:  Live like Jesus, One family learning together, Valuing everyone, Each and every day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6EE6-B29A-49F8-AD03-B90D168634D3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85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E42F-C925-44A9-87EB-032DB5B40B17}" type="datetime1">
              <a:rPr lang="en-GB" smtClean="0"/>
              <a:t>20/01/2018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Where we all strive to LOVE:  Live like Jesus, One family learning together, Valuing everyone, Each and every day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6EE6-B29A-49F8-AD03-B90D16863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62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5FC4-09B9-453D-9CD2-0DD23F173EFC}" type="datetime1">
              <a:rPr lang="en-GB" smtClean="0"/>
              <a:t>20/01/2018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Where we all strive to LOVE:  Live like Jesus, One family learning together, Valuing everyone, Each and every day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6EE6-B29A-49F8-AD03-B90D16863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67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01B2-AF04-40E2-878F-6A5FC40C06DF}" type="datetime1">
              <a:rPr lang="en-GB" smtClean="0"/>
              <a:t>20/01/2018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Where we all strive to LOVE:  Live like Jesus, One family learning together, Valuing everyone, Each and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6EE6-B29A-49F8-AD03-B90D16863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54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/>
              <a:t>Where we all strive to </a:t>
            </a:r>
            <a:r>
              <a:rPr lang="en-GB" b="1"/>
              <a:t>LOVE</a:t>
            </a:r>
            <a:r>
              <a:rPr lang="en-GB"/>
              <a:t>:  </a:t>
            </a:r>
            <a:r>
              <a:rPr lang="en-GB" sz="1400" b="1"/>
              <a:t>L</a:t>
            </a:r>
            <a:r>
              <a:rPr lang="en-GB" sz="1000"/>
              <a:t>ive like Jesus, </a:t>
            </a:r>
            <a:r>
              <a:rPr lang="en-GB" sz="1400" b="1"/>
              <a:t>O</a:t>
            </a:r>
            <a:r>
              <a:rPr lang="en-GB" sz="1000"/>
              <a:t>ne family learning together, </a:t>
            </a:r>
            <a:r>
              <a:rPr lang="en-GB" sz="1400" b="1"/>
              <a:t>V</a:t>
            </a:r>
            <a:r>
              <a:rPr lang="en-GB" sz="1000"/>
              <a:t>aluing everyone, </a:t>
            </a:r>
            <a:r>
              <a:rPr lang="en-GB" sz="1400" b="1"/>
              <a:t>E</a:t>
            </a:r>
            <a:r>
              <a:rPr lang="en-GB" sz="1000"/>
              <a:t>ach and every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0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C9B5-73F9-4DF3-B06F-AE1F781F0CC7}" type="datetime1">
              <a:rPr lang="en-GB" smtClean="0"/>
              <a:t>20/01/2018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Where we all strive to LOVE:  Live like Jesus, One family learning together, Valuing everyone, Each and every day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6EE6-B29A-49F8-AD03-B90D16863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21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FB79-7CE6-46CD-AE0C-4CA176B878AD}" type="datetime1">
              <a:rPr lang="en-GB" smtClean="0"/>
              <a:t>20/01/2018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Where we all strive to LOVE:  Live like Jesus, One family learning together, Valuing everyone, Each and every day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6EE6-B29A-49F8-AD03-B90D16863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40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>
              <a:tabLst>
                <a:tab pos="2637155" algn="ctr"/>
                <a:tab pos="5274310" algn="r"/>
              </a:tabLst>
            </a:pPr>
            <a:r>
              <a:rPr lang="en-GB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Where we all strive to LOVE:  Live like Jesus, One family learning together, Valuing everyone, Each and every day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/>
          <a:srcRect l="29096" t="26009" r="26790" b="61491"/>
          <a:stretch/>
        </p:blipFill>
        <p:spPr>
          <a:xfrm>
            <a:off x="2620844" y="14514"/>
            <a:ext cx="6950312" cy="11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1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5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08100" y="6338131"/>
            <a:ext cx="9355210" cy="365125"/>
          </a:xfrm>
        </p:spPr>
        <p:txBody>
          <a:bodyPr/>
          <a:lstStyle/>
          <a:p>
            <a:r>
              <a:rPr lang="en-GB" sz="1000" i="0">
                <a:solidFill>
                  <a:srgbClr val="FF0000"/>
                </a:solidFill>
                <a:latin typeface="XCCW Joined 15a" panose="03050602040000000000" pitchFamily="66" charset="0"/>
              </a:rPr>
              <a:t>Where we all strive to </a:t>
            </a:r>
            <a:r>
              <a:rPr lang="en-GB" b="1" i="0">
                <a:solidFill>
                  <a:srgbClr val="FF0000"/>
                </a:solidFill>
                <a:latin typeface="XCCW Joined 15a" panose="03050602040000000000" pitchFamily="66" charset="0"/>
              </a:rPr>
              <a:t>LOVE</a:t>
            </a:r>
            <a:r>
              <a:rPr lang="en-GB" i="0">
                <a:solidFill>
                  <a:srgbClr val="FF0000"/>
                </a:solidFill>
                <a:latin typeface="XCCW Joined 15a" panose="03050602040000000000" pitchFamily="66" charset="0"/>
              </a:rPr>
              <a:t>:  </a:t>
            </a:r>
            <a:r>
              <a:rPr lang="en-GB" sz="1400" b="1" i="0">
                <a:solidFill>
                  <a:srgbClr val="FF0000"/>
                </a:solidFill>
                <a:latin typeface="XCCW Joined 15a" panose="03050602040000000000" pitchFamily="66" charset="0"/>
              </a:rPr>
              <a:t>L</a:t>
            </a:r>
            <a:r>
              <a:rPr lang="en-GB" sz="1000" i="0">
                <a:solidFill>
                  <a:srgbClr val="FF0000"/>
                </a:solidFill>
                <a:latin typeface="XCCW Joined 15a" panose="03050602040000000000" pitchFamily="66" charset="0"/>
              </a:rPr>
              <a:t>ive like Jesus, </a:t>
            </a:r>
            <a:r>
              <a:rPr lang="en-GB" sz="1400" b="1" i="0">
                <a:solidFill>
                  <a:srgbClr val="FF0000"/>
                </a:solidFill>
                <a:latin typeface="XCCW Joined 15a" panose="03050602040000000000" pitchFamily="66" charset="0"/>
              </a:rPr>
              <a:t>O</a:t>
            </a:r>
            <a:r>
              <a:rPr lang="en-GB" sz="1000" i="0">
                <a:solidFill>
                  <a:srgbClr val="FF0000"/>
                </a:solidFill>
                <a:latin typeface="XCCW Joined 15a" panose="03050602040000000000" pitchFamily="66" charset="0"/>
              </a:rPr>
              <a:t>ne family learning together, </a:t>
            </a:r>
            <a:r>
              <a:rPr lang="en-GB" sz="1400" b="1" i="0">
                <a:solidFill>
                  <a:srgbClr val="FF0000"/>
                </a:solidFill>
                <a:latin typeface="XCCW Joined 15a" panose="03050602040000000000" pitchFamily="66" charset="0"/>
              </a:rPr>
              <a:t>V</a:t>
            </a:r>
            <a:r>
              <a:rPr lang="en-GB" sz="1000" i="0">
                <a:solidFill>
                  <a:srgbClr val="FF0000"/>
                </a:solidFill>
                <a:latin typeface="XCCW Joined 15a" panose="03050602040000000000" pitchFamily="66" charset="0"/>
              </a:rPr>
              <a:t>aluing everyone, </a:t>
            </a:r>
            <a:r>
              <a:rPr lang="en-GB" sz="1400" b="1" i="0">
                <a:solidFill>
                  <a:srgbClr val="FF0000"/>
                </a:solidFill>
                <a:latin typeface="XCCW Joined 15a" panose="03050602040000000000" pitchFamily="66" charset="0"/>
              </a:rPr>
              <a:t>E</a:t>
            </a:r>
            <a:r>
              <a:rPr lang="en-GB" sz="1000" i="0">
                <a:solidFill>
                  <a:srgbClr val="FF0000"/>
                </a:solidFill>
                <a:latin typeface="XCCW Joined 15a" panose="03050602040000000000" pitchFamily="66" charset="0"/>
              </a:rPr>
              <a:t>ach and every day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73405" y="1895708"/>
            <a:ext cx="85418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XCCW Joined 15a" panose="03050602040000000000" pitchFamily="66" charset="0"/>
              </a:rPr>
              <a:t>Welcome to Year 3 </a:t>
            </a:r>
          </a:p>
          <a:p>
            <a:pPr algn="ctr"/>
            <a:r>
              <a:rPr lang="en-US" sz="4000">
                <a:solidFill>
                  <a:srgbClr val="0070C0"/>
                </a:solidFill>
                <a:latin typeface="XCCW Joined 15a" panose="03050602040000000000" pitchFamily="66" charset="0"/>
              </a:rPr>
              <a:t>Cornflower Class</a:t>
            </a:r>
          </a:p>
          <a:p>
            <a:pPr algn="ctr"/>
            <a:endParaRPr lang="en-US" sz="4000">
              <a:solidFill>
                <a:srgbClr val="0070C0"/>
              </a:solidFill>
              <a:latin typeface="XCCW Joined 15a" panose="03050602040000000000" pitchFamily="66" charset="0"/>
            </a:endParaRPr>
          </a:p>
          <a:p>
            <a:pPr algn="ctr"/>
            <a:r>
              <a:rPr lang="en-US" sz="3000">
                <a:solidFill>
                  <a:srgbClr val="0070C0"/>
                </a:solidFill>
                <a:latin typeface="XCCW Joined 15a" panose="03050602040000000000" pitchFamily="66" charset="0"/>
              </a:rPr>
              <a:t>With </a:t>
            </a:r>
            <a:r>
              <a:rPr lang="en-US" sz="3000" err="1">
                <a:solidFill>
                  <a:srgbClr val="0070C0"/>
                </a:solidFill>
                <a:latin typeface="XCCW Joined 15a" panose="03050602040000000000" pitchFamily="66" charset="0"/>
              </a:rPr>
              <a:t>Mrs</a:t>
            </a:r>
            <a:r>
              <a:rPr lang="en-US" sz="3000">
                <a:solidFill>
                  <a:srgbClr val="0070C0"/>
                </a:solidFill>
                <a:latin typeface="XCCW Joined 15a" panose="03050602040000000000" pitchFamily="66" charset="0"/>
              </a:rPr>
              <a:t> Edwards (Mon-Tue)</a:t>
            </a:r>
          </a:p>
          <a:p>
            <a:pPr algn="ctr"/>
            <a:r>
              <a:rPr lang="en-US" sz="3000">
                <a:solidFill>
                  <a:srgbClr val="0070C0"/>
                </a:solidFill>
                <a:latin typeface="XCCW Joined 15a" panose="03050602040000000000" pitchFamily="66" charset="0"/>
              </a:rPr>
              <a:t>And </a:t>
            </a:r>
            <a:r>
              <a:rPr lang="en-US" sz="3000" err="1">
                <a:solidFill>
                  <a:srgbClr val="0070C0"/>
                </a:solidFill>
                <a:latin typeface="XCCW Joined 15a" panose="03050602040000000000" pitchFamily="66" charset="0"/>
              </a:rPr>
              <a:t>Mrs</a:t>
            </a:r>
            <a:r>
              <a:rPr lang="en-US" sz="3000">
                <a:solidFill>
                  <a:srgbClr val="0070C0"/>
                </a:solidFill>
                <a:latin typeface="XCCW Joined 15a" panose="03050602040000000000" pitchFamily="66" charset="0"/>
              </a:rPr>
              <a:t> Pickard (Weds-Fri)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1374">
            <a:off x="8439700" y="1076064"/>
            <a:ext cx="1981036" cy="2877074"/>
          </a:xfrm>
          <a:prstGeom prst="rect">
            <a:avLst/>
          </a:prstGeom>
        </p:spPr>
      </p:pic>
      <p:pic>
        <p:nvPicPr>
          <p:cNvPr id="5" name="Picture 4" descr="E:\ST HUGH\Larkspur\cros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756" y="2240900"/>
            <a:ext cx="1828800" cy="2733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2553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08100" y="6338131"/>
            <a:ext cx="9355210" cy="365125"/>
          </a:xfrm>
        </p:spPr>
        <p:txBody>
          <a:bodyPr/>
          <a:lstStyle/>
          <a:p>
            <a:r>
              <a:rPr lang="en-GB" sz="1000">
                <a:solidFill>
                  <a:srgbClr val="FF0000"/>
                </a:solidFill>
                <a:latin typeface="XCCW Joined 15a" panose="03050602040000000000" pitchFamily="66" charset="0"/>
              </a:rPr>
              <a:t>Where we all strive to </a:t>
            </a:r>
            <a:r>
              <a:rPr lang="en-GB" b="1">
                <a:solidFill>
                  <a:srgbClr val="FF0000"/>
                </a:solidFill>
                <a:latin typeface="XCCW Joined 15a" panose="03050602040000000000" pitchFamily="66" charset="0"/>
              </a:rPr>
              <a:t>LOVE</a:t>
            </a:r>
            <a:r>
              <a:rPr lang="en-GB">
                <a:solidFill>
                  <a:srgbClr val="FF0000"/>
                </a:solidFill>
                <a:latin typeface="XCCW Joined 15a" panose="03050602040000000000" pitchFamily="66" charset="0"/>
              </a:rPr>
              <a:t>:  </a:t>
            </a:r>
            <a:r>
              <a:rPr lang="en-GB" sz="1400" b="1">
                <a:solidFill>
                  <a:srgbClr val="FF0000"/>
                </a:solidFill>
                <a:latin typeface="XCCW Joined 15a" panose="03050602040000000000" pitchFamily="66" charset="0"/>
              </a:rPr>
              <a:t>L</a:t>
            </a:r>
            <a:r>
              <a:rPr lang="en-GB" sz="1000">
                <a:solidFill>
                  <a:srgbClr val="FF0000"/>
                </a:solidFill>
                <a:latin typeface="XCCW Joined 15a" panose="03050602040000000000" pitchFamily="66" charset="0"/>
              </a:rPr>
              <a:t>ive like Jesus, </a:t>
            </a:r>
            <a:r>
              <a:rPr lang="en-GB" sz="1400" b="1">
                <a:solidFill>
                  <a:srgbClr val="FF0000"/>
                </a:solidFill>
                <a:latin typeface="XCCW Joined 15a" panose="03050602040000000000" pitchFamily="66" charset="0"/>
              </a:rPr>
              <a:t>O</a:t>
            </a:r>
            <a:r>
              <a:rPr lang="en-GB" sz="1000">
                <a:solidFill>
                  <a:srgbClr val="FF0000"/>
                </a:solidFill>
                <a:latin typeface="XCCW Joined 15a" panose="03050602040000000000" pitchFamily="66" charset="0"/>
              </a:rPr>
              <a:t>ne family learning together, </a:t>
            </a:r>
            <a:r>
              <a:rPr lang="en-GB" sz="1400" b="1">
                <a:solidFill>
                  <a:srgbClr val="FF0000"/>
                </a:solidFill>
                <a:latin typeface="XCCW Joined 15a" panose="03050602040000000000" pitchFamily="66" charset="0"/>
              </a:rPr>
              <a:t>V</a:t>
            </a:r>
            <a:r>
              <a:rPr lang="en-GB" sz="1000">
                <a:solidFill>
                  <a:srgbClr val="FF0000"/>
                </a:solidFill>
                <a:latin typeface="XCCW Joined 15a" panose="03050602040000000000" pitchFamily="66" charset="0"/>
              </a:rPr>
              <a:t>aluing everyone, </a:t>
            </a:r>
            <a:r>
              <a:rPr lang="en-GB" sz="1400" b="1">
                <a:solidFill>
                  <a:srgbClr val="FF0000"/>
                </a:solidFill>
                <a:latin typeface="XCCW Joined 15a" panose="03050602040000000000" pitchFamily="66" charset="0"/>
              </a:rPr>
              <a:t>E</a:t>
            </a:r>
            <a:r>
              <a:rPr lang="en-GB" sz="1000">
                <a:solidFill>
                  <a:srgbClr val="FF0000"/>
                </a:solidFill>
                <a:latin typeface="XCCW Joined 15a" panose="03050602040000000000" pitchFamily="66" charset="0"/>
              </a:rPr>
              <a:t>ach and every day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05121"/>
              </p:ext>
            </p:extLst>
          </p:nvPr>
        </p:nvGraphicFramePr>
        <p:xfrm>
          <a:off x="2024581" y="1226633"/>
          <a:ext cx="7922247" cy="5144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11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22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22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22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822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822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13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Monday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Tuesday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Wednesday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Thursday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Friday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8.40 – 8:50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8:50 – 9:15</a:t>
                      </a:r>
                      <a:endParaRPr lang="en-US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Guided Reading</a:t>
                      </a:r>
                      <a:endParaRPr lang="en-US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Guided Reading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Guided Reading</a:t>
                      </a:r>
                      <a:endParaRPr lang="en-US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Guided Reading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Guided Reading</a:t>
                      </a:r>
                      <a:endParaRPr lang="en-US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9:00 class prayers</a:t>
                      </a:r>
                      <a:endParaRPr lang="en-US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9:20 – 10:10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Maths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Maths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Maths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Maths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Maths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10:10 – 10:30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WSA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Class Prayers with Yr4</a:t>
                      </a:r>
                      <a:endParaRPr lang="en-US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Rejoice/Golden Assembly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KS2 Assembly</a:t>
                      </a:r>
                      <a:endParaRPr lang="en-US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Music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10.30 - 10.45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BREAK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0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10.45 – 11:45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English</a:t>
                      </a:r>
                      <a:endParaRPr lang="en-US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English</a:t>
                      </a:r>
                      <a:endParaRPr lang="en-US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English</a:t>
                      </a:r>
                      <a:endParaRPr lang="en-US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English</a:t>
                      </a:r>
                      <a:r>
                        <a:rPr lang="en-GB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SPAG</a:t>
                      </a:r>
                      <a:endParaRPr lang="en-US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7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11:45 – 12:15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Topic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Spelling test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Multiplication</a:t>
                      </a:r>
                      <a:r>
                        <a:rPr lang="en-GB" sz="1000" baseline="0">
                          <a:effectLst/>
                        </a:rPr>
                        <a:t> tests </a:t>
                      </a:r>
                      <a:endParaRPr lang="en-US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Set home learning &amp; Handwriting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French</a:t>
                      </a:r>
                      <a:endParaRPr lang="en-US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3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12:15 –13:15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LUNCH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74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13:15 – 14:15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Topic</a:t>
                      </a:r>
                      <a:endParaRPr lang="en-US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</a:t>
                      </a:r>
                      <a:endParaRPr lang="en-US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effectLst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Computing </a:t>
                      </a:r>
                      <a:endParaRPr lang="en-US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Science </a:t>
                      </a:r>
                      <a:endParaRPr lang="en-US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97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14:15 – 15:15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PE - outdoor</a:t>
                      </a:r>
                      <a:endParaRPr lang="en-US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Show and Tell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Art/DT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PE- indoors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14:45-3:15 Circle Time</a:t>
                      </a:r>
                      <a:endParaRPr lang="en-US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Show and Tell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14:45 Hymn Practice</a:t>
                      </a:r>
                      <a:endParaRPr lang="en-US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Golden time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812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08100" y="6338131"/>
            <a:ext cx="9355210" cy="365125"/>
          </a:xfrm>
        </p:spPr>
        <p:txBody>
          <a:bodyPr/>
          <a:lstStyle/>
          <a:p>
            <a:r>
              <a:rPr lang="en-GB" sz="1000">
                <a:solidFill>
                  <a:srgbClr val="FF0000"/>
                </a:solidFill>
                <a:latin typeface="XCCW Joined 15a" panose="03050602040000000000" pitchFamily="66" charset="0"/>
              </a:rPr>
              <a:t>Where we all strive to </a:t>
            </a:r>
            <a:r>
              <a:rPr lang="en-GB" b="1">
                <a:solidFill>
                  <a:srgbClr val="FF0000"/>
                </a:solidFill>
                <a:latin typeface="XCCW Joined 15a" panose="03050602040000000000" pitchFamily="66" charset="0"/>
              </a:rPr>
              <a:t>LOVE</a:t>
            </a:r>
            <a:r>
              <a:rPr lang="en-GB">
                <a:solidFill>
                  <a:srgbClr val="FF0000"/>
                </a:solidFill>
                <a:latin typeface="XCCW Joined 15a" panose="03050602040000000000" pitchFamily="66" charset="0"/>
              </a:rPr>
              <a:t>:  </a:t>
            </a:r>
            <a:r>
              <a:rPr lang="en-GB" sz="1400" b="1">
                <a:solidFill>
                  <a:srgbClr val="FF0000"/>
                </a:solidFill>
                <a:latin typeface="XCCW Joined 15a" panose="03050602040000000000" pitchFamily="66" charset="0"/>
              </a:rPr>
              <a:t>L</a:t>
            </a:r>
            <a:r>
              <a:rPr lang="en-GB" sz="1000">
                <a:solidFill>
                  <a:srgbClr val="FF0000"/>
                </a:solidFill>
                <a:latin typeface="XCCW Joined 15a" panose="03050602040000000000" pitchFamily="66" charset="0"/>
              </a:rPr>
              <a:t>ive like Jesus, </a:t>
            </a:r>
            <a:r>
              <a:rPr lang="en-GB" sz="1400" b="1">
                <a:solidFill>
                  <a:srgbClr val="FF0000"/>
                </a:solidFill>
                <a:latin typeface="XCCW Joined 15a" panose="03050602040000000000" pitchFamily="66" charset="0"/>
              </a:rPr>
              <a:t>O</a:t>
            </a:r>
            <a:r>
              <a:rPr lang="en-GB" sz="1000">
                <a:solidFill>
                  <a:srgbClr val="FF0000"/>
                </a:solidFill>
                <a:latin typeface="XCCW Joined 15a" panose="03050602040000000000" pitchFamily="66" charset="0"/>
              </a:rPr>
              <a:t>ne family learning together, </a:t>
            </a:r>
            <a:r>
              <a:rPr lang="en-GB" sz="1400" b="1">
                <a:solidFill>
                  <a:srgbClr val="FF0000"/>
                </a:solidFill>
                <a:latin typeface="XCCW Joined 15a" panose="03050602040000000000" pitchFamily="66" charset="0"/>
              </a:rPr>
              <a:t>V</a:t>
            </a:r>
            <a:r>
              <a:rPr lang="en-GB" sz="1000">
                <a:solidFill>
                  <a:srgbClr val="FF0000"/>
                </a:solidFill>
                <a:latin typeface="XCCW Joined 15a" panose="03050602040000000000" pitchFamily="66" charset="0"/>
              </a:rPr>
              <a:t>aluing everyone, </a:t>
            </a:r>
            <a:r>
              <a:rPr lang="en-GB" sz="1400" b="1">
                <a:solidFill>
                  <a:srgbClr val="FF0000"/>
                </a:solidFill>
                <a:latin typeface="XCCW Joined 15a" panose="03050602040000000000" pitchFamily="66" charset="0"/>
              </a:rPr>
              <a:t>E</a:t>
            </a:r>
            <a:r>
              <a:rPr lang="en-GB" sz="1000">
                <a:solidFill>
                  <a:srgbClr val="FF0000"/>
                </a:solidFill>
                <a:latin typeface="XCCW Joined 15a" panose="03050602040000000000" pitchFamily="66" charset="0"/>
              </a:rPr>
              <a:t>ach and every 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754" y="1081668"/>
            <a:ext cx="105379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srgbClr val="FF0000"/>
                </a:solidFill>
                <a:latin typeface="XCCW Joined 15a" panose="03050602040000000000" pitchFamily="66" charset="0"/>
              </a:rPr>
              <a:t>Homework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754" y="1884556"/>
            <a:ext cx="10713245" cy="4535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>
                <a:latin typeface="XCCW Joined 1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children will write/stick any details needed in their homework books.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>
                <a:latin typeface="XCCW Joined 1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>
              <a:latin typeface="XCCW Joined 15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>
                <a:latin typeface="XCCW Joined 1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Spellings: </a:t>
            </a:r>
            <a:r>
              <a:rPr lang="en-GB" sz="2000">
                <a:latin typeface="XCCW Joined 1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Word list. Look/Cover/Write/Check Sheet. </a:t>
            </a:r>
            <a:endParaRPr lang="en-US" sz="2000">
              <a:latin typeface="XCCW Joined 15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>
                <a:latin typeface="XCCW Joined 1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Maths:  </a:t>
            </a:r>
            <a:r>
              <a:rPr lang="en-GB" sz="2000">
                <a:latin typeface="XCCW Joined 1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Mathletics or a sheet to consolidate learning in class.</a:t>
            </a:r>
            <a:endParaRPr lang="en-US" sz="2000">
              <a:latin typeface="XCCW Joined 15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>
                <a:latin typeface="XCCW Joined 1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English/Topic: </a:t>
            </a:r>
            <a:r>
              <a:rPr lang="en-GB" sz="2000">
                <a:latin typeface="XCCW Joined 1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Research, Purple Mash or sheet to consolidate learning in class.</a:t>
            </a:r>
            <a:endParaRPr lang="en-US" sz="2000">
              <a:latin typeface="XCCW Joined 15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>
                <a:latin typeface="XCCW Joined 1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Daily reading and times tables practise.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b="1">
              <a:effectLst/>
              <a:latin typeface="XCCW Joined 15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>
                <a:latin typeface="XCCW Joined 1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All homework to be handed in on Wednesdays.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>
                <a:effectLst/>
                <a:latin typeface="XCCW Joined 1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Homework for Mrs Edwards handed in on Tuesdays.</a:t>
            </a:r>
            <a:endParaRPr lang="en-US" sz="2000" b="1">
              <a:effectLst/>
              <a:latin typeface="XCCW Joined 15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061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08100" y="6338131"/>
            <a:ext cx="9355210" cy="365125"/>
          </a:xfrm>
        </p:spPr>
        <p:txBody>
          <a:bodyPr/>
          <a:lstStyle/>
          <a:p>
            <a:r>
              <a:rPr lang="en-GB" sz="1000">
                <a:solidFill>
                  <a:srgbClr val="FF0000"/>
                </a:solidFill>
                <a:latin typeface="XCCW Joined 15a" panose="03050602040000000000" pitchFamily="66" charset="0"/>
              </a:rPr>
              <a:t>Where we all strive to </a:t>
            </a:r>
            <a:r>
              <a:rPr lang="en-GB" b="1">
                <a:solidFill>
                  <a:srgbClr val="FF0000"/>
                </a:solidFill>
                <a:latin typeface="XCCW Joined 15a" panose="03050602040000000000" pitchFamily="66" charset="0"/>
              </a:rPr>
              <a:t>LOVE</a:t>
            </a:r>
            <a:r>
              <a:rPr lang="en-GB">
                <a:solidFill>
                  <a:srgbClr val="FF0000"/>
                </a:solidFill>
                <a:latin typeface="XCCW Joined 15a" panose="03050602040000000000" pitchFamily="66" charset="0"/>
              </a:rPr>
              <a:t>:  </a:t>
            </a:r>
            <a:r>
              <a:rPr lang="en-GB" sz="1400" b="1">
                <a:solidFill>
                  <a:srgbClr val="FF0000"/>
                </a:solidFill>
                <a:latin typeface="XCCW Joined 15a" panose="03050602040000000000" pitchFamily="66" charset="0"/>
              </a:rPr>
              <a:t>L</a:t>
            </a:r>
            <a:r>
              <a:rPr lang="en-GB" sz="1000">
                <a:solidFill>
                  <a:srgbClr val="FF0000"/>
                </a:solidFill>
                <a:latin typeface="XCCW Joined 15a" panose="03050602040000000000" pitchFamily="66" charset="0"/>
              </a:rPr>
              <a:t>ive like Jesus, </a:t>
            </a:r>
            <a:r>
              <a:rPr lang="en-GB" sz="1400" b="1">
                <a:solidFill>
                  <a:srgbClr val="FF0000"/>
                </a:solidFill>
                <a:latin typeface="XCCW Joined 15a" panose="03050602040000000000" pitchFamily="66" charset="0"/>
              </a:rPr>
              <a:t>O</a:t>
            </a:r>
            <a:r>
              <a:rPr lang="en-GB" sz="1000">
                <a:solidFill>
                  <a:srgbClr val="FF0000"/>
                </a:solidFill>
                <a:latin typeface="XCCW Joined 15a" panose="03050602040000000000" pitchFamily="66" charset="0"/>
              </a:rPr>
              <a:t>ne family learning together, </a:t>
            </a:r>
            <a:r>
              <a:rPr lang="en-GB" sz="1400" b="1">
                <a:solidFill>
                  <a:srgbClr val="FF0000"/>
                </a:solidFill>
                <a:latin typeface="XCCW Joined 15a" panose="03050602040000000000" pitchFamily="66" charset="0"/>
              </a:rPr>
              <a:t>V</a:t>
            </a:r>
            <a:r>
              <a:rPr lang="en-GB" sz="1000">
                <a:solidFill>
                  <a:srgbClr val="FF0000"/>
                </a:solidFill>
                <a:latin typeface="XCCW Joined 15a" panose="03050602040000000000" pitchFamily="66" charset="0"/>
              </a:rPr>
              <a:t>aluing everyone, </a:t>
            </a:r>
            <a:r>
              <a:rPr lang="en-GB" sz="1400" b="1">
                <a:solidFill>
                  <a:srgbClr val="FF0000"/>
                </a:solidFill>
                <a:latin typeface="XCCW Joined 15a" panose="03050602040000000000" pitchFamily="66" charset="0"/>
              </a:rPr>
              <a:t>E</a:t>
            </a:r>
            <a:r>
              <a:rPr lang="en-GB" sz="1000">
                <a:solidFill>
                  <a:srgbClr val="FF0000"/>
                </a:solidFill>
                <a:latin typeface="XCCW Joined 15a" panose="03050602040000000000" pitchFamily="66" charset="0"/>
              </a:rPr>
              <a:t>ach and every 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754" y="1081668"/>
            <a:ext cx="105379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srgbClr val="FF0000"/>
                </a:solidFill>
                <a:latin typeface="XCCW Joined 15a" panose="03050602040000000000" pitchFamily="66" charset="0"/>
              </a:rPr>
              <a:t>Ties and Shoelaces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6341" y="2253603"/>
            <a:ext cx="10418315" cy="346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000" b="1">
                <a:solidFill>
                  <a:srgbClr val="000000"/>
                </a:solidFill>
                <a:latin typeface="XCCW Joined 1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Please continue to teach your child to tie their ties and shoelaces.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000" b="1">
              <a:solidFill>
                <a:srgbClr val="000000"/>
              </a:solidFill>
              <a:latin typeface="XCCW Joined 15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000" b="1">
                <a:solidFill>
                  <a:srgbClr val="000000"/>
                </a:solidFill>
                <a:latin typeface="XCCW Joined 1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Please continue to encourage children to dress/undress independently.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000" b="1">
              <a:solidFill>
                <a:srgbClr val="000000"/>
              </a:solidFill>
              <a:latin typeface="XCCW Joined 15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226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08100" y="6338131"/>
            <a:ext cx="9355210" cy="365125"/>
          </a:xfrm>
        </p:spPr>
        <p:txBody>
          <a:bodyPr/>
          <a:lstStyle/>
          <a:p>
            <a:r>
              <a:rPr lang="en-GB" sz="1000">
                <a:solidFill>
                  <a:srgbClr val="FF0000"/>
                </a:solidFill>
                <a:latin typeface="XCCW Joined 15a" panose="03050602040000000000" pitchFamily="66" charset="0"/>
              </a:rPr>
              <a:t>Where we all strive to </a:t>
            </a:r>
            <a:r>
              <a:rPr lang="en-GB" b="1">
                <a:solidFill>
                  <a:srgbClr val="FF0000"/>
                </a:solidFill>
                <a:latin typeface="XCCW Joined 15a" panose="03050602040000000000" pitchFamily="66" charset="0"/>
              </a:rPr>
              <a:t>LOVE</a:t>
            </a:r>
            <a:r>
              <a:rPr lang="en-GB">
                <a:solidFill>
                  <a:srgbClr val="FF0000"/>
                </a:solidFill>
                <a:latin typeface="XCCW Joined 15a" panose="03050602040000000000" pitchFamily="66" charset="0"/>
              </a:rPr>
              <a:t>:  </a:t>
            </a:r>
            <a:r>
              <a:rPr lang="en-GB" sz="1400" b="1">
                <a:solidFill>
                  <a:srgbClr val="FF0000"/>
                </a:solidFill>
                <a:latin typeface="XCCW Joined 15a" panose="03050602040000000000" pitchFamily="66" charset="0"/>
              </a:rPr>
              <a:t>L</a:t>
            </a:r>
            <a:r>
              <a:rPr lang="en-GB" sz="1000">
                <a:solidFill>
                  <a:srgbClr val="FF0000"/>
                </a:solidFill>
                <a:latin typeface="XCCW Joined 15a" panose="03050602040000000000" pitchFamily="66" charset="0"/>
              </a:rPr>
              <a:t>ive like Jesus, </a:t>
            </a:r>
            <a:r>
              <a:rPr lang="en-GB" sz="1400" b="1">
                <a:solidFill>
                  <a:srgbClr val="FF0000"/>
                </a:solidFill>
                <a:latin typeface="XCCW Joined 15a" panose="03050602040000000000" pitchFamily="66" charset="0"/>
              </a:rPr>
              <a:t>O</a:t>
            </a:r>
            <a:r>
              <a:rPr lang="en-GB" sz="1000">
                <a:solidFill>
                  <a:srgbClr val="FF0000"/>
                </a:solidFill>
                <a:latin typeface="XCCW Joined 15a" panose="03050602040000000000" pitchFamily="66" charset="0"/>
              </a:rPr>
              <a:t>ne family learning together, </a:t>
            </a:r>
            <a:r>
              <a:rPr lang="en-GB" sz="1400" b="1">
                <a:solidFill>
                  <a:srgbClr val="FF0000"/>
                </a:solidFill>
                <a:latin typeface="XCCW Joined 15a" panose="03050602040000000000" pitchFamily="66" charset="0"/>
              </a:rPr>
              <a:t>V</a:t>
            </a:r>
            <a:r>
              <a:rPr lang="en-GB" sz="1000">
                <a:solidFill>
                  <a:srgbClr val="FF0000"/>
                </a:solidFill>
                <a:latin typeface="XCCW Joined 15a" panose="03050602040000000000" pitchFamily="66" charset="0"/>
              </a:rPr>
              <a:t>aluing everyone, </a:t>
            </a:r>
            <a:r>
              <a:rPr lang="en-GB" sz="1400" b="1">
                <a:solidFill>
                  <a:srgbClr val="FF0000"/>
                </a:solidFill>
                <a:latin typeface="XCCW Joined 15a" panose="03050602040000000000" pitchFamily="66" charset="0"/>
              </a:rPr>
              <a:t>E</a:t>
            </a:r>
            <a:r>
              <a:rPr lang="en-GB" sz="1000">
                <a:solidFill>
                  <a:srgbClr val="FF0000"/>
                </a:solidFill>
                <a:latin typeface="XCCW Joined 15a" panose="03050602040000000000" pitchFamily="66" charset="0"/>
              </a:rPr>
              <a:t>ach and every 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754" y="1081668"/>
            <a:ext cx="105379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srgbClr val="FF0000"/>
                </a:solidFill>
                <a:latin typeface="XCCW Joined 15a" panose="03050602040000000000" pitchFamily="66" charset="0"/>
              </a:rPr>
              <a:t>Autumn Topics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3717" y="1884556"/>
            <a:ext cx="5418385" cy="4370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>
                <a:solidFill>
                  <a:srgbClr val="000000"/>
                </a:solidFill>
                <a:latin typeface="XCCW Joined 1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Geography: </a:t>
            </a:r>
            <a:r>
              <a:rPr lang="en-US" sz="2000">
                <a:solidFill>
                  <a:srgbClr val="000000"/>
                </a:solidFill>
                <a:latin typeface="XCCW Joined 1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Our Local Area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>
                <a:solidFill>
                  <a:srgbClr val="000000"/>
                </a:solidFill>
                <a:latin typeface="XCCW Joined 1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History: </a:t>
            </a:r>
            <a:r>
              <a:rPr lang="en-US" sz="2000">
                <a:solidFill>
                  <a:srgbClr val="000000"/>
                </a:solidFill>
                <a:latin typeface="XCCW Joined 1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Stone Age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>
                <a:solidFill>
                  <a:srgbClr val="000000"/>
                </a:solidFill>
                <a:latin typeface="XCCW Joined 1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Science: </a:t>
            </a:r>
            <a:r>
              <a:rPr lang="en-US" sz="2000">
                <a:solidFill>
                  <a:srgbClr val="000000"/>
                </a:solidFill>
                <a:latin typeface="XCCW Joined 1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Rocks and Soils, </a:t>
            </a:r>
            <a:r>
              <a:rPr lang="en-US" sz="2000" err="1">
                <a:solidFill>
                  <a:srgbClr val="000000"/>
                </a:solidFill>
                <a:latin typeface="XCCW Joined 1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Volcanoes,Skeletons</a:t>
            </a:r>
            <a:r>
              <a:rPr lang="en-US" sz="2000">
                <a:solidFill>
                  <a:srgbClr val="000000"/>
                </a:solidFill>
                <a:latin typeface="XCCW Joined 1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>
                <a:solidFill>
                  <a:srgbClr val="000000"/>
                </a:solidFill>
                <a:latin typeface="XCCW Joined 1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Healthy eating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>
                <a:solidFill>
                  <a:srgbClr val="000000"/>
                </a:solidFill>
                <a:latin typeface="XCCW Joined 1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DT: </a:t>
            </a:r>
            <a:r>
              <a:rPr lang="en-US" sz="2000">
                <a:solidFill>
                  <a:srgbClr val="000000"/>
                </a:solidFill>
                <a:latin typeface="XCCW Joined 1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Making sandwiches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>
                <a:solidFill>
                  <a:srgbClr val="000000"/>
                </a:solidFill>
                <a:latin typeface="XCCW Joined 1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Art: </a:t>
            </a:r>
            <a:r>
              <a:rPr lang="en-US" sz="2000">
                <a:solidFill>
                  <a:srgbClr val="000000"/>
                </a:solidFill>
                <a:latin typeface="XCCW Joined 1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Stone Age paintings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>
                <a:solidFill>
                  <a:srgbClr val="000000"/>
                </a:solidFill>
                <a:latin typeface="XCCW Joined 1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RE: </a:t>
            </a:r>
            <a:r>
              <a:rPr lang="en-US" sz="2000">
                <a:solidFill>
                  <a:srgbClr val="000000"/>
                </a:solidFill>
                <a:latin typeface="XCCW Joined 1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Homes and Advent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>
                <a:solidFill>
                  <a:srgbClr val="000000"/>
                </a:solidFill>
                <a:latin typeface="XCCW Joined 1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Judaism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000" b="1">
                <a:solidFill>
                  <a:srgbClr val="000000"/>
                </a:solidFill>
                <a:latin typeface="XCCW Joined 1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2" b="12207"/>
          <a:stretch/>
        </p:blipFill>
        <p:spPr bwMode="auto">
          <a:xfrm>
            <a:off x="527689" y="1187437"/>
            <a:ext cx="284267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9" y="4058059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04" y="498384"/>
            <a:ext cx="18383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750" y="4587861"/>
            <a:ext cx="30670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680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08100" y="6338131"/>
            <a:ext cx="9355210" cy="365125"/>
          </a:xfrm>
        </p:spPr>
        <p:txBody>
          <a:bodyPr/>
          <a:lstStyle/>
          <a:p>
            <a:r>
              <a:rPr lang="en-GB" sz="1000">
                <a:solidFill>
                  <a:srgbClr val="FF0000"/>
                </a:solidFill>
                <a:latin typeface="XCCW Joined 15a" panose="03050602040000000000" pitchFamily="66" charset="0"/>
              </a:rPr>
              <a:t>Where we all strive to </a:t>
            </a:r>
            <a:r>
              <a:rPr lang="en-GB" b="1">
                <a:solidFill>
                  <a:srgbClr val="FF0000"/>
                </a:solidFill>
                <a:latin typeface="XCCW Joined 15a" panose="03050602040000000000" pitchFamily="66" charset="0"/>
              </a:rPr>
              <a:t>LOVE</a:t>
            </a:r>
            <a:r>
              <a:rPr lang="en-GB">
                <a:solidFill>
                  <a:srgbClr val="FF0000"/>
                </a:solidFill>
                <a:latin typeface="XCCW Joined 15a" panose="03050602040000000000" pitchFamily="66" charset="0"/>
              </a:rPr>
              <a:t>:  </a:t>
            </a:r>
            <a:r>
              <a:rPr lang="en-GB" sz="1400" b="1">
                <a:solidFill>
                  <a:srgbClr val="FF0000"/>
                </a:solidFill>
                <a:latin typeface="XCCW Joined 15a" panose="03050602040000000000" pitchFamily="66" charset="0"/>
              </a:rPr>
              <a:t>L</a:t>
            </a:r>
            <a:r>
              <a:rPr lang="en-GB" sz="1000">
                <a:solidFill>
                  <a:srgbClr val="FF0000"/>
                </a:solidFill>
                <a:latin typeface="XCCW Joined 15a" panose="03050602040000000000" pitchFamily="66" charset="0"/>
              </a:rPr>
              <a:t>ive like Jesus, </a:t>
            </a:r>
            <a:r>
              <a:rPr lang="en-GB" sz="1400" b="1">
                <a:solidFill>
                  <a:srgbClr val="FF0000"/>
                </a:solidFill>
                <a:latin typeface="XCCW Joined 15a" panose="03050602040000000000" pitchFamily="66" charset="0"/>
              </a:rPr>
              <a:t>O</a:t>
            </a:r>
            <a:r>
              <a:rPr lang="en-GB" sz="1000">
                <a:solidFill>
                  <a:srgbClr val="FF0000"/>
                </a:solidFill>
                <a:latin typeface="XCCW Joined 15a" panose="03050602040000000000" pitchFamily="66" charset="0"/>
              </a:rPr>
              <a:t>ne family learning together, </a:t>
            </a:r>
            <a:r>
              <a:rPr lang="en-GB" sz="1400" b="1">
                <a:solidFill>
                  <a:srgbClr val="FF0000"/>
                </a:solidFill>
                <a:latin typeface="XCCW Joined 15a" panose="03050602040000000000" pitchFamily="66" charset="0"/>
              </a:rPr>
              <a:t>V</a:t>
            </a:r>
            <a:r>
              <a:rPr lang="en-GB" sz="1000">
                <a:solidFill>
                  <a:srgbClr val="FF0000"/>
                </a:solidFill>
                <a:latin typeface="XCCW Joined 15a" panose="03050602040000000000" pitchFamily="66" charset="0"/>
              </a:rPr>
              <a:t>aluing everyone, </a:t>
            </a:r>
            <a:r>
              <a:rPr lang="en-GB" sz="1400" b="1">
                <a:solidFill>
                  <a:srgbClr val="FF0000"/>
                </a:solidFill>
                <a:latin typeface="XCCW Joined 15a" panose="03050602040000000000" pitchFamily="66" charset="0"/>
              </a:rPr>
              <a:t>E</a:t>
            </a:r>
            <a:r>
              <a:rPr lang="en-GB" sz="1000">
                <a:solidFill>
                  <a:srgbClr val="FF0000"/>
                </a:solidFill>
                <a:latin typeface="XCCW Joined 15a" panose="03050602040000000000" pitchFamily="66" charset="0"/>
              </a:rPr>
              <a:t>ach and every 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754" y="1081668"/>
            <a:ext cx="10537902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3000">
              <a:solidFill>
                <a:srgbClr val="FF0000"/>
              </a:solidFill>
              <a:latin typeface="XCCW Joined 15a" panose="03050602040000000000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863" y="1060066"/>
            <a:ext cx="10418762" cy="29396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>
                <a:solidFill>
                  <a:srgbClr val="000000"/>
                </a:solidFill>
                <a:latin typeface="XCCW Joined 1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Welcome to our Stonehenge Exhibition </a:t>
            </a:r>
            <a:endParaRPr lang="en-US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>
                <a:solidFill>
                  <a:srgbClr val="000000"/>
                </a:solidFill>
                <a:latin typeface="XCCW Joined 1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Well done for all your hard work</a:t>
            </a:r>
            <a:r>
              <a:rPr lang="en-US" sz="2000" b="1">
                <a:solidFill>
                  <a:srgbClr val="000000"/>
                </a:solidFill>
                <a:latin typeface="XCCW Joined 1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b="1">
              <a:solidFill>
                <a:srgbClr val="000000"/>
              </a:solidFill>
              <a:latin typeface="XCCW Joined 15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err="1">
                <a:solidFill>
                  <a:srgbClr val="000000"/>
                </a:solidFill>
                <a:latin typeface="XCCW Joined 1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Butser</a:t>
            </a:r>
            <a:r>
              <a:rPr lang="en-US" sz="2800" b="1">
                <a:solidFill>
                  <a:srgbClr val="000000"/>
                </a:solidFill>
                <a:latin typeface="XCCW Joined 1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Farm Trip- 13th November</a:t>
            </a:r>
            <a:r>
              <a:rPr lang="en-US" sz="2000" b="1">
                <a:solidFill>
                  <a:srgbClr val="000000"/>
                </a:solidFill>
                <a:latin typeface="XCCW Joined 1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b="1">
              <a:solidFill>
                <a:srgbClr val="000000"/>
              </a:solidFill>
              <a:latin typeface="XCCW Joined 15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445255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185" y="4116339"/>
            <a:ext cx="4736625" cy="213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598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08100" y="6338131"/>
            <a:ext cx="9355210" cy="365125"/>
          </a:xfrm>
        </p:spPr>
        <p:txBody>
          <a:bodyPr/>
          <a:lstStyle/>
          <a:p>
            <a:r>
              <a:rPr lang="en-GB" sz="1000">
                <a:solidFill>
                  <a:srgbClr val="FF0000"/>
                </a:solidFill>
                <a:latin typeface="XCCW Joined 15a" panose="03050602040000000000" pitchFamily="66" charset="0"/>
              </a:rPr>
              <a:t>Where we all strive to </a:t>
            </a:r>
            <a:r>
              <a:rPr lang="en-GB" b="1">
                <a:solidFill>
                  <a:srgbClr val="FF0000"/>
                </a:solidFill>
                <a:latin typeface="XCCW Joined 15a" panose="03050602040000000000" pitchFamily="66" charset="0"/>
              </a:rPr>
              <a:t>LOVE</a:t>
            </a:r>
            <a:r>
              <a:rPr lang="en-GB">
                <a:solidFill>
                  <a:srgbClr val="FF0000"/>
                </a:solidFill>
                <a:latin typeface="XCCW Joined 15a" panose="03050602040000000000" pitchFamily="66" charset="0"/>
              </a:rPr>
              <a:t>:  </a:t>
            </a:r>
            <a:r>
              <a:rPr lang="en-GB" sz="1400" b="1">
                <a:solidFill>
                  <a:srgbClr val="FF0000"/>
                </a:solidFill>
                <a:latin typeface="XCCW Joined 15a" panose="03050602040000000000" pitchFamily="66" charset="0"/>
              </a:rPr>
              <a:t>L</a:t>
            </a:r>
            <a:r>
              <a:rPr lang="en-GB" sz="1000">
                <a:solidFill>
                  <a:srgbClr val="FF0000"/>
                </a:solidFill>
                <a:latin typeface="XCCW Joined 15a" panose="03050602040000000000" pitchFamily="66" charset="0"/>
              </a:rPr>
              <a:t>ive like Jesus, </a:t>
            </a:r>
            <a:r>
              <a:rPr lang="en-GB" sz="1400" b="1">
                <a:solidFill>
                  <a:srgbClr val="FF0000"/>
                </a:solidFill>
                <a:latin typeface="XCCW Joined 15a" panose="03050602040000000000" pitchFamily="66" charset="0"/>
              </a:rPr>
              <a:t>O</a:t>
            </a:r>
            <a:r>
              <a:rPr lang="en-GB" sz="1000">
                <a:solidFill>
                  <a:srgbClr val="FF0000"/>
                </a:solidFill>
                <a:latin typeface="XCCW Joined 15a" panose="03050602040000000000" pitchFamily="66" charset="0"/>
              </a:rPr>
              <a:t>ne family learning together, </a:t>
            </a:r>
            <a:r>
              <a:rPr lang="en-GB" sz="1400" b="1">
                <a:solidFill>
                  <a:srgbClr val="FF0000"/>
                </a:solidFill>
                <a:latin typeface="XCCW Joined 15a" panose="03050602040000000000" pitchFamily="66" charset="0"/>
              </a:rPr>
              <a:t>V</a:t>
            </a:r>
            <a:r>
              <a:rPr lang="en-GB" sz="1000">
                <a:solidFill>
                  <a:srgbClr val="FF0000"/>
                </a:solidFill>
                <a:latin typeface="XCCW Joined 15a" panose="03050602040000000000" pitchFamily="66" charset="0"/>
              </a:rPr>
              <a:t>aluing everyone, </a:t>
            </a:r>
            <a:r>
              <a:rPr lang="en-GB" sz="1400" b="1">
                <a:solidFill>
                  <a:srgbClr val="FF0000"/>
                </a:solidFill>
                <a:latin typeface="XCCW Joined 15a" panose="03050602040000000000" pitchFamily="66" charset="0"/>
              </a:rPr>
              <a:t>E</a:t>
            </a:r>
            <a:r>
              <a:rPr lang="en-GB" sz="1000">
                <a:solidFill>
                  <a:srgbClr val="FF0000"/>
                </a:solidFill>
                <a:latin typeface="XCCW Joined 15a" panose="03050602040000000000" pitchFamily="66" charset="0"/>
              </a:rPr>
              <a:t>ach and every 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091" y="1081668"/>
            <a:ext cx="105379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srgbClr val="FF0000"/>
                </a:solidFill>
                <a:latin typeface="XCCW Joined 15a" panose="03050602040000000000" pitchFamily="66" charset="0"/>
              </a:rPr>
              <a:t>Communication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2554" y="1984916"/>
            <a:ext cx="916630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latin typeface="XCCW Joined 15a" panose="03050602040000000000" pitchFamily="66" charset="0"/>
              </a:rPr>
              <a:t>We are available after school if you have any concerns or if that is not convenient write a note in your child’s homework diary.</a:t>
            </a:r>
          </a:p>
          <a:p>
            <a:pPr algn="ctr"/>
            <a:endParaRPr lang="en-US" sz="3000">
              <a:latin typeface="XCCW Joined 15a" panose="03050602040000000000" pitchFamily="66" charset="0"/>
            </a:endParaRPr>
          </a:p>
          <a:p>
            <a:pPr algn="ctr"/>
            <a:r>
              <a:rPr lang="en-US" sz="3000">
                <a:latin typeface="XCCW Joined 15a" panose="03050602040000000000" pitchFamily="66" charset="0"/>
              </a:rPr>
              <a:t>We hope your children have had a wonderful beginning to Year 3 and we look forward to an exciting year together  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3660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2EFCD09A2BA342909BEA9CF87DC879" ma:contentTypeVersion="7" ma:contentTypeDescription="Create a new document." ma:contentTypeScope="" ma:versionID="91be87791db6d1fb980e4b87a0e1d569">
  <xsd:schema xmlns:xsd="http://www.w3.org/2001/XMLSchema" xmlns:xs="http://www.w3.org/2001/XMLSchema" xmlns:p="http://schemas.microsoft.com/office/2006/metadata/properties" xmlns:ns2="38102288-1a76-4a20-be0a-eee14a09194c" xmlns:ns3="f63824f3-34f6-45d6-a528-6965021171c3" targetNamespace="http://schemas.microsoft.com/office/2006/metadata/properties" ma:root="true" ma:fieldsID="c25b206ba291f0d11561fc0d91013801" ns2:_="" ns3:_="">
    <xsd:import namespace="38102288-1a76-4a20-be0a-eee14a09194c"/>
    <xsd:import namespace="f63824f3-34f6-45d6-a528-6965021171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102288-1a76-4a20-be0a-eee14a0919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3824f3-34f6-45d6-a528-6965021171c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BAB500-46C8-4153-9A73-E8BD365333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102288-1a76-4a20-be0a-eee14a09194c"/>
    <ds:schemaRef ds:uri="f63824f3-34f6-45d6-a528-6965021171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C87AC3-21FA-4B4F-94B8-0695755089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DAFCAC-C880-4997-B651-488AA35A3F53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f63824f3-34f6-45d6-a528-6965021171c3"/>
    <ds:schemaRef ds:uri="http://purl.org/dc/dcmitype/"/>
    <ds:schemaRef ds:uri="38102288-1a76-4a20-be0a-eee14a09194c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</Words>
  <Application>Microsoft Office PowerPoint</Application>
  <PresentationFormat>Custom</PresentationFormat>
  <Paragraphs>138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Pickard</dc:creator>
  <cp:lastModifiedBy>Tony Pickard</cp:lastModifiedBy>
  <cp:revision>2</cp:revision>
  <dcterms:modified xsi:type="dcterms:W3CDTF">2018-01-20T13:26:55Z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0x010100422EFCD09A2BA342909BEA9CF87DC879</vt:lpwstr>
  </property>
</Properties>
</file>