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36"/>
    <p:restoredTop sz="94674"/>
  </p:normalViewPr>
  <p:slideViewPr>
    <p:cSldViewPr snapToGrid="0" snapToObjects="1">
      <p:cViewPr varScale="1">
        <p:scale>
          <a:sx n="65" d="100"/>
          <a:sy n="65" d="100"/>
        </p:scale>
        <p:origin x="10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9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3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33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1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39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66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5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3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0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76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9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8A3F-6CC5-C54A-853D-724075EB1424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B205F-AA6D-4644-BBF4-EC83B250D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4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06A6F26-71AA-6140-85AF-DCC77215881F}"/>
              </a:ext>
            </a:extLst>
          </p:cNvPr>
          <p:cNvSpPr/>
          <p:nvPr/>
        </p:nvSpPr>
        <p:spPr>
          <a:xfrm>
            <a:off x="0" y="0"/>
            <a:ext cx="10691813" cy="7559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C9AA83-1823-714D-A444-9C8E94B8E2D0}"/>
              </a:ext>
            </a:extLst>
          </p:cNvPr>
          <p:cNvSpPr txBox="1"/>
          <p:nvPr/>
        </p:nvSpPr>
        <p:spPr>
          <a:xfrm>
            <a:off x="172122" y="118334"/>
            <a:ext cx="1043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otham Bold" panose="02000604040000020004" pitchFamily="2" charset="0"/>
              </a:rPr>
              <a:t>ASSESSMENT FEEDBACK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0E9B17-874E-BF4A-BACE-43D4C0CBD00D}"/>
              </a:ext>
            </a:extLst>
          </p:cNvPr>
          <p:cNvSpPr/>
          <p:nvPr/>
        </p:nvSpPr>
        <p:spPr>
          <a:xfrm>
            <a:off x="172122" y="580914"/>
            <a:ext cx="3858761" cy="2052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CLASS STRENGTHS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9C433-E31C-B349-AB08-B928FA03BC87}"/>
              </a:ext>
            </a:extLst>
          </p:cNvPr>
          <p:cNvSpPr/>
          <p:nvPr/>
        </p:nvSpPr>
        <p:spPr>
          <a:xfrm>
            <a:off x="7231732" y="579425"/>
            <a:ext cx="3388659" cy="1071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AREAS TO REVISIT AS A CLASS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600A8-4164-B24B-9B7E-1933FDEB458D}"/>
              </a:ext>
            </a:extLst>
          </p:cNvPr>
          <p:cNvSpPr/>
          <p:nvPr/>
        </p:nvSpPr>
        <p:spPr>
          <a:xfrm>
            <a:off x="4114800" y="579425"/>
            <a:ext cx="3033015" cy="34460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MISCONCEPTIONS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BA36D3-72BB-CC4B-803A-B8CFF19F5CA2}"/>
              </a:ext>
            </a:extLst>
          </p:cNvPr>
          <p:cNvSpPr/>
          <p:nvPr/>
        </p:nvSpPr>
        <p:spPr>
          <a:xfrm>
            <a:off x="7231732" y="1740531"/>
            <a:ext cx="3388659" cy="22849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EXAM TECHNIQUE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94944C-F663-1348-AE11-EA454FE9E7A1}"/>
              </a:ext>
            </a:extLst>
          </p:cNvPr>
          <p:cNvSpPr/>
          <p:nvPr/>
        </p:nvSpPr>
        <p:spPr>
          <a:xfrm>
            <a:off x="172122" y="4117228"/>
            <a:ext cx="2194560" cy="3324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KEY VOCAB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3F9933-162A-0849-A51D-01F238766E5A}"/>
              </a:ext>
            </a:extLst>
          </p:cNvPr>
          <p:cNvSpPr/>
          <p:nvPr/>
        </p:nvSpPr>
        <p:spPr>
          <a:xfrm>
            <a:off x="2495774" y="4117228"/>
            <a:ext cx="2609626" cy="3324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NEXT STEPS REFLECTION</a:t>
            </a:r>
          </a:p>
          <a:p>
            <a:endParaRPr lang="en-US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4B6188-64DA-BC43-9072-52246B79122B}"/>
              </a:ext>
            </a:extLst>
          </p:cNvPr>
          <p:cNvSpPr/>
          <p:nvPr/>
        </p:nvSpPr>
        <p:spPr>
          <a:xfrm>
            <a:off x="5219700" y="4114999"/>
            <a:ext cx="5387339" cy="3324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ACT NOW (CONSOLIDATE, DEVELOP, STRETCH)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B59D6CF-BE11-664F-984F-38AC7EEF6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615965"/>
              </p:ext>
            </p:extLst>
          </p:nvPr>
        </p:nvGraphicFramePr>
        <p:xfrm>
          <a:off x="167844" y="2725588"/>
          <a:ext cx="3858761" cy="129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260">
                  <a:extLst>
                    <a:ext uri="{9D8B030D-6E8A-4147-A177-3AD203B41FA5}">
                      <a16:colId xmlns:a16="http://schemas.microsoft.com/office/drawing/2014/main" val="3168327824"/>
                    </a:ext>
                  </a:extLst>
                </a:gridCol>
                <a:gridCol w="2637501">
                  <a:extLst>
                    <a:ext uri="{9D8B030D-6E8A-4147-A177-3AD203B41FA5}">
                      <a16:colId xmlns:a16="http://schemas.microsoft.com/office/drawing/2014/main" val="518990304"/>
                    </a:ext>
                  </a:extLst>
                </a:gridCol>
              </a:tblGrid>
              <a:tr h="259976">
                <a:tc>
                  <a:txBody>
                    <a:bodyPr/>
                    <a:lstStyle/>
                    <a:p>
                      <a:r>
                        <a:rPr lang="en-US" sz="1050" b="1" i="0" dirty="0">
                          <a:solidFill>
                            <a:schemeClr val="tx1"/>
                          </a:solidFill>
                          <a:latin typeface="Gotham Bold" panose="02000604040000020004" pitchFamily="2" charset="0"/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i="0" dirty="0">
                          <a:solidFill>
                            <a:schemeClr val="tx1"/>
                          </a:solidFill>
                          <a:latin typeface="Gotham Bold" panose="02000604040000020004" pitchFamily="2" charset="0"/>
                        </a:rPr>
                        <a:t>AREA OF EXPERTISE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00982"/>
                  </a:ext>
                </a:extLst>
              </a:tr>
              <a:tr h="259976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99182"/>
                  </a:ext>
                </a:extLst>
              </a:tr>
              <a:tr h="259976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51191"/>
                  </a:ext>
                </a:extLst>
              </a:tr>
              <a:tr h="259976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16356"/>
                  </a:ext>
                </a:extLst>
              </a:tr>
              <a:tr h="259976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382225"/>
                  </a:ext>
                </a:extLst>
              </a:tr>
            </a:tbl>
          </a:graphicData>
        </a:graphic>
      </p:graphicFrame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0783AED-B894-AA49-BDAC-77EB0D37C5A3}"/>
              </a:ext>
            </a:extLst>
          </p:cNvPr>
          <p:cNvSpPr txBox="1">
            <a:spLocks noChangeArrowheads="1"/>
          </p:cNvSpPr>
          <p:nvPr/>
        </p:nvSpPr>
        <p:spPr>
          <a:xfrm>
            <a:off x="6172199" y="4958768"/>
            <a:ext cx="3191719" cy="1463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800" dirty="0">
                <a:solidFill>
                  <a:srgbClr val="FF0000"/>
                </a:solidFill>
                <a:latin typeface="Gotham Book" panose="02000604040000020004" pitchFamily="2" charset="0"/>
              </a:rPr>
              <a:t>Range of tasks here for students to complete independently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CA5CCAC-EA59-EE4B-A5F3-C25D5C034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4765" y="898989"/>
            <a:ext cx="3033015" cy="432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marL="390525" indent="-390525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000" kern="1200">
                <a:solidFill>
                  <a:srgbClr val="002649"/>
                </a:solidFill>
                <a:latin typeface="Gotham Book" panose="02000604040000020004" pitchFamily="2" charset="0"/>
                <a:ea typeface="+mn-ea"/>
                <a:cs typeface="+mn-cs"/>
              </a:defRPr>
            </a:lvl1pPr>
            <a:lvl2pPr marL="847725" indent="-325438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500" kern="1200">
                <a:solidFill>
                  <a:srgbClr val="002649"/>
                </a:solidFill>
                <a:latin typeface="Gotham Book" panose="02000604040000020004" pitchFamily="2" charset="0"/>
                <a:ea typeface="+mn-ea"/>
                <a:cs typeface="+mn-cs"/>
              </a:defRPr>
            </a:lvl2pPr>
            <a:lvl3pPr marL="1303338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2649"/>
                </a:solidFill>
                <a:latin typeface="Gotham Book" panose="02000604040000020004" pitchFamily="2" charset="0"/>
                <a:ea typeface="+mn-ea"/>
                <a:cs typeface="+mn-cs"/>
              </a:defRPr>
            </a:lvl3pPr>
            <a:lvl4pPr marL="18256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2649"/>
                </a:solidFill>
                <a:latin typeface="Gotham Book" panose="02000604040000020004" pitchFamily="2" charset="0"/>
                <a:ea typeface="+mn-ea"/>
                <a:cs typeface="+mn-cs"/>
              </a:defRPr>
            </a:lvl4pPr>
            <a:lvl5pPr marL="2346325" indent="-260350" algn="l" defTabSz="1042988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rgbClr val="002649"/>
                </a:solidFill>
                <a:latin typeface="Gotham Book" panose="02000604040000020004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GB" altLang="en-US" sz="1800" dirty="0">
                <a:solidFill>
                  <a:srgbClr val="FF0000"/>
                </a:solidFill>
              </a:rPr>
              <a:t>List of topics that will be interleaved or retaught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9E60F35-BBE5-6440-9AB0-CFF12207FCD7}"/>
              </a:ext>
            </a:extLst>
          </p:cNvPr>
          <p:cNvSpPr txBox="1">
            <a:spLocks noChangeArrowheads="1"/>
          </p:cNvSpPr>
          <p:nvPr/>
        </p:nvSpPr>
        <p:spPr>
          <a:xfrm>
            <a:off x="2620458" y="5287163"/>
            <a:ext cx="2425130" cy="1463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800" dirty="0">
                <a:solidFill>
                  <a:srgbClr val="FF0000"/>
                </a:solidFill>
                <a:latin typeface="Gotham Book" panose="02000604040000020004" pitchFamily="2" charset="0"/>
              </a:rPr>
              <a:t>Students to complete this themselves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A35A07C-AC08-B549-A9EF-96B0F7993FC1}"/>
              </a:ext>
            </a:extLst>
          </p:cNvPr>
          <p:cNvSpPr txBox="1">
            <a:spLocks noChangeArrowheads="1"/>
          </p:cNvSpPr>
          <p:nvPr/>
        </p:nvSpPr>
        <p:spPr>
          <a:xfrm>
            <a:off x="884659" y="3081569"/>
            <a:ext cx="2425130" cy="72219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800" dirty="0">
                <a:solidFill>
                  <a:srgbClr val="FF0000"/>
                </a:solidFill>
                <a:latin typeface="Gotham Book" panose="02000604040000020004" pitchFamily="2" charset="0"/>
              </a:rPr>
              <a:t>Students to go to for support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703876E-FFF9-114E-AC2A-AA425CFD5439}"/>
              </a:ext>
            </a:extLst>
          </p:cNvPr>
          <p:cNvSpPr txBox="1">
            <a:spLocks noChangeArrowheads="1"/>
          </p:cNvSpPr>
          <p:nvPr/>
        </p:nvSpPr>
        <p:spPr>
          <a:xfrm>
            <a:off x="844835" y="1256579"/>
            <a:ext cx="2425130" cy="72219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None/>
              <a:defRPr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800" dirty="0">
                <a:solidFill>
                  <a:srgbClr val="FF0000"/>
                </a:solidFill>
                <a:latin typeface="Gotham Book" panose="02000604040000020004" pitchFamily="2" charset="0"/>
              </a:rPr>
              <a:t>General strengths of the class</a:t>
            </a:r>
          </a:p>
        </p:txBody>
      </p:sp>
    </p:spTree>
    <p:extLst>
      <p:ext uri="{BB962C8B-B14F-4D97-AF65-F5344CB8AC3E}">
        <p14:creationId xmlns:p14="http://schemas.microsoft.com/office/powerpoint/2010/main" val="105034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C9AA83-1823-714D-A444-9C8E94B8E2D0}"/>
              </a:ext>
            </a:extLst>
          </p:cNvPr>
          <p:cNvSpPr txBox="1"/>
          <p:nvPr/>
        </p:nvSpPr>
        <p:spPr>
          <a:xfrm>
            <a:off x="172122" y="118334"/>
            <a:ext cx="1043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otham Bold" panose="02000604040000020004" pitchFamily="2" charset="0"/>
              </a:rPr>
              <a:t>ASSESSMENT FEEDBACK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600A8-4164-B24B-9B7E-1933FDEB458D}"/>
              </a:ext>
            </a:extLst>
          </p:cNvPr>
          <p:cNvSpPr/>
          <p:nvPr/>
        </p:nvSpPr>
        <p:spPr>
          <a:xfrm>
            <a:off x="1735972" y="576959"/>
            <a:ext cx="2974573" cy="32028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Q1: 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94944C-F663-1348-AE11-EA454FE9E7A1}"/>
              </a:ext>
            </a:extLst>
          </p:cNvPr>
          <p:cNvSpPr/>
          <p:nvPr/>
        </p:nvSpPr>
        <p:spPr>
          <a:xfrm>
            <a:off x="172122" y="4294908"/>
            <a:ext cx="1379587" cy="31464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CODING: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Gotham Book" panose="02000604040000020004" pitchFamily="2" charset="0"/>
              </a:rPr>
              <a:t>C = condense your point</a:t>
            </a:r>
          </a:p>
          <a:p>
            <a:endParaRPr lang="en-GB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Gotham Book" panose="02000604040000020004" pitchFamily="2" charset="0"/>
              </a:rPr>
              <a:t>J = you have jumped an analysis point</a:t>
            </a:r>
          </a:p>
          <a:p>
            <a:endParaRPr lang="en-GB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Gotham Book" panose="02000604040000020004" pitchFamily="2" charset="0"/>
              </a:rPr>
              <a:t>R = Repeating yourself</a:t>
            </a:r>
          </a:p>
          <a:p>
            <a:endParaRPr lang="en-GB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Gotham Book" panose="02000604040000020004" pitchFamily="2" charset="0"/>
              </a:rPr>
              <a:t>NP = New point</a:t>
            </a:r>
          </a:p>
          <a:p>
            <a:endParaRPr lang="en-GB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Gotham Book" panose="02000604040000020004" pitchFamily="2" charset="0"/>
              </a:rPr>
              <a:t>S = be specific</a:t>
            </a:r>
          </a:p>
          <a:p>
            <a:endParaRPr lang="en-GB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000" dirty="0">
                <a:solidFill>
                  <a:schemeClr val="tx1"/>
                </a:solidFill>
                <a:latin typeface="Gotham Book" panose="02000604040000020004" pitchFamily="2" charset="0"/>
              </a:rPr>
              <a:t>Q = Read question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B59D6CF-BE11-664F-984F-38AC7EEF6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896254"/>
              </p:ext>
            </p:extLst>
          </p:nvPr>
        </p:nvGraphicFramePr>
        <p:xfrm>
          <a:off x="172122" y="579426"/>
          <a:ext cx="1379587" cy="352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626">
                  <a:extLst>
                    <a:ext uri="{9D8B030D-6E8A-4147-A177-3AD203B41FA5}">
                      <a16:colId xmlns:a16="http://schemas.microsoft.com/office/drawing/2014/main" val="3168327824"/>
                    </a:ext>
                  </a:extLst>
                </a:gridCol>
                <a:gridCol w="942961">
                  <a:extLst>
                    <a:ext uri="{9D8B030D-6E8A-4147-A177-3AD203B41FA5}">
                      <a16:colId xmlns:a16="http://schemas.microsoft.com/office/drawing/2014/main" val="518990304"/>
                    </a:ext>
                  </a:extLst>
                </a:gridCol>
              </a:tblGrid>
              <a:tr h="360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i="0" dirty="0">
                          <a:solidFill>
                            <a:schemeClr val="tx1"/>
                          </a:solidFill>
                          <a:latin typeface="Gotham Bold" panose="02000604040000020004" pitchFamily="2" charset="0"/>
                        </a:rPr>
                        <a:t>AO’S COVERED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i="0" dirty="0">
                        <a:solidFill>
                          <a:schemeClr val="tx1"/>
                        </a:solidFill>
                        <a:latin typeface="Gotham Bold" panose="0200060404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00982"/>
                  </a:ext>
                </a:extLst>
              </a:tr>
              <a:tr h="63254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99182"/>
                  </a:ext>
                </a:extLst>
              </a:tr>
              <a:tr h="63254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66503"/>
                  </a:ext>
                </a:extLst>
              </a:tr>
              <a:tr h="63254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178170"/>
                  </a:ext>
                </a:extLst>
              </a:tr>
              <a:tr h="63254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80861"/>
                  </a:ext>
                </a:extLst>
              </a:tr>
              <a:tr h="63254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51191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64882F6F-EF4F-9049-BDB8-A18755E00B23}"/>
              </a:ext>
            </a:extLst>
          </p:cNvPr>
          <p:cNvSpPr/>
          <p:nvPr/>
        </p:nvSpPr>
        <p:spPr>
          <a:xfrm>
            <a:off x="1735972" y="3917935"/>
            <a:ext cx="2974573" cy="35234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Q4: 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E1B5A9-A265-8D45-AA76-6D5AF4F36E0E}"/>
              </a:ext>
            </a:extLst>
          </p:cNvPr>
          <p:cNvSpPr/>
          <p:nvPr/>
        </p:nvSpPr>
        <p:spPr>
          <a:xfrm>
            <a:off x="4894808" y="601361"/>
            <a:ext cx="2752901" cy="32028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Q2: 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39D5A4E-1541-BD44-9A74-52E3E26D3B21}"/>
              </a:ext>
            </a:extLst>
          </p:cNvPr>
          <p:cNvSpPr/>
          <p:nvPr/>
        </p:nvSpPr>
        <p:spPr>
          <a:xfrm>
            <a:off x="4894808" y="3917935"/>
            <a:ext cx="5624883" cy="35234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Q5: 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72292E2-B1B6-8D4D-B250-ADD4B9169A3A}"/>
              </a:ext>
            </a:extLst>
          </p:cNvPr>
          <p:cNvSpPr/>
          <p:nvPr/>
        </p:nvSpPr>
        <p:spPr>
          <a:xfrm>
            <a:off x="7766790" y="601361"/>
            <a:ext cx="2752901" cy="32028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Q3: 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</p:txBody>
      </p:sp>
    </p:spTree>
    <p:extLst>
      <p:ext uri="{BB962C8B-B14F-4D97-AF65-F5344CB8AC3E}">
        <p14:creationId xmlns:p14="http://schemas.microsoft.com/office/powerpoint/2010/main" val="402660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C9AA83-1823-714D-A444-9C8E94B8E2D0}"/>
              </a:ext>
            </a:extLst>
          </p:cNvPr>
          <p:cNvSpPr txBox="1"/>
          <p:nvPr/>
        </p:nvSpPr>
        <p:spPr>
          <a:xfrm>
            <a:off x="172122" y="118334"/>
            <a:ext cx="1043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otham Bold" panose="02000604040000020004" pitchFamily="2" charset="0"/>
              </a:rPr>
              <a:t>ASSESSMENT FEEDBACK – YEAR 11 MOCK EXAM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0E9B17-874E-BF4A-BACE-43D4C0CBD00D}"/>
              </a:ext>
            </a:extLst>
          </p:cNvPr>
          <p:cNvSpPr/>
          <p:nvPr/>
        </p:nvSpPr>
        <p:spPr>
          <a:xfrm>
            <a:off x="172123" y="580914"/>
            <a:ext cx="2194560" cy="34065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CLASS STRENGTHS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9C433-E31C-B349-AB08-B928FA03BC87}"/>
              </a:ext>
            </a:extLst>
          </p:cNvPr>
          <p:cNvSpPr/>
          <p:nvPr/>
        </p:nvSpPr>
        <p:spPr>
          <a:xfrm>
            <a:off x="7231732" y="579425"/>
            <a:ext cx="3388659" cy="10715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AREAS TO REVISIT AS A CLASS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600A8-4164-B24B-9B7E-1933FDEB458D}"/>
              </a:ext>
            </a:extLst>
          </p:cNvPr>
          <p:cNvSpPr/>
          <p:nvPr/>
        </p:nvSpPr>
        <p:spPr>
          <a:xfrm>
            <a:off x="2504854" y="579425"/>
            <a:ext cx="4629866" cy="34080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MISCONCEPTIONS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BA36D3-72BB-CC4B-803A-B8CFF19F5CA2}"/>
              </a:ext>
            </a:extLst>
          </p:cNvPr>
          <p:cNvSpPr/>
          <p:nvPr/>
        </p:nvSpPr>
        <p:spPr>
          <a:xfrm>
            <a:off x="7231732" y="1740531"/>
            <a:ext cx="3388659" cy="22469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EXAM TECHNIQUE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94944C-F663-1348-AE11-EA454FE9E7A1}"/>
              </a:ext>
            </a:extLst>
          </p:cNvPr>
          <p:cNvSpPr/>
          <p:nvPr/>
        </p:nvSpPr>
        <p:spPr>
          <a:xfrm>
            <a:off x="172122" y="4117228"/>
            <a:ext cx="2194560" cy="3324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50" charset="0"/>
              </a:rPr>
              <a:t>KEY VOCAB</a:t>
            </a:r>
          </a:p>
          <a:p>
            <a:endParaRPr lang="en-US" sz="1050" b="1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r>
              <a:rPr lang="en-US" sz="800" b="1" dirty="0">
                <a:solidFill>
                  <a:schemeClr val="tx1"/>
                </a:solidFill>
                <a:latin typeface="Gotham Book" panose="02000604040000020004" pitchFamily="50" charset="0"/>
              </a:rPr>
              <a:t>Planned obsole</a:t>
            </a:r>
            <a:r>
              <a:rPr lang="en-US" sz="800" b="1" u="sng" dirty="0">
                <a:solidFill>
                  <a:srgbClr val="FF0000"/>
                </a:solidFill>
                <a:latin typeface="Gotham Book" panose="02000604040000020004" pitchFamily="50" charset="0"/>
              </a:rPr>
              <a:t>scenc</a:t>
            </a:r>
            <a:r>
              <a:rPr lang="en-US" sz="800" b="1" dirty="0">
                <a:solidFill>
                  <a:schemeClr val="tx1"/>
                </a:solidFill>
                <a:latin typeface="Gotham Book" panose="02000604040000020004" pitchFamily="50" charset="0"/>
              </a:rPr>
              <a:t>e</a:t>
            </a:r>
          </a:p>
          <a:p>
            <a:endParaRPr lang="en-US" sz="800" b="1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r>
              <a:rPr lang="en-US" sz="800" b="1" dirty="0">
                <a:solidFill>
                  <a:schemeClr val="tx1"/>
                </a:solidFill>
                <a:latin typeface="Gotham Book" panose="02000604040000020004" pitchFamily="50" charset="0"/>
              </a:rPr>
              <a:t>L</a:t>
            </a:r>
            <a:r>
              <a:rPr lang="en-US" sz="800" b="1" u="sng" dirty="0">
                <a:solidFill>
                  <a:srgbClr val="FF0000"/>
                </a:solidFill>
                <a:latin typeface="Gotham Book" panose="02000604040000020004" pitchFamily="50" charset="0"/>
              </a:rPr>
              <a:t>o</a:t>
            </a:r>
            <a:r>
              <a:rPr lang="en-US" sz="800" b="1" dirty="0">
                <a:solidFill>
                  <a:schemeClr val="tx1"/>
                </a:solidFill>
                <a:latin typeface="Gotham Book" panose="02000604040000020004" pitchFamily="50" charset="0"/>
              </a:rPr>
              <a:t>se not loose</a:t>
            </a:r>
          </a:p>
          <a:p>
            <a:endParaRPr lang="en-US" sz="800" b="1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r>
              <a:rPr lang="en-US" sz="800" b="1" dirty="0">
                <a:solidFill>
                  <a:schemeClr val="tx1"/>
                </a:solidFill>
                <a:latin typeface="Gotham Book" panose="02000604040000020004" pitchFamily="50" charset="0"/>
              </a:rPr>
              <a:t>BANNED WORDS IN AN ESSAY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Stuff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>
                <a:solidFill>
                  <a:schemeClr val="tx1"/>
                </a:solidFill>
                <a:latin typeface="Gotham Book" panose="02000604040000020004" pitchFamily="50" charset="0"/>
              </a:rPr>
              <a:t>Etc</a:t>
            </a:r>
            <a:endParaRPr lang="en-US" sz="800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endParaRPr lang="en-US" sz="1050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r>
              <a:rPr lang="en-US" sz="800" b="1" u="sng" dirty="0">
                <a:solidFill>
                  <a:schemeClr val="tx1"/>
                </a:solidFill>
                <a:latin typeface="Gotham Book" panose="02000604040000020004" pitchFamily="50" charset="0"/>
              </a:rPr>
              <a:t>Standard component </a:t>
            </a:r>
          </a:p>
          <a:p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typically an individual part or segment, produced in thousands or millions, to the same specification. </a:t>
            </a:r>
          </a:p>
          <a:p>
            <a:endParaRPr lang="en-US" sz="800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r>
              <a:rPr lang="en-US" sz="800" b="1" u="sng" dirty="0">
                <a:solidFill>
                  <a:schemeClr val="tx1"/>
                </a:solidFill>
                <a:latin typeface="Gotham Book" panose="02000604040000020004" pitchFamily="50" charset="0"/>
              </a:rPr>
              <a:t>Batch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Specific amount – 2 to 100,000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Machines can be easily altered</a:t>
            </a:r>
          </a:p>
          <a:p>
            <a:endParaRPr lang="en-US" sz="800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endParaRPr lang="en-US" sz="800" dirty="0">
              <a:solidFill>
                <a:schemeClr val="tx1"/>
              </a:solidFill>
              <a:latin typeface="Gotham Book" panose="02000604040000020004" pitchFamily="50" charset="0"/>
            </a:endParaRPr>
          </a:p>
          <a:p>
            <a:r>
              <a:rPr lang="en-US" sz="800" b="1" u="sng" dirty="0">
                <a:solidFill>
                  <a:schemeClr val="tx1"/>
                </a:solidFill>
                <a:latin typeface="Gotham Book" panose="02000604040000020004" pitchFamily="50" charset="0"/>
              </a:rPr>
              <a:t>Mass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Thousands of identical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Can be made on production 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Gotham Book" panose="02000604040000020004" pitchFamily="50" charset="0"/>
              </a:rPr>
              <a:t>Millions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3F9933-162A-0849-A51D-01F238766E5A}"/>
              </a:ext>
            </a:extLst>
          </p:cNvPr>
          <p:cNvSpPr/>
          <p:nvPr/>
        </p:nvSpPr>
        <p:spPr>
          <a:xfrm>
            <a:off x="2495773" y="4117228"/>
            <a:ext cx="3263657" cy="332411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rgbClr val="FF0000"/>
                </a:solidFill>
                <a:latin typeface="Gotham Book" panose="02000604040000020004" pitchFamily="2" charset="0"/>
              </a:rPr>
              <a:t>NEXT STEPS REFLECTION</a:t>
            </a:r>
          </a:p>
          <a:p>
            <a:endParaRPr lang="en-US" sz="10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endParaRPr lang="en-US" sz="1000" dirty="0">
              <a:solidFill>
                <a:srgbClr val="FF0000"/>
              </a:solidFill>
              <a:latin typeface="Gotham Book" panose="02000604040000020004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4B6188-64DA-BC43-9072-52246B79122B}"/>
              </a:ext>
            </a:extLst>
          </p:cNvPr>
          <p:cNvSpPr/>
          <p:nvPr/>
        </p:nvSpPr>
        <p:spPr>
          <a:xfrm>
            <a:off x="5861957" y="4114999"/>
            <a:ext cx="4745082" cy="3324113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rgbClr val="FF0000"/>
                </a:solidFill>
                <a:latin typeface="Gotham Book" panose="02000604040000020004" pitchFamily="2" charset="0"/>
              </a:rPr>
              <a:t>ACT NOW (CONSOLIDATE, DEVELOP, STRETCH)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F05D09-FCF3-B346-BFB8-BAE54DC101EF}"/>
              </a:ext>
            </a:extLst>
          </p:cNvPr>
          <p:cNvSpPr txBox="1"/>
          <p:nvPr/>
        </p:nvSpPr>
        <p:spPr>
          <a:xfrm>
            <a:off x="7255931" y="2033107"/>
            <a:ext cx="335110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/>
              <a:t>Section B</a:t>
            </a:r>
          </a:p>
          <a:p>
            <a:r>
              <a:rPr lang="en-US" sz="1100" b="1" i="1" dirty="0"/>
              <a:t>10 mark Q - </a:t>
            </a:r>
            <a:r>
              <a:rPr lang="en-US" sz="1100" b="1" i="1" u="sng" dirty="0"/>
              <a:t>PEA</a:t>
            </a:r>
          </a:p>
          <a:p>
            <a:r>
              <a:rPr lang="en-US" sz="1100" dirty="0"/>
              <a:t>Structure – you must plan your answer with a wider variety of points both for and against</a:t>
            </a:r>
          </a:p>
          <a:p>
            <a:r>
              <a:rPr lang="en-US" sz="1100" dirty="0"/>
              <a:t>‘In conclusion…‘</a:t>
            </a:r>
          </a:p>
          <a:p>
            <a:endParaRPr lang="en-US" sz="1100" b="1" i="1" dirty="0"/>
          </a:p>
          <a:p>
            <a:r>
              <a:rPr lang="en-US" sz="1100" b="1" i="1" dirty="0"/>
              <a:t>Section C </a:t>
            </a:r>
          </a:p>
          <a:p>
            <a:r>
              <a:rPr lang="en-US" sz="1100" dirty="0"/>
              <a:t>4 mark evaluations must included a positive, negative AND conclusion</a:t>
            </a:r>
          </a:p>
          <a:p>
            <a:endParaRPr lang="en-US" sz="1100" b="1" i="1" dirty="0"/>
          </a:p>
          <a:p>
            <a:endParaRPr lang="en-US" sz="1100" b="1" i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F9BBA-2A02-BC41-AF3B-5576238B07E2}"/>
              </a:ext>
            </a:extLst>
          </p:cNvPr>
          <p:cNvSpPr txBox="1"/>
          <p:nvPr/>
        </p:nvSpPr>
        <p:spPr>
          <a:xfrm>
            <a:off x="222924" y="840746"/>
            <a:ext cx="204674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In general, well done! Considering we have been focusing on the coursework for the last 8 months, we are impressed with how you did in general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/>
          </a:p>
          <a:p>
            <a:r>
              <a:rPr lang="en-US" sz="1100" b="1" dirty="0"/>
              <a:t>General strengths: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Multiple choice considering no revision list was given!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Evaluation Q17 – understanding key elements to reflect 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Q18 – improving a product for a specific user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Q11 – renewable energy sources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A90C1A-283E-E64F-9C65-09A61DC36535}"/>
              </a:ext>
            </a:extLst>
          </p:cNvPr>
          <p:cNvSpPr txBox="1"/>
          <p:nvPr/>
        </p:nvSpPr>
        <p:spPr>
          <a:xfrm>
            <a:off x="2504854" y="821670"/>
            <a:ext cx="444109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u="sng" dirty="0"/>
              <a:t>Tough, strong</a:t>
            </a:r>
            <a:r>
              <a:rPr lang="en-US" sz="1100" b="1" u="sng" dirty="0"/>
              <a:t> </a:t>
            </a:r>
            <a:r>
              <a:rPr lang="en-US" sz="1100" u="sng" dirty="0"/>
              <a:t>and </a:t>
            </a:r>
            <a:r>
              <a:rPr lang="en-US" sz="1100" b="1" i="1" u="sng" dirty="0"/>
              <a:t>durable</a:t>
            </a:r>
            <a:r>
              <a:rPr lang="en-US" sz="1100" b="1" u="sng" dirty="0"/>
              <a:t> </a:t>
            </a:r>
            <a:r>
              <a:rPr lang="en-US" sz="1100" u="sng" dirty="0"/>
              <a:t>are separate properties:</a:t>
            </a:r>
          </a:p>
          <a:p>
            <a:r>
              <a:rPr lang="en-GB" sz="1100" b="1" dirty="0"/>
              <a:t>Toughness: </a:t>
            </a:r>
            <a:r>
              <a:rPr lang="en-GB" sz="1100" dirty="0"/>
              <a:t>the ability to absorb impact force without fracture.</a:t>
            </a:r>
          </a:p>
          <a:p>
            <a:r>
              <a:rPr lang="en-GB" sz="1100" b="1" dirty="0"/>
              <a:t>Durable: </a:t>
            </a:r>
            <a:r>
              <a:rPr lang="en-GB" sz="1100" dirty="0"/>
              <a:t>The ability of a material to withstand damage or wear</a:t>
            </a:r>
            <a:r>
              <a:rPr lang="en-US" sz="1100" dirty="0"/>
              <a:t> </a:t>
            </a:r>
          </a:p>
          <a:p>
            <a:r>
              <a:rPr lang="en-GB" sz="1100" b="1" dirty="0"/>
              <a:t>Strong: </a:t>
            </a:r>
            <a:r>
              <a:rPr lang="en-GB" sz="1100" dirty="0"/>
              <a:t>The ability of a material to withstand forces without bending or breaking</a:t>
            </a:r>
          </a:p>
          <a:p>
            <a:endParaRPr lang="en-GB" sz="1100" dirty="0"/>
          </a:p>
          <a:p>
            <a:r>
              <a:rPr lang="en-GB" sz="1100" b="1" dirty="0"/>
              <a:t>Specification</a:t>
            </a:r>
            <a:r>
              <a:rPr lang="en-GB" sz="1100" dirty="0"/>
              <a:t> - also used to evaluate the success of a product not just write what a product needs to be</a:t>
            </a:r>
          </a:p>
          <a:p>
            <a:endParaRPr lang="en-GB" sz="1100" b="1" dirty="0"/>
          </a:p>
          <a:p>
            <a:r>
              <a:rPr lang="en-GB" sz="1100" b="1" dirty="0"/>
              <a:t>‘Environmentally friendly</a:t>
            </a:r>
            <a:r>
              <a:rPr lang="en-GB" sz="1100" dirty="0"/>
              <a:t>’ isn’t just recycling/landfills…consider energy consumption during extraction and manufacture, transport, use</a:t>
            </a:r>
          </a:p>
          <a:p>
            <a:endParaRPr lang="en-GB" sz="1100" dirty="0"/>
          </a:p>
          <a:p>
            <a:r>
              <a:rPr lang="en-GB" sz="1100" b="1" dirty="0"/>
              <a:t>Extraction of raw material</a:t>
            </a:r>
            <a:r>
              <a:rPr lang="en-GB" sz="1100" dirty="0"/>
              <a:t>….how timber is made, how paper is sourced, how plastic is extracted rather than the manufacturing process of the product</a:t>
            </a:r>
            <a:endParaRPr lang="en-US" sz="11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81FD29-4D10-0645-839A-20524254ABA7}"/>
              </a:ext>
            </a:extLst>
          </p:cNvPr>
          <p:cNvSpPr txBox="1"/>
          <p:nvPr/>
        </p:nvSpPr>
        <p:spPr>
          <a:xfrm>
            <a:off x="7255932" y="808885"/>
            <a:ext cx="31424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We will have 3 months to do revision before the real exam – don’t worry!  Areas in particular: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Isometric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Standard components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Scale of production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81B280-0E8C-2E48-A4CC-68DCBB7676B4}"/>
              </a:ext>
            </a:extLst>
          </p:cNvPr>
          <p:cNvSpPr txBox="1"/>
          <p:nvPr/>
        </p:nvSpPr>
        <p:spPr>
          <a:xfrm>
            <a:off x="5897912" y="4408137"/>
            <a:ext cx="4500465" cy="2793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Work your way through each question….complete all on next slide</a:t>
            </a:r>
          </a:p>
          <a:p>
            <a:endParaRPr lang="en-US" sz="1100" dirty="0"/>
          </a:p>
          <a:p>
            <a:r>
              <a:rPr lang="en-US" sz="1100" b="1" dirty="0"/>
              <a:t>CONSOLIDATE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Commercial manufacturing process [5]</a:t>
            </a:r>
          </a:p>
          <a:p>
            <a:pPr marL="228600" indent="-228600">
              <a:buFont typeface="+mj-lt"/>
              <a:buAutoNum type="arabicPeriod"/>
            </a:pP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List the standard components used [3]</a:t>
            </a:r>
          </a:p>
          <a:p>
            <a:pPr marL="228600" indent="-228600">
              <a:buFont typeface="+mj-lt"/>
              <a:buAutoNum type="arabicPeriod"/>
            </a:pP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Materials &amp; their working properties - Give two reasons why its characteristics or properties are suitable for its intended use</a:t>
            </a:r>
          </a:p>
          <a:p>
            <a:endParaRPr lang="en-US" sz="1100" dirty="0"/>
          </a:p>
          <a:p>
            <a:r>
              <a:rPr lang="en-US" sz="1100" b="1" dirty="0"/>
              <a:t>STRETCH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Evaluate the product in terms of its sustainability [4]</a:t>
            </a:r>
          </a:p>
          <a:p>
            <a:pPr marL="228600" indent="-228600">
              <a:buFont typeface="+mj-lt"/>
              <a:buAutoNum type="arabicPeriod"/>
            </a:pPr>
            <a:endParaRPr lang="en-US" sz="1100" dirty="0"/>
          </a:p>
          <a:p>
            <a:pPr marL="228600" indent="-228600">
              <a:buFont typeface="+mj-lt"/>
              <a:buAutoNum type="arabicPeriod"/>
            </a:pPr>
            <a:r>
              <a:rPr lang="en-US" sz="1100" dirty="0"/>
              <a:t>SPECIFICATION - How can the designer check they have met each spec point?</a:t>
            </a:r>
            <a:endParaRPr lang="en-US" sz="1050" dirty="0"/>
          </a:p>
          <a:p>
            <a:endParaRPr lang="en-US" sz="105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957B6A2-630C-7848-849F-41BB94152FCE}"/>
              </a:ext>
            </a:extLst>
          </p:cNvPr>
          <p:cNvSpPr txBox="1"/>
          <p:nvPr/>
        </p:nvSpPr>
        <p:spPr>
          <a:xfrm>
            <a:off x="2492245" y="5665178"/>
            <a:ext cx="316560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What you need to work on going forward:</a:t>
            </a:r>
          </a:p>
          <a:p>
            <a:endParaRPr lang="en-US" sz="1050" b="1" dirty="0"/>
          </a:p>
          <a:p>
            <a:endParaRPr lang="en-US" sz="105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E9605D5-9430-5B4D-BD86-FD68B413FE9E}"/>
              </a:ext>
            </a:extLst>
          </p:cNvPr>
          <p:cNvGraphicFramePr>
            <a:graphicFrameLocks noGrp="1"/>
          </p:cNvGraphicFramePr>
          <p:nvPr/>
        </p:nvGraphicFramePr>
        <p:xfrm>
          <a:off x="2568620" y="4407576"/>
          <a:ext cx="3023915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177">
                  <a:extLst>
                    <a:ext uri="{9D8B030D-6E8A-4147-A177-3AD203B41FA5}">
                      <a16:colId xmlns:a16="http://schemas.microsoft.com/office/drawing/2014/main" val="1022784218"/>
                    </a:ext>
                  </a:extLst>
                </a:gridCol>
                <a:gridCol w="437246">
                  <a:extLst>
                    <a:ext uri="{9D8B030D-6E8A-4147-A177-3AD203B41FA5}">
                      <a16:colId xmlns:a16="http://schemas.microsoft.com/office/drawing/2014/main" val="1443225907"/>
                    </a:ext>
                  </a:extLst>
                </a:gridCol>
                <a:gridCol w="437246">
                  <a:extLst>
                    <a:ext uri="{9D8B030D-6E8A-4147-A177-3AD203B41FA5}">
                      <a16:colId xmlns:a16="http://schemas.microsoft.com/office/drawing/2014/main" val="2202512886"/>
                    </a:ext>
                  </a:extLst>
                </a:gridCol>
                <a:gridCol w="437246">
                  <a:extLst>
                    <a:ext uri="{9D8B030D-6E8A-4147-A177-3AD203B41FA5}">
                      <a16:colId xmlns:a16="http://schemas.microsoft.com/office/drawing/2014/main" val="2471402333"/>
                    </a:ext>
                  </a:extLst>
                </a:gridCol>
              </a:tblGrid>
              <a:tr h="178508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278801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Revision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110238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Exam technique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786898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Exam timing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333809"/>
                  </a:ext>
                </a:extLst>
              </a:tr>
              <a:tr h="22854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Reading the question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3839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BD363A-5055-D34D-9717-93C73D67249C}"/>
              </a:ext>
            </a:extLst>
          </p:cNvPr>
          <p:cNvSpPr txBox="1"/>
          <p:nvPr/>
        </p:nvSpPr>
        <p:spPr>
          <a:xfrm>
            <a:off x="8258431" y="49134"/>
            <a:ext cx="2361960" cy="58477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otham Book" panose="02000604040000020004" pitchFamily="2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79446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C9AA83-1823-714D-A444-9C8E94B8E2D0}"/>
              </a:ext>
            </a:extLst>
          </p:cNvPr>
          <p:cNvSpPr txBox="1"/>
          <p:nvPr/>
        </p:nvSpPr>
        <p:spPr>
          <a:xfrm>
            <a:off x="172122" y="118334"/>
            <a:ext cx="1043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Gotham Bold" panose="02000604040000020004" pitchFamily="2" charset="0"/>
              </a:rPr>
              <a:t>ASSESSMENT FEEDBACK – PACKAGING PROJECT</a:t>
            </a:r>
            <a:endParaRPr lang="en-US" b="1" dirty="0">
              <a:latin typeface="Gotham Bold" panose="02000604040000020004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600A8-4164-B24B-9B7E-1933FDEB458D}"/>
              </a:ext>
            </a:extLst>
          </p:cNvPr>
          <p:cNvSpPr/>
          <p:nvPr/>
        </p:nvSpPr>
        <p:spPr>
          <a:xfrm>
            <a:off x="1735972" y="576959"/>
            <a:ext cx="2974573" cy="3338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A01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  <a:endParaRPr lang="en-US" sz="11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Develop ideas through sustained and focused investigations informed by contextual and other sources, demonstrating analytical and critical understanding </a:t>
            </a:r>
            <a:endParaRPr lang="en-US" sz="11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  <a:p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Artist copies are produced well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Can clearly see artist inspiration throughout ideas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A more thorough investigation into theme - information needed on packaging, labelled to show findings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Gotham Book" panose="02000604040000020004" pitchFamily="2" charset="0"/>
              </a:rPr>
              <a:t>EXPERT – Orla. Theme is thoroughly researched. Specialist vocab used throughout when analyzing and critically reflecting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B050"/>
              </a:solidFill>
              <a:latin typeface="Gotham Book" panose="02000604040000020004" pitchFamily="2" charset="0"/>
            </a:endParaRPr>
          </a:p>
          <a:p>
            <a:endParaRPr lang="en-US" sz="900" dirty="0">
              <a:solidFill>
                <a:srgbClr val="00B050"/>
              </a:solidFill>
              <a:latin typeface="Gotham Book" panose="02000604040000020004" pitchFamily="2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B59D6CF-BE11-664F-984F-38AC7EEF6DF5}"/>
              </a:ext>
            </a:extLst>
          </p:cNvPr>
          <p:cNvGraphicFramePr>
            <a:graphicFrameLocks noGrp="1"/>
          </p:cNvGraphicFramePr>
          <p:nvPr/>
        </p:nvGraphicFramePr>
        <p:xfrm>
          <a:off x="172122" y="579427"/>
          <a:ext cx="1379587" cy="333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626">
                  <a:extLst>
                    <a:ext uri="{9D8B030D-6E8A-4147-A177-3AD203B41FA5}">
                      <a16:colId xmlns:a16="http://schemas.microsoft.com/office/drawing/2014/main" val="3168327824"/>
                    </a:ext>
                  </a:extLst>
                </a:gridCol>
                <a:gridCol w="942961">
                  <a:extLst>
                    <a:ext uri="{9D8B030D-6E8A-4147-A177-3AD203B41FA5}">
                      <a16:colId xmlns:a16="http://schemas.microsoft.com/office/drawing/2014/main" val="518990304"/>
                    </a:ext>
                  </a:extLst>
                </a:gridCol>
              </a:tblGrid>
              <a:tr h="4162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i="0" dirty="0">
                          <a:solidFill>
                            <a:schemeClr val="tx1"/>
                          </a:solidFill>
                          <a:latin typeface="Gotham Bold" panose="02000604040000020004" pitchFamily="2" charset="0"/>
                        </a:rPr>
                        <a:t>AO AVERAGE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="1" i="0" dirty="0">
                        <a:solidFill>
                          <a:schemeClr val="tx1"/>
                        </a:solidFill>
                        <a:latin typeface="Gotham Bold" panose="0200060404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00982"/>
                  </a:ext>
                </a:extLst>
              </a:tr>
              <a:tr h="72995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Gotham Book" panose="02000604040000020004" pitchFamily="2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99182"/>
                  </a:ext>
                </a:extLst>
              </a:tr>
              <a:tr h="72995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Gotham Book" panose="02000604040000020004" pitchFamily="2" charset="0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366503"/>
                  </a:ext>
                </a:extLst>
              </a:tr>
              <a:tr h="72995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Gotham Book" panose="02000604040000020004" pitchFamily="2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178170"/>
                  </a:ext>
                </a:extLst>
              </a:tr>
              <a:tr h="729956">
                <a:tc>
                  <a:txBody>
                    <a:bodyPr/>
                    <a:lstStyle/>
                    <a:p>
                      <a:pPr algn="l"/>
                      <a:r>
                        <a:rPr lang="en-US" sz="1000" b="1" i="0" dirty="0">
                          <a:latin typeface="Gotham Bold" panose="02000604040000020004" pitchFamily="2" charset="0"/>
                        </a:rPr>
                        <a:t>Q4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Gotham Book" panose="02000604040000020004" pitchFamily="2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680861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64882F6F-EF4F-9049-BDB8-A18755E00B23}"/>
              </a:ext>
            </a:extLst>
          </p:cNvPr>
          <p:cNvSpPr/>
          <p:nvPr/>
        </p:nvSpPr>
        <p:spPr>
          <a:xfrm>
            <a:off x="172122" y="4107002"/>
            <a:ext cx="2974573" cy="3338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A04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  <a:endParaRPr lang="en-US" sz="11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Present a personal and meaningful response that realises intentions and, where appropriate, makes connections between visual and other elements </a:t>
            </a:r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  <a:p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Quality of outcomes!!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Presentation of projects in general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B050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Project titles/intro </a:t>
            </a:r>
            <a:r>
              <a:rPr lang="en-US" sz="900" dirty="0" err="1">
                <a:solidFill>
                  <a:srgbClr val="FF0000"/>
                </a:solidFill>
                <a:latin typeface="Gotham Book" panose="02000604040000020004" pitchFamily="2" charset="0"/>
              </a:rPr>
              <a:t>etc</a:t>
            </a: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 to reflect theme more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More relevant conclusions making it really clear what has been learnt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Gotham Book" panose="02000604040000020004" pitchFamily="2" charset="0"/>
              </a:rPr>
              <a:t>EXPERT – Orla. Final outcome clearly demonstrates inspiration but subtly – not plagiarized. Variations are evaluated well</a:t>
            </a:r>
          </a:p>
          <a:p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CE1B5A9-A265-8D45-AA76-6D5AF4F36E0E}"/>
              </a:ext>
            </a:extLst>
          </p:cNvPr>
          <p:cNvSpPr/>
          <p:nvPr/>
        </p:nvSpPr>
        <p:spPr>
          <a:xfrm>
            <a:off x="4894808" y="601361"/>
            <a:ext cx="2752901" cy="3338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A02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  <a:endParaRPr lang="en-US" sz="11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Explore and select appropriate resources, media, materials, techniques and processes, reviewing and refining ideas as work develops </a:t>
            </a:r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  <a:p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Quality of outcomes &amp; illustrator skills is excellent across the board</a:t>
            </a:r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Artist techniques are limited for some with only digital techniques used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Relevance of swatches </a:t>
            </a:r>
            <a:r>
              <a:rPr lang="en-US" sz="900" i="1" dirty="0">
                <a:solidFill>
                  <a:srgbClr val="FF0000"/>
                </a:solidFill>
                <a:latin typeface="Gotham Book" panose="02000604040000020004" pitchFamily="2" charset="0"/>
              </a:rPr>
              <a:t>and</a:t>
            </a: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 them then being used in own ideas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Gotham Book" panose="02000604040000020004" pitchFamily="2" charset="0"/>
              </a:rPr>
              <a:t>EXPERT – Neve &amp; </a:t>
            </a:r>
            <a:r>
              <a:rPr lang="en-US" sz="900" dirty="0" err="1">
                <a:solidFill>
                  <a:schemeClr val="tx1"/>
                </a:solidFill>
                <a:latin typeface="Gotham Book" panose="02000604040000020004" pitchFamily="2" charset="0"/>
              </a:rPr>
              <a:t>Ghislain</a:t>
            </a:r>
            <a:r>
              <a:rPr lang="en-US" sz="900" dirty="0">
                <a:solidFill>
                  <a:schemeClr val="tx1"/>
                </a:solidFill>
                <a:latin typeface="Gotham Book" panose="02000604040000020004" pitchFamily="2" charset="0"/>
              </a:rPr>
              <a:t>. Artist copies show a great variety of techniques that are then used </a:t>
            </a:r>
          </a:p>
          <a:p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39D5A4E-1541-BD44-9A74-52E3E26D3B21}"/>
              </a:ext>
            </a:extLst>
          </p:cNvPr>
          <p:cNvSpPr/>
          <p:nvPr/>
        </p:nvSpPr>
        <p:spPr>
          <a:xfrm>
            <a:off x="5485113" y="4107002"/>
            <a:ext cx="5034577" cy="3338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TARGETS GOING FORWARD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AO1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AO2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AO3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AO4</a:t>
            </a:r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72292E2-B1B6-8D4D-B250-ADD4B9169A3A}"/>
              </a:ext>
            </a:extLst>
          </p:cNvPr>
          <p:cNvSpPr/>
          <p:nvPr/>
        </p:nvSpPr>
        <p:spPr>
          <a:xfrm>
            <a:off x="7766790" y="601361"/>
            <a:ext cx="2752901" cy="3338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A03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MARKSCHEME</a:t>
            </a:r>
            <a:endParaRPr lang="en-US" sz="11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Record ideas, observations and insights relevant to intentions, reflecting critically on work and progress </a:t>
            </a:r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COMMENT</a:t>
            </a:r>
          </a:p>
          <a:p>
            <a:r>
              <a:rPr lang="en-US" sz="900" b="1" dirty="0">
                <a:solidFill>
                  <a:schemeClr val="tx1"/>
                </a:solidFill>
                <a:latin typeface="Gotham Book" panose="02000604040000020004" pitchFamily="2" charset="0"/>
              </a:rPr>
              <a:t>(MISCONCEPTION/STRENGTH/EXPERT)</a:t>
            </a:r>
          </a:p>
          <a:p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Good Initial plans drawing out route to go 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Some good reflections – www/</a:t>
            </a:r>
            <a:r>
              <a:rPr lang="en-US" sz="900" dirty="0" err="1">
                <a:solidFill>
                  <a:srgbClr val="00B050"/>
                </a:solidFill>
                <a:latin typeface="Gotham Book" panose="02000604040000020004" pitchFamily="2" charset="0"/>
              </a:rPr>
              <a:t>ebi</a:t>
            </a:r>
            <a:r>
              <a:rPr lang="en-US" sz="900" dirty="0">
                <a:solidFill>
                  <a:srgbClr val="00B050"/>
                </a:solidFill>
                <a:latin typeface="Gotham Book" panose="02000604040000020004" pitchFamily="2" charset="0"/>
              </a:rPr>
              <a:t> of ideas</a:t>
            </a:r>
            <a:endParaRPr lang="en-US" sz="9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Lack of primary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FF0000"/>
                </a:solidFill>
                <a:latin typeface="Gotham Book" panose="02000604040000020004" pitchFamily="2" charset="0"/>
              </a:rPr>
              <a:t>Highlight which ideas/variations are being taken forward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  <a:p>
            <a:r>
              <a:rPr lang="en-US" sz="900" dirty="0">
                <a:solidFill>
                  <a:schemeClr val="tx1"/>
                </a:solidFill>
                <a:latin typeface="Gotham Book" panose="02000604040000020004" pitchFamily="2" charset="0"/>
              </a:rPr>
              <a:t>EXPERT – India. Excellent use of primary photography for final outcome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FF0000"/>
              </a:solidFill>
              <a:latin typeface="Gotham Book" panose="02000604040000020004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B80DD0-6C18-0F41-92BE-B5ADCCB794F3}"/>
              </a:ext>
            </a:extLst>
          </p:cNvPr>
          <p:cNvSpPr/>
          <p:nvPr/>
        </p:nvSpPr>
        <p:spPr>
          <a:xfrm>
            <a:off x="3324182" y="4107002"/>
            <a:ext cx="1983443" cy="33241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b="1" dirty="0">
                <a:solidFill>
                  <a:schemeClr val="tx1"/>
                </a:solidFill>
                <a:latin typeface="Gotham Book" panose="02000604040000020004" pitchFamily="2" charset="0"/>
              </a:rPr>
              <a:t>REFLECTION</a:t>
            </a: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200" b="1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r>
              <a:rPr lang="en-US" sz="700" b="1" dirty="0">
                <a:solidFill>
                  <a:schemeClr val="tx1"/>
                </a:solidFill>
                <a:latin typeface="Gotham Book" panose="02000604040000020004" pitchFamily="2" charset="0"/>
              </a:rPr>
              <a:t>TARGET</a:t>
            </a:r>
          </a:p>
          <a:p>
            <a:endParaRPr lang="en-US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  <a:p>
            <a:endParaRPr lang="en-US" sz="1000" dirty="0">
              <a:solidFill>
                <a:schemeClr val="tx1"/>
              </a:solidFill>
              <a:latin typeface="Gotham Book" panose="02000604040000020004" pitchFamily="2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97D0EC1-3137-AE4A-9208-81711F371328}"/>
              </a:ext>
            </a:extLst>
          </p:cNvPr>
          <p:cNvGraphicFramePr>
            <a:graphicFrameLocks noGrp="1"/>
          </p:cNvGraphicFramePr>
          <p:nvPr/>
        </p:nvGraphicFramePr>
        <p:xfrm>
          <a:off x="3411822" y="4397349"/>
          <a:ext cx="1777469" cy="1145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424">
                  <a:extLst>
                    <a:ext uri="{9D8B030D-6E8A-4147-A177-3AD203B41FA5}">
                      <a16:colId xmlns:a16="http://schemas.microsoft.com/office/drawing/2014/main" val="1022784218"/>
                    </a:ext>
                  </a:extLst>
                </a:gridCol>
                <a:gridCol w="257015">
                  <a:extLst>
                    <a:ext uri="{9D8B030D-6E8A-4147-A177-3AD203B41FA5}">
                      <a16:colId xmlns:a16="http://schemas.microsoft.com/office/drawing/2014/main" val="1443225907"/>
                    </a:ext>
                  </a:extLst>
                </a:gridCol>
                <a:gridCol w="257015">
                  <a:extLst>
                    <a:ext uri="{9D8B030D-6E8A-4147-A177-3AD203B41FA5}">
                      <a16:colId xmlns:a16="http://schemas.microsoft.com/office/drawing/2014/main" val="2202512886"/>
                    </a:ext>
                  </a:extLst>
                </a:gridCol>
                <a:gridCol w="257015">
                  <a:extLst>
                    <a:ext uri="{9D8B030D-6E8A-4147-A177-3AD203B41FA5}">
                      <a16:colId xmlns:a16="http://schemas.microsoft.com/office/drawing/2014/main" val="2471402333"/>
                    </a:ext>
                  </a:extLst>
                </a:gridCol>
              </a:tblGrid>
              <a:tr h="218760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278801"/>
                  </a:ext>
                </a:extLst>
              </a:tr>
              <a:tr h="257824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Note taking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110238"/>
                  </a:ext>
                </a:extLst>
              </a:tr>
              <a:tr h="257824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Self reflection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786898"/>
                  </a:ext>
                </a:extLst>
              </a:tr>
              <a:tr h="257824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Time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33380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57D9F86-557E-FA4F-92EA-013E0AD70A91}"/>
              </a:ext>
            </a:extLst>
          </p:cNvPr>
          <p:cNvSpPr txBox="1"/>
          <p:nvPr/>
        </p:nvSpPr>
        <p:spPr>
          <a:xfrm>
            <a:off x="8258431" y="49134"/>
            <a:ext cx="2361960" cy="58477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Gotham Book" panose="02000604040000020004" pitchFamily="2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18150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927</Words>
  <Application>Microsoft Office PowerPoint</Application>
  <PresentationFormat>Custom</PresentationFormat>
  <Paragraphs>297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Gotham Bold</vt:lpstr>
      <vt:lpstr>Gotham Book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 Belli</cp:lastModifiedBy>
  <cp:revision>5</cp:revision>
  <dcterms:created xsi:type="dcterms:W3CDTF">2019-12-09T14:36:46Z</dcterms:created>
  <dcterms:modified xsi:type="dcterms:W3CDTF">2020-05-19T10:47:57Z</dcterms:modified>
</cp:coreProperties>
</file>