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656" r:id="rId2"/>
    <p:sldId id="612" r:id="rId3"/>
    <p:sldId id="729" r:id="rId4"/>
    <p:sldId id="713" r:id="rId5"/>
    <p:sldId id="611" r:id="rId6"/>
    <p:sldId id="613" r:id="rId7"/>
  </p:sldIdLst>
  <p:sldSz cx="10693400" cy="756126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881"/>
    <p:restoredTop sz="89273" autoAdjust="0"/>
  </p:normalViewPr>
  <p:slideViewPr>
    <p:cSldViewPr>
      <p:cViewPr varScale="1">
        <p:scale>
          <a:sx n="57" d="100"/>
          <a:sy n="57" d="100"/>
        </p:scale>
        <p:origin x="1770" y="84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2800" y="2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6162049-9EA3-9B4D-A65F-B193A69E9C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9EF61F2-BA97-664D-BB48-7342782DF5E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2967D1E-2E90-4EE4-8275-64122D9F5630}" type="datetimeFigureOut">
              <a:rPr lang="en-GB"/>
              <a:pPr>
                <a:defRPr/>
              </a:pPr>
              <a:t>08/10/2018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49B5C4B-4A46-1D4B-8AF1-44ACBDF3F7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E4952AE-4ED3-D040-B25F-8A6881004D9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5C39895-F04B-49F4-835B-E254F20466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23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C0876984-7F96-A945-9AC6-49E045B861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68FC214-20C2-6A48-B8D2-84FEBBD0322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B3D71C1-F4FD-4D4F-B6DE-4C9248E7D386}" type="datetimeFigureOut">
              <a:rPr lang="en-GB"/>
              <a:pPr>
                <a:defRPr/>
              </a:pPr>
              <a:t>08/10/2018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E6B0A5A5-2B2D-EB47-90DE-77E670E271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060B3675-CCBC-804E-95F5-1A0E30CF2F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F6516CA-00CB-C94C-8BDF-97FB56B7208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98965B1-0488-7F40-9B58-8543120554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F033F0B-CBC3-4177-B50B-B849B2E341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741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65919B8-98D3-49A5-A720-91AABE7A61D5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693542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Ks4 hw for ks5 students -  particularly for those who hadn’t done GCSE, encouraged to make notes on topics before the lesson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E3D195F-4761-4945-8CAE-3B83071EAB21}" type="slidenum">
              <a:rPr lang="en-US" altLang="en-US" sz="1200" smtClean="0"/>
              <a:pPr/>
              <a:t>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037608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Flashback topics and exam questions on showbie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E9CF4B1-6DB3-4D02-AE52-F4418DD0B8E8}" type="slidenum">
              <a:rPr lang="en-US" altLang="en-US" sz="1200" smtClean="0"/>
              <a:pPr/>
              <a:t>3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047790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smtClean="0"/>
              <a:t>Business studies </a:t>
            </a:r>
            <a:r>
              <a:rPr lang="en-US" altLang="en-US" smtClean="0"/>
              <a:t>– videos to watch before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4F56A25-FDCF-4A87-A3FE-7A75BED7182A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690710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Prior knowledge was drawing cubes…some students get the next stage easily without input …baseline test allows teacher to clearly see where students should start within the lesson</a:t>
            </a:r>
          </a:p>
          <a:p>
            <a:endParaRPr lang="en-US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909FC4E-3FDE-4C8F-9BE7-11145F8FE9F5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942515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English - highlighted all knew verbs so didn’t need as much attention during the input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96AF23F-F441-4E00-B474-19389C590DEB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357670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JB Presentation Tempalte Slide 1 (no logos)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51075" y="3276600"/>
            <a:ext cx="7488238" cy="1620838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52663" y="4860925"/>
            <a:ext cx="7475537" cy="863600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15DC794-2B49-4845-8BAF-7C6F81817BF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652838" y="6884988"/>
            <a:ext cx="3387725" cy="525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668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EDAA4C03-6A5E-2048-BD47-BB988BDDA08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89D69D0E-7858-1249-9C0A-6F4F6BFD485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891B3-9FF7-404E-B15A-45C30602BD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7468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32713" y="107950"/>
            <a:ext cx="2425700" cy="66468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850" y="107950"/>
            <a:ext cx="7129463" cy="66468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EDAA4C03-6A5E-2048-BD47-BB988BDDA08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89D69D0E-7858-1249-9C0A-6F4F6BFD485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AF41A-4B51-4AC5-AEF1-70D372FCEE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6020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0" y="107950"/>
            <a:ext cx="9936410" cy="1260475"/>
          </a:xfrm>
        </p:spPr>
        <p:txBody>
          <a:bodyPr/>
          <a:lstStyle>
            <a:lvl1pPr>
              <a:defRPr sz="6600">
                <a:latin typeface="Avenircondensedhand" panose="02000606000000000000" pitchFamily="2" charset="0"/>
                <a:ea typeface="Avenircondensedhand" panose="02000606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4400">
                <a:latin typeface="Please write me a song" panose="02000603000000000000" pitchFamily="2" charset="0"/>
                <a:ea typeface="Please write me a song" panose="02000603000000000000" pitchFamily="2" charset="0"/>
              </a:defRPr>
            </a:lvl1pPr>
            <a:lvl2pPr>
              <a:defRPr sz="3600">
                <a:latin typeface="Please write me a song" panose="02000603000000000000" pitchFamily="2" charset="0"/>
                <a:ea typeface="Please write me a song" panose="02000603000000000000" pitchFamily="2" charset="0"/>
              </a:defRPr>
            </a:lvl2pPr>
            <a:lvl3pPr>
              <a:defRPr sz="2800">
                <a:latin typeface="Please write me a song" panose="02000603000000000000" pitchFamily="2" charset="0"/>
                <a:ea typeface="Please write me a song" panose="02000603000000000000" pitchFamily="2" charset="0"/>
              </a:defRPr>
            </a:lvl3pPr>
            <a:lvl4pPr>
              <a:defRPr sz="2800">
                <a:latin typeface="Please write me a song" panose="02000603000000000000" pitchFamily="2" charset="0"/>
                <a:ea typeface="Please write me a song" panose="02000603000000000000" pitchFamily="2" charset="0"/>
              </a:defRPr>
            </a:lvl4pPr>
            <a:lvl5pPr>
              <a:defRPr sz="2800">
                <a:latin typeface="Please write me a song" panose="02000603000000000000" pitchFamily="2" charset="0"/>
                <a:ea typeface="Please write me a song" panose="02000603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EDAA4C03-6A5E-2048-BD47-BB988BDDA08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89D69D0E-7858-1249-9C0A-6F4F6BFD485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313F4-D537-4DDC-AFC9-BDB4A87845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8970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1788" cy="31464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1788" cy="16541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EDAA4C03-6A5E-2048-BD47-BB988BDDA08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89D69D0E-7858-1249-9C0A-6F4F6BFD485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CAD58-0B84-4BAE-8050-865DA29B51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434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6888" y="1476375"/>
            <a:ext cx="4754562" cy="52784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3850" y="1476375"/>
            <a:ext cx="4754563" cy="52784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DAA4C03-6A5E-2048-BD47-BB988BDDA08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9D69D0E-7858-1249-9C0A-6F4F6BFD485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9C447-F73C-4149-9ED6-7930DEAC23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05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3375" cy="1460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600" y="1854200"/>
            <a:ext cx="4524375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600" y="2762250"/>
            <a:ext cx="4524375" cy="40624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375" y="1854200"/>
            <a:ext cx="4546600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375" y="2762250"/>
            <a:ext cx="4546600" cy="40624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EDAA4C03-6A5E-2048-BD47-BB988BDDA08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89D69D0E-7858-1249-9C0A-6F4F6BFD485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99010-D046-441E-A49C-26E89E6110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8495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EDAA4C03-6A5E-2048-BD47-BB988BDDA08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89D69D0E-7858-1249-9C0A-6F4F6BFD485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6C1FF-D2E4-4C09-B4FF-B1844E32FB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382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xmlns="" id="{EDAA4C03-6A5E-2048-BD47-BB988BDDA08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xmlns="" id="{89D69D0E-7858-1249-9C0A-6F4F6BFD485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BBDC1-AFE0-4AF1-B41A-8871FBC3DC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6479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504825"/>
            <a:ext cx="3449638" cy="17637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600" y="1089025"/>
            <a:ext cx="5413375" cy="53736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9638" cy="42021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DAA4C03-6A5E-2048-BD47-BB988BDDA08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9D69D0E-7858-1249-9C0A-6F4F6BFD485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3893B-A5D8-48F7-9E77-0BF91B4357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5012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504825"/>
            <a:ext cx="3449638" cy="17637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6600" y="1089025"/>
            <a:ext cx="5413375" cy="53736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9638" cy="42021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DAA4C03-6A5E-2048-BD47-BB988BDDA08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9D69D0E-7858-1249-9C0A-6F4F6BFD485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5060D-ED3D-4867-8186-55FF025416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8335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A4 white SJB Presentation slide 2 V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107950"/>
            <a:ext cx="835183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6888" y="1476375"/>
            <a:ext cx="9661525" cy="527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EDAA4C03-6A5E-2048-BD47-BB988BDDA08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2838" y="7092950"/>
            <a:ext cx="33877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 algn="ctr" defTabSz="1042988" eaLnBrk="1" hangingPunct="1">
              <a:defRPr sz="1600">
                <a:solidFill>
                  <a:srgbClr val="002649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89D69D0E-7858-1249-9C0A-6F4F6BFD485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2863" y="7092950"/>
            <a:ext cx="24955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 algn="r" defTabSz="1042988" eaLnBrk="1" hangingPunct="1">
              <a:defRPr sz="1600">
                <a:solidFill>
                  <a:srgbClr val="002649"/>
                </a:solidFill>
                <a:latin typeface="+mn-lt"/>
              </a:defRPr>
            </a:lvl1pPr>
          </a:lstStyle>
          <a:p>
            <a:pPr>
              <a:defRPr/>
            </a:pPr>
            <a:fld id="{10D131AF-3BFF-4DCB-9A83-971C6F0BD6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39" r:id="rId1"/>
    <p:sldLayoutId id="2147485029" r:id="rId2"/>
    <p:sldLayoutId id="2147485030" r:id="rId3"/>
    <p:sldLayoutId id="2147485031" r:id="rId4"/>
    <p:sldLayoutId id="2147485032" r:id="rId5"/>
    <p:sldLayoutId id="2147485033" r:id="rId6"/>
    <p:sldLayoutId id="2147485034" r:id="rId7"/>
    <p:sldLayoutId id="2147485035" r:id="rId8"/>
    <p:sldLayoutId id="2147485036" r:id="rId9"/>
    <p:sldLayoutId id="2147485037" r:id="rId10"/>
    <p:sldLayoutId id="2147485038" r:id="rId11"/>
  </p:sldLayoutIdLst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2649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649"/>
          </a:solidFill>
          <a:latin typeface="Trebuchet MS" panose="020B0603020202020204" pitchFamily="34" charset="0"/>
          <a:cs typeface="Arial" panose="020B0604020202020204" pitchFamily="34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649"/>
          </a:solidFill>
          <a:latin typeface="Trebuchet MS" panose="020B0603020202020204" pitchFamily="34" charset="0"/>
          <a:cs typeface="Arial" panose="020B0604020202020204" pitchFamily="34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649"/>
          </a:solidFill>
          <a:latin typeface="Trebuchet MS" panose="020B0603020202020204" pitchFamily="34" charset="0"/>
          <a:cs typeface="Arial" panose="020B0604020202020204" pitchFamily="34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649"/>
          </a:solidFill>
          <a:latin typeface="Trebuchet MS" panose="020B0603020202020204" pitchFamily="34" charset="0"/>
          <a:cs typeface="Arial" panose="020B0604020202020204" pitchFamily="34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4000" b="1">
          <a:solidFill>
            <a:srgbClr val="002649"/>
          </a:solidFill>
          <a:latin typeface="Trebuchet MS" panose="020B0603020202020204" pitchFamily="34" charset="0"/>
          <a:cs typeface="Arial" panose="020B0604020202020204" pitchFamily="34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4000" b="1">
          <a:solidFill>
            <a:srgbClr val="002649"/>
          </a:solidFill>
          <a:latin typeface="Trebuchet MS" panose="020B0603020202020204" pitchFamily="34" charset="0"/>
          <a:cs typeface="Arial" panose="020B0604020202020204" pitchFamily="34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4000" b="1">
          <a:solidFill>
            <a:srgbClr val="002649"/>
          </a:solidFill>
          <a:latin typeface="Trebuchet MS" panose="020B0603020202020204" pitchFamily="34" charset="0"/>
          <a:cs typeface="Arial" panose="020B0604020202020204" pitchFamily="34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4000" b="1">
          <a:solidFill>
            <a:srgbClr val="002649"/>
          </a:solidFill>
          <a:latin typeface="Trebuchet MS" panose="020B0603020202020204" pitchFamily="34" charset="0"/>
          <a:cs typeface="Arial" panose="020B0604020202020204" pitchFamily="34" charset="0"/>
        </a:defRPr>
      </a:lvl9pPr>
    </p:titleStyle>
    <p:bodyStyle>
      <a:lvl1pPr marL="390525" indent="-390525" algn="l" defTabSz="1042988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rgbClr val="002649"/>
          </a:solidFill>
          <a:latin typeface="+mn-lt"/>
          <a:ea typeface="+mn-ea"/>
          <a:cs typeface="+mn-cs"/>
        </a:defRPr>
      </a:lvl1pPr>
      <a:lvl2pPr marL="847725" indent="-325438" algn="l" defTabSz="1042988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rgbClr val="002649"/>
          </a:solidFill>
          <a:latin typeface="+mn-lt"/>
          <a:ea typeface="+mn-ea"/>
          <a:cs typeface="+mn-cs"/>
        </a:defRPr>
      </a:lvl2pPr>
      <a:lvl3pPr marL="1303338" indent="-26035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rgbClr val="002649"/>
          </a:solidFill>
          <a:latin typeface="+mn-lt"/>
          <a:ea typeface="+mn-ea"/>
          <a:cs typeface="+mn-cs"/>
        </a:defRPr>
      </a:lvl3pPr>
      <a:lvl4pPr marL="1825625" indent="-260350" algn="l" defTabSz="1042988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002649"/>
          </a:solidFill>
          <a:latin typeface="+mn-lt"/>
          <a:ea typeface="+mn-ea"/>
          <a:cs typeface="+mn-cs"/>
        </a:defRPr>
      </a:lvl4pPr>
      <a:lvl5pPr marL="2346325" indent="-260350" algn="l" defTabSz="1042988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rgbClr val="0026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 noChangeArrowheads="1"/>
          </p:cNvSpPr>
          <p:nvPr>
            <p:ph type="title"/>
          </p:nvPr>
        </p:nvSpPr>
        <p:spPr>
          <a:xfrm>
            <a:off x="450850" y="107950"/>
            <a:ext cx="10440988" cy="1260475"/>
          </a:xfrm>
        </p:spPr>
        <p:txBody>
          <a:bodyPr/>
          <a:lstStyle/>
          <a:p>
            <a:r>
              <a:rPr lang="en-US" altLang="en-US" smtClean="0">
                <a:solidFill>
                  <a:srgbClr val="0070C0"/>
                </a:solidFill>
                <a:latin typeface="AvenirCondensedHand" panose="02000606000000000000" pitchFamily="2" charset="0"/>
              </a:rPr>
              <a:t>1. Warm up</a:t>
            </a:r>
          </a:p>
        </p:txBody>
      </p:sp>
      <p:sp>
        <p:nvSpPr>
          <p:cNvPr id="34818" name="Content Placeholder 2">
            <a:extLst>
              <a:ext uri="{FF2B5EF4-FFF2-40B4-BE49-F238E27FC236}">
                <a16:creationId xmlns:a16="http://schemas.microsoft.com/office/drawing/2014/main" xmlns="" id="{58046B08-BD0A-3140-8BF6-FA816ACC7E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dirty="0"/>
              <a:t>Don’t assume prior knowledge or attainment.</a:t>
            </a:r>
          </a:p>
          <a:p>
            <a:pPr marL="0" indent="0">
              <a:buFontTx/>
              <a:buNone/>
              <a:defRPr/>
            </a:pPr>
            <a:endParaRPr lang="en-US" altLang="en-US" dirty="0"/>
          </a:p>
          <a:p>
            <a:pPr marL="0" indent="0">
              <a:buFontTx/>
              <a:buNone/>
              <a:defRPr/>
            </a:pPr>
            <a:r>
              <a:rPr lang="en-US" altLang="en-US" dirty="0"/>
              <a:t>Strategies</a:t>
            </a:r>
            <a:r>
              <a:rPr lang="en-US" altLang="en-US" b="1" dirty="0"/>
              <a:t>:</a:t>
            </a:r>
          </a:p>
          <a:p>
            <a:pPr marL="1265237" lvl="1" indent="-742950">
              <a:buFont typeface="+mj-lt"/>
              <a:buAutoNum type="arabicParenR"/>
              <a:defRPr/>
            </a:pPr>
            <a:r>
              <a:rPr lang="en-US" altLang="en-US" sz="4000" dirty="0"/>
              <a:t>Pre teach</a:t>
            </a:r>
          </a:p>
          <a:p>
            <a:pPr marL="1265237" lvl="1" indent="-742950">
              <a:buFont typeface="+mj-lt"/>
              <a:buAutoNum type="arabicParenR"/>
              <a:defRPr/>
            </a:pPr>
            <a:r>
              <a:rPr lang="en-US" altLang="en-US" sz="4000" dirty="0"/>
              <a:t>Baseline tasks</a:t>
            </a:r>
          </a:p>
          <a:p>
            <a:pPr marL="1265237" lvl="1" indent="-742950">
              <a:buFont typeface="+mj-lt"/>
              <a:buAutoNum type="arabicParenR"/>
              <a:defRPr/>
            </a:pPr>
            <a:r>
              <a:rPr lang="en-US" altLang="en-US" sz="4000" dirty="0"/>
              <a:t>Quick quiz</a:t>
            </a:r>
          </a:p>
          <a:p>
            <a:pPr>
              <a:defRPr/>
            </a:pPr>
            <a:endParaRPr lang="en-US" altLang="en-US" sz="4000" dirty="0"/>
          </a:p>
        </p:txBody>
      </p:sp>
      <p:pic>
        <p:nvPicPr>
          <p:cNvPr id="4915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0" y="2844800"/>
            <a:ext cx="4745038" cy="474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9157" name="Straight Connector 3"/>
          <p:cNvCxnSpPr>
            <a:cxnSpLocks/>
          </p:cNvCxnSpPr>
          <p:nvPr/>
        </p:nvCxnSpPr>
        <p:spPr bwMode="auto">
          <a:xfrm flipV="1">
            <a:off x="9234488" y="4429125"/>
            <a:ext cx="504825" cy="106363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158" name="Straight Connector 6"/>
          <p:cNvCxnSpPr>
            <a:cxnSpLocks/>
          </p:cNvCxnSpPr>
          <p:nvPr/>
        </p:nvCxnSpPr>
        <p:spPr bwMode="auto">
          <a:xfrm flipV="1">
            <a:off x="9091613" y="3924300"/>
            <a:ext cx="468312" cy="306388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159" name="Straight Connector 10"/>
          <p:cNvCxnSpPr>
            <a:cxnSpLocks/>
          </p:cNvCxnSpPr>
          <p:nvPr/>
        </p:nvCxnSpPr>
        <p:spPr bwMode="auto">
          <a:xfrm flipV="1">
            <a:off x="8821738" y="3492500"/>
            <a:ext cx="269875" cy="485775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 noChangeArrowheads="1"/>
          </p:cNvSpPr>
          <p:nvPr>
            <p:ph type="title"/>
          </p:nvPr>
        </p:nvSpPr>
        <p:spPr>
          <a:xfrm>
            <a:off x="450850" y="107950"/>
            <a:ext cx="7343775" cy="1260475"/>
          </a:xfrm>
        </p:spPr>
        <p:txBody>
          <a:bodyPr/>
          <a:lstStyle/>
          <a:p>
            <a:r>
              <a:rPr lang="en-US" altLang="en-US" smtClean="0">
                <a:solidFill>
                  <a:srgbClr val="0070C0"/>
                </a:solidFill>
                <a:latin typeface="AvenirCondensedHand" panose="02000606000000000000" pitchFamily="2" charset="0"/>
              </a:rPr>
              <a:t>1. Warm up: Pre teach</a:t>
            </a:r>
          </a:p>
        </p:txBody>
      </p:sp>
      <p:pic>
        <p:nvPicPr>
          <p:cNvPr id="512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692275"/>
            <a:ext cx="9993312" cy="558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 noChangeArrowheads="1"/>
          </p:cNvSpPr>
          <p:nvPr>
            <p:ph type="title"/>
          </p:nvPr>
        </p:nvSpPr>
        <p:spPr>
          <a:xfrm>
            <a:off x="450850" y="107950"/>
            <a:ext cx="7343775" cy="1260475"/>
          </a:xfrm>
        </p:spPr>
        <p:txBody>
          <a:bodyPr/>
          <a:lstStyle/>
          <a:p>
            <a:r>
              <a:rPr lang="en-US" altLang="en-US" smtClean="0">
                <a:solidFill>
                  <a:srgbClr val="0070C0"/>
                </a:solidFill>
                <a:latin typeface="AvenirCondensedHand" panose="02000606000000000000" pitchFamily="2" charset="0"/>
              </a:rPr>
              <a:t>1. Warm up: Pre teach</a:t>
            </a: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2" b="5704"/>
          <a:stretch>
            <a:fillRect/>
          </a:stretch>
        </p:blipFill>
        <p:spPr bwMode="auto">
          <a:xfrm>
            <a:off x="996950" y="1246188"/>
            <a:ext cx="8661400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TextBox 2"/>
          <p:cNvSpPr txBox="1">
            <a:spLocks noChangeArrowheads="1"/>
          </p:cNvSpPr>
          <p:nvPr/>
        </p:nvSpPr>
        <p:spPr bwMode="auto">
          <a:xfrm>
            <a:off x="593725" y="7037388"/>
            <a:ext cx="4122738" cy="415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>
                <a:latin typeface="Please write me a song" panose="02000603000000000000" pitchFamily="2" charset="0"/>
              </a:rPr>
              <a:t>Doing things better because of technology</a:t>
            </a:r>
          </a:p>
        </p:txBody>
      </p:sp>
      <p:sp>
        <p:nvSpPr>
          <p:cNvPr id="53253" name="Oval 6"/>
          <p:cNvSpPr>
            <a:spLocks noChangeArrowheads="1"/>
          </p:cNvSpPr>
          <p:nvPr/>
        </p:nvSpPr>
        <p:spPr bwMode="auto">
          <a:xfrm>
            <a:off x="90488" y="6950075"/>
            <a:ext cx="503237" cy="503238"/>
          </a:xfrm>
          <a:prstGeom prst="ellipse">
            <a:avLst/>
          </a:prstGeom>
          <a:solidFill>
            <a:srgbClr val="00B050"/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1042988">
              <a:spcBef>
                <a:spcPct val="20000"/>
              </a:spcBef>
              <a:buChar char="•"/>
              <a:defRPr sz="3000">
                <a:solidFill>
                  <a:srgbClr val="002649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–"/>
              <a:defRPr sz="2500">
                <a:solidFill>
                  <a:srgbClr val="002649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000">
                <a:solidFill>
                  <a:srgbClr val="002649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000">
                <a:solidFill>
                  <a:srgbClr val="002649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000">
                <a:solidFill>
                  <a:srgbClr val="002649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649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649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649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649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 noChangeArrowheads="1"/>
          </p:cNvSpPr>
          <p:nvPr>
            <p:ph type="title"/>
          </p:nvPr>
        </p:nvSpPr>
        <p:spPr>
          <a:xfrm>
            <a:off x="450850" y="107950"/>
            <a:ext cx="10440988" cy="1260475"/>
          </a:xfrm>
        </p:spPr>
        <p:txBody>
          <a:bodyPr/>
          <a:lstStyle/>
          <a:p>
            <a:r>
              <a:rPr lang="en-US" altLang="en-US" smtClean="0">
                <a:solidFill>
                  <a:srgbClr val="0070C0"/>
                </a:solidFill>
                <a:latin typeface="AvenirCondensedHand" panose="02000606000000000000" pitchFamily="2" charset="0"/>
              </a:rPr>
              <a:t>1. Warm up: Pre teach</a:t>
            </a:r>
          </a:p>
        </p:txBody>
      </p:sp>
      <p:pic>
        <p:nvPicPr>
          <p:cNvPr id="5529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1" t="23422" r="23434" b="18501"/>
          <a:stretch>
            <a:fillRect/>
          </a:stretch>
        </p:blipFill>
        <p:spPr bwMode="auto">
          <a:xfrm rot="-213232">
            <a:off x="1495425" y="2771775"/>
            <a:ext cx="5273675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TextBox 6"/>
          <p:cNvSpPr txBox="1">
            <a:spLocks noChangeArrowheads="1"/>
          </p:cNvSpPr>
          <p:nvPr/>
        </p:nvSpPr>
        <p:spPr bwMode="auto">
          <a:xfrm>
            <a:off x="6894513" y="4875213"/>
            <a:ext cx="36179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2800">
                <a:solidFill>
                  <a:srgbClr val="002649"/>
                </a:solidFill>
                <a:latin typeface="Please write me a song" panose="02000603000000000000" pitchFamily="2" charset="0"/>
              </a:rPr>
              <a:t>Summary video used to aid recall of Year 10 topic &amp; accelerate recall</a:t>
            </a:r>
          </a:p>
        </p:txBody>
      </p:sp>
      <p:pic>
        <p:nvPicPr>
          <p:cNvPr id="5530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75" y="2730500"/>
            <a:ext cx="3613150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TextBox 4"/>
          <p:cNvSpPr txBox="1">
            <a:spLocks noChangeArrowheads="1"/>
          </p:cNvSpPr>
          <p:nvPr/>
        </p:nvSpPr>
        <p:spPr bwMode="auto">
          <a:xfrm>
            <a:off x="233363" y="1431925"/>
            <a:ext cx="72739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4400">
                <a:solidFill>
                  <a:srgbClr val="002649"/>
                </a:solidFill>
                <a:latin typeface="Please write me a song" panose="02000603000000000000" pitchFamily="2" charset="0"/>
              </a:rPr>
              <a:t>Students set key terms to learn/look up prior to the lesson.</a:t>
            </a:r>
          </a:p>
        </p:txBody>
      </p:sp>
      <p:sp>
        <p:nvSpPr>
          <p:cNvPr id="55303" name="TextBox 8"/>
          <p:cNvSpPr txBox="1">
            <a:spLocks noChangeArrowheads="1"/>
          </p:cNvSpPr>
          <p:nvPr/>
        </p:nvSpPr>
        <p:spPr bwMode="auto">
          <a:xfrm>
            <a:off x="593725" y="7037388"/>
            <a:ext cx="4122738" cy="415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>
                <a:latin typeface="Please write me a song" panose="02000603000000000000" pitchFamily="2" charset="0"/>
              </a:rPr>
              <a:t>Doing things differently because of technology</a:t>
            </a:r>
          </a:p>
        </p:txBody>
      </p:sp>
      <p:sp>
        <p:nvSpPr>
          <p:cNvPr id="55304" name="Oval 9"/>
          <p:cNvSpPr>
            <a:spLocks noChangeArrowheads="1"/>
          </p:cNvSpPr>
          <p:nvPr/>
        </p:nvSpPr>
        <p:spPr bwMode="auto">
          <a:xfrm>
            <a:off x="90488" y="6950075"/>
            <a:ext cx="503237" cy="503238"/>
          </a:xfrm>
          <a:prstGeom prst="ellipse">
            <a:avLst/>
          </a:prstGeom>
          <a:solidFill>
            <a:srgbClr val="00B050"/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1042988">
              <a:spcBef>
                <a:spcPct val="20000"/>
              </a:spcBef>
              <a:buChar char="•"/>
              <a:defRPr sz="3000">
                <a:solidFill>
                  <a:srgbClr val="002649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–"/>
              <a:defRPr sz="2500">
                <a:solidFill>
                  <a:srgbClr val="002649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000">
                <a:solidFill>
                  <a:srgbClr val="002649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000">
                <a:solidFill>
                  <a:srgbClr val="002649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000">
                <a:solidFill>
                  <a:srgbClr val="002649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649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649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649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649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 noChangeArrowheads="1"/>
          </p:cNvSpPr>
          <p:nvPr>
            <p:ph type="title"/>
          </p:nvPr>
        </p:nvSpPr>
        <p:spPr>
          <a:xfrm>
            <a:off x="450850" y="107950"/>
            <a:ext cx="10440988" cy="1260475"/>
          </a:xfrm>
        </p:spPr>
        <p:txBody>
          <a:bodyPr/>
          <a:lstStyle/>
          <a:p>
            <a:r>
              <a:rPr lang="en-US" altLang="en-US" smtClean="0">
                <a:solidFill>
                  <a:srgbClr val="0070C0"/>
                </a:solidFill>
                <a:latin typeface="AvenirCondensedHand" panose="02000606000000000000" pitchFamily="2" charset="0"/>
              </a:rPr>
              <a:t>1. Warm up: Baseline tasks</a:t>
            </a:r>
          </a:p>
        </p:txBody>
      </p:sp>
      <p:pic>
        <p:nvPicPr>
          <p:cNvPr id="57347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255500">
            <a:off x="207963" y="1757363"/>
            <a:ext cx="6348412" cy="4470400"/>
          </a:xfrm>
        </p:spPr>
      </p:pic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8424">
            <a:off x="3832225" y="1308100"/>
            <a:ext cx="6543675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486AF6D-0A23-E942-97A5-E2E9B53E8690}"/>
              </a:ext>
            </a:extLst>
          </p:cNvPr>
          <p:cNvSpPr/>
          <p:nvPr/>
        </p:nvSpPr>
        <p:spPr>
          <a:xfrm>
            <a:off x="3416300" y="6310313"/>
            <a:ext cx="6265863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3200" dirty="0">
                <a:solidFill>
                  <a:schemeClr val="accent6">
                    <a:lumMod val="50000"/>
                  </a:schemeClr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</a:rPr>
              <a:t>Baseline task allows teacher to clearly see where students should start within the lesson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 noChangeArrowheads="1"/>
          </p:cNvSpPr>
          <p:nvPr>
            <p:ph type="title"/>
          </p:nvPr>
        </p:nvSpPr>
        <p:spPr>
          <a:xfrm>
            <a:off x="450850" y="107950"/>
            <a:ext cx="10440988" cy="1260475"/>
          </a:xfrm>
        </p:spPr>
        <p:txBody>
          <a:bodyPr/>
          <a:lstStyle/>
          <a:p>
            <a:r>
              <a:rPr lang="en-US" altLang="en-US" smtClean="0">
                <a:solidFill>
                  <a:srgbClr val="0070C0"/>
                </a:solidFill>
                <a:latin typeface="AvenirCondensedHand" panose="02000606000000000000" pitchFamily="2" charset="0"/>
              </a:rPr>
              <a:t>1. Warm up: Quick quiz</a:t>
            </a:r>
          </a:p>
        </p:txBody>
      </p:sp>
      <p:sp>
        <p:nvSpPr>
          <p:cNvPr id="5939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496888" y="1476375"/>
            <a:ext cx="9661525" cy="8810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mtClean="0"/>
              <a:t>Using Socrative to check what students know </a:t>
            </a:r>
            <a:endParaRPr lang="en-US" altLang="en-US" smtClean="0">
              <a:solidFill>
                <a:srgbClr val="FF0000"/>
              </a:solidFill>
            </a:endParaRP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2095500"/>
            <a:ext cx="78359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5461000"/>
            <a:ext cx="77724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TextBox 8"/>
          <p:cNvSpPr txBox="1">
            <a:spLocks noChangeArrowheads="1"/>
          </p:cNvSpPr>
          <p:nvPr/>
        </p:nvSpPr>
        <p:spPr bwMode="auto">
          <a:xfrm>
            <a:off x="593725" y="7037388"/>
            <a:ext cx="41227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>
                <a:latin typeface="Please write me a song" panose="02000603000000000000" pitchFamily="2" charset="0"/>
              </a:rPr>
              <a:t>Inconceivable without technology</a:t>
            </a:r>
          </a:p>
        </p:txBody>
      </p:sp>
      <p:sp>
        <p:nvSpPr>
          <p:cNvPr id="59399" name="Oval 9"/>
          <p:cNvSpPr>
            <a:spLocks noChangeArrowheads="1"/>
          </p:cNvSpPr>
          <p:nvPr/>
        </p:nvSpPr>
        <p:spPr bwMode="auto">
          <a:xfrm>
            <a:off x="90488" y="6950075"/>
            <a:ext cx="503237" cy="503238"/>
          </a:xfrm>
          <a:prstGeom prst="ellipse">
            <a:avLst/>
          </a:prstGeom>
          <a:solidFill>
            <a:srgbClr val="00B050"/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1042988">
              <a:spcBef>
                <a:spcPct val="20000"/>
              </a:spcBef>
              <a:buChar char="•"/>
              <a:defRPr sz="3000">
                <a:solidFill>
                  <a:srgbClr val="002649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–"/>
              <a:defRPr sz="2500">
                <a:solidFill>
                  <a:srgbClr val="002649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000">
                <a:solidFill>
                  <a:srgbClr val="002649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000">
                <a:solidFill>
                  <a:srgbClr val="002649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000">
                <a:solidFill>
                  <a:srgbClr val="002649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649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649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649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649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I</a:t>
            </a:r>
          </a:p>
        </p:txBody>
      </p:sp>
      <p:sp>
        <p:nvSpPr>
          <p:cNvPr id="59400" name="Rectangle 2"/>
          <p:cNvSpPr>
            <a:spLocks noChangeArrowheads="1"/>
          </p:cNvSpPr>
          <p:nvPr/>
        </p:nvSpPr>
        <p:spPr bwMode="auto">
          <a:xfrm>
            <a:off x="6210300" y="2201863"/>
            <a:ext cx="936625" cy="4603750"/>
          </a:xfrm>
          <a:prstGeom prst="rect">
            <a:avLst/>
          </a:prstGeom>
          <a:noFill/>
          <a:ln w="5715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42988">
              <a:spcBef>
                <a:spcPct val="20000"/>
              </a:spcBef>
              <a:buChar char="•"/>
              <a:defRPr sz="3000">
                <a:solidFill>
                  <a:srgbClr val="002649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–"/>
              <a:defRPr sz="2500">
                <a:solidFill>
                  <a:srgbClr val="002649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000">
                <a:solidFill>
                  <a:srgbClr val="002649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000">
                <a:solidFill>
                  <a:srgbClr val="002649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000">
                <a:solidFill>
                  <a:srgbClr val="002649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649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649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649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649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1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5940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713" y="219075"/>
            <a:ext cx="112712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14739</TotalTime>
  <Words>204</Words>
  <Application>Microsoft Office PowerPoint</Application>
  <PresentationFormat>Custom</PresentationFormat>
  <Paragraphs>33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Trebuchet MS</vt:lpstr>
      <vt:lpstr>Calibri</vt:lpstr>
      <vt:lpstr>Please write me a song</vt:lpstr>
      <vt:lpstr>AvenirCondensedHand</vt:lpstr>
      <vt:lpstr>Default Design</vt:lpstr>
      <vt:lpstr>1. Warm up</vt:lpstr>
      <vt:lpstr>1. Warm up: Pre teach</vt:lpstr>
      <vt:lpstr>1. Warm up: Pre teach</vt:lpstr>
      <vt:lpstr>1. Warm up: Pre teach</vt:lpstr>
      <vt:lpstr>1. Warm up: Baseline tasks</vt:lpstr>
      <vt:lpstr>1. Warm up: Quick quiz</vt:lpstr>
    </vt:vector>
  </TitlesOfParts>
  <Company>First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Page</dc:title>
  <dc:creator>a.dwyer</dc:creator>
  <cp:lastModifiedBy>J Belli</cp:lastModifiedBy>
  <cp:revision>435</cp:revision>
  <cp:lastPrinted>2018-09-20T15:33:35Z</cp:lastPrinted>
  <dcterms:created xsi:type="dcterms:W3CDTF">2009-07-19T18:28:54Z</dcterms:created>
  <dcterms:modified xsi:type="dcterms:W3CDTF">2018-10-08T11:05:10Z</dcterms:modified>
</cp:coreProperties>
</file>