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6"/>
  </p:notesMasterIdLst>
  <p:handoutMasterIdLst>
    <p:handoutMasterId r:id="rId7"/>
  </p:handoutMasterIdLst>
  <p:sldIdLst>
    <p:sldId id="373" r:id="rId3"/>
    <p:sldId id="402" r:id="rId4"/>
    <p:sldId id="401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CCFF"/>
    <a:srgbClr val="0099FF"/>
    <a:srgbClr val="CCECFF"/>
    <a:srgbClr val="FFFFFF"/>
    <a:srgbClr val="6B320B"/>
    <a:srgbClr val="7A390C"/>
    <a:srgbClr val="FFE7B7"/>
    <a:srgbClr val="00808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8" autoAdjust="0"/>
    <p:restoredTop sz="73258" autoAdjust="0"/>
  </p:normalViewPr>
  <p:slideViewPr>
    <p:cSldViewPr snapToGrid="0" snapToObjects="1">
      <p:cViewPr varScale="1">
        <p:scale>
          <a:sx n="52" d="100"/>
          <a:sy n="52" d="100"/>
        </p:scale>
        <p:origin x="1920" y="36"/>
      </p:cViewPr>
      <p:guideLst/>
    </p:cSldViewPr>
  </p:slideViewPr>
  <p:outlineViewPr>
    <p:cViewPr>
      <p:scale>
        <a:sx n="33" d="100"/>
        <a:sy n="33" d="100"/>
      </p:scale>
      <p:origin x="0" y="-679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</a:t>
            </a:r>
            <a:r>
              <a:rPr lang="en-GB" dirty="0" smtClean="0"/>
              <a:t>is a planning tool for students rather than the teacher. Before tackling a task, students are given time to consider all the possible responses to a question. For example, rate of effectiveness, differing opinions or beliefs, positives and negative.</a:t>
            </a:r>
          </a:p>
          <a:p>
            <a:endParaRPr lang="en-GB" dirty="0" smtClean="0"/>
          </a:p>
          <a:p>
            <a:r>
              <a:rPr lang="en-GB" dirty="0" smtClean="0"/>
              <a:t>Once completed, students conclude by reflecting on what they feel is he mot significant point</a:t>
            </a:r>
          </a:p>
          <a:p>
            <a:r>
              <a:rPr lang="en-GB" baseline="0" dirty="0" err="1" smtClean="0"/>
              <a:t>ompleted</a:t>
            </a:r>
            <a:r>
              <a:rPr lang="en-GB" baseline="0" dirty="0" smtClean="0"/>
              <a:t> too?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93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Here is an example from geography where the question asks for the importance of lithology. For a 12 mark question, students often dive n answer before planning, this tool allowed them to look at all factors from not important to important to a large extent plus other factors....they then concluded their answer and ensured they met the AOs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49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rgbClr val="002060"/>
                </a:solidFill>
                <a:latin typeface="Love Story Rough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Please write me a song" panose="02000603000000000000" pitchFamily="2" charset="0"/>
                <a:ea typeface="Please write me a song" panose="02000603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1"/>
            <a:ext cx="9178209" cy="14708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C8F06E3-0EB9-420C-B754-C17E619231B0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1A2B2A0-322F-4E12-A804-4BEB2A667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4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4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91742"/>
            <a:ext cx="7772400" cy="854077"/>
          </a:xfrm>
        </p:spPr>
        <p:txBody>
          <a:bodyPr>
            <a:noAutofit/>
          </a:bodyPr>
          <a:lstStyle/>
          <a:p>
            <a:r>
              <a:rPr lang="en-GB" sz="6000" dirty="0" smtClean="0"/>
              <a:t>Assessometer</a:t>
            </a: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2552" y="1479663"/>
            <a:ext cx="5281448" cy="5691925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GB" sz="3000" b="1" dirty="0" smtClean="0"/>
              <a:t>Planning tool </a:t>
            </a:r>
            <a:r>
              <a:rPr lang="en-GB" sz="3000" dirty="0" smtClean="0"/>
              <a:t>for </a:t>
            </a:r>
            <a:r>
              <a:rPr lang="en-GB" sz="3000" b="1" dirty="0" smtClean="0"/>
              <a:t>students</a:t>
            </a:r>
            <a:r>
              <a:rPr lang="en-GB" sz="3000" dirty="0" smtClean="0"/>
              <a:t> to consider </a:t>
            </a:r>
            <a:r>
              <a:rPr lang="en-GB" sz="3000" b="1" dirty="0" smtClean="0"/>
              <a:t>all the possible responses </a:t>
            </a:r>
            <a:r>
              <a:rPr lang="en-GB" sz="3000" dirty="0" smtClean="0"/>
              <a:t>to a question</a:t>
            </a:r>
            <a:r>
              <a:rPr lang="en-GB" sz="3200" dirty="0" smtClean="0"/>
              <a:t>. </a:t>
            </a:r>
            <a:r>
              <a:rPr lang="en-GB" sz="1800" dirty="0" smtClean="0"/>
              <a:t>(relative effectiveness, extent to which they agree/disagree, positive/negative effects)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3000" dirty="0" smtClean="0"/>
              <a:t>Students use the assess-o-meter to </a:t>
            </a:r>
            <a:r>
              <a:rPr lang="en-GB" sz="3000" b="1" dirty="0" smtClean="0"/>
              <a:t>weigh up </a:t>
            </a:r>
            <a:r>
              <a:rPr lang="en-GB" sz="3000" dirty="0" smtClean="0"/>
              <a:t>the relative </a:t>
            </a:r>
            <a:r>
              <a:rPr lang="en-GB" sz="3000" b="1" dirty="0" smtClean="0"/>
              <a:t>significance</a:t>
            </a:r>
            <a:r>
              <a:rPr lang="en-GB" sz="3000" dirty="0" smtClean="0"/>
              <a:t> of these points</a:t>
            </a:r>
            <a:endParaRPr lang="en-GB" sz="3000" dirty="0"/>
          </a:p>
          <a:p>
            <a:pPr marL="514350" indent="-514350" algn="l">
              <a:buFont typeface="+mj-lt"/>
              <a:buAutoNum type="arabicPeriod"/>
            </a:pPr>
            <a:r>
              <a:rPr lang="en-GB" sz="3000" dirty="0" smtClean="0"/>
              <a:t>Can be checked against </a:t>
            </a:r>
            <a:r>
              <a:rPr lang="en-GB" sz="3000" b="1" dirty="0" smtClean="0"/>
              <a:t>success criteria</a:t>
            </a:r>
            <a:endParaRPr lang="en-GB" sz="3000" b="1" dirty="0"/>
          </a:p>
          <a:p>
            <a:pPr marL="514350" indent="-514350" algn="l">
              <a:buFont typeface="+mj-lt"/>
              <a:buAutoNum type="arabicPeriod"/>
            </a:pPr>
            <a:r>
              <a:rPr lang="en-GB" sz="3000" dirty="0" smtClean="0"/>
              <a:t>Students draw an </a:t>
            </a:r>
            <a:r>
              <a:rPr lang="en-GB" sz="3000" b="1" dirty="0" smtClean="0"/>
              <a:t>arrow</a:t>
            </a:r>
            <a:r>
              <a:rPr lang="en-GB" sz="3000" dirty="0" smtClean="0"/>
              <a:t> on their assess-o-meter to reflect what they feel is the </a:t>
            </a:r>
            <a:r>
              <a:rPr lang="en-GB" sz="3000" b="1" dirty="0" smtClean="0"/>
              <a:t>most significant argument</a:t>
            </a:r>
            <a:r>
              <a:rPr lang="en-GB" sz="3000" dirty="0" smtClean="0"/>
              <a:t>.</a:t>
            </a:r>
            <a:endParaRPr lang="en-GB" sz="3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250"/>
            <a:ext cx="3641766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1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634" y="20471"/>
            <a:ext cx="8597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Question: Assess the effectiveness of holistic strategies used to protect a stretch of coast from erosion. (12)</a:t>
            </a:r>
            <a:endParaRPr lang="en-GB" sz="1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74" y="715490"/>
            <a:ext cx="14357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sz="1350" dirty="0">
                <a:solidFill>
                  <a:prstClr val="black"/>
                </a:solidFill>
                <a:latin typeface="Arial Rounded MT Bold" panose="020F0704030504030204" pitchFamily="34" charset="0"/>
              </a:rPr>
              <a:t>Case study: 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293025" y="1618513"/>
            <a:ext cx="7186389" cy="4187107"/>
            <a:chOff x="2007524" y="1631253"/>
            <a:chExt cx="8011410" cy="4752922"/>
          </a:xfrm>
        </p:grpSpPr>
        <p:grpSp>
          <p:nvGrpSpPr>
            <p:cNvPr id="15" name="Group 14"/>
            <p:cNvGrpSpPr/>
            <p:nvPr/>
          </p:nvGrpSpPr>
          <p:grpSpPr>
            <a:xfrm>
              <a:off x="2560319" y="1845011"/>
              <a:ext cx="6334298" cy="4539164"/>
              <a:chOff x="2410690" y="1529128"/>
              <a:chExt cx="6334298" cy="4539164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2410690" y="1529128"/>
                <a:ext cx="6334298" cy="4539164"/>
                <a:chOff x="2319250" y="1387811"/>
                <a:chExt cx="6334298" cy="4539164"/>
              </a:xfrm>
            </p:grpSpPr>
            <p:sp>
              <p:nvSpPr>
                <p:cNvPr id="8" name="Oval 7"/>
                <p:cNvSpPr/>
                <p:nvPr/>
              </p:nvSpPr>
              <p:spPr>
                <a:xfrm>
                  <a:off x="3100646" y="1387811"/>
                  <a:ext cx="4638503" cy="453916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85800"/>
                  <a:endParaRPr lang="en-GB" sz="135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2319250" y="3782291"/>
                  <a:ext cx="6334298" cy="214468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85800"/>
                  <a:endParaRPr lang="en-GB" sz="135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3" name="Flowchart: Delay 12"/>
              <p:cNvSpPr/>
              <p:nvPr/>
            </p:nvSpPr>
            <p:spPr>
              <a:xfrm rot="16200000">
                <a:off x="5336769" y="3657599"/>
                <a:ext cx="216130" cy="315887"/>
              </a:xfrm>
              <a:prstGeom prst="flowChartDelay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/>
                <a:endParaRPr lang="en-GB" sz="135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192086" y="3923606"/>
                <a:ext cx="4638503" cy="11426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/>
                <a:endParaRPr lang="en-GB" sz="135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2007524" y="4045002"/>
              <a:ext cx="1753985" cy="314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GB" sz="1200" dirty="0">
                  <a:solidFill>
                    <a:prstClr val="black"/>
                  </a:solidFill>
                  <a:latin typeface="Calibri" panose="020F0502020204030204"/>
                </a:rPr>
                <a:t>Not effective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50557" y="2216358"/>
              <a:ext cx="1992986" cy="314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GB" sz="1200" dirty="0">
                  <a:solidFill>
                    <a:prstClr val="black"/>
                  </a:solidFill>
                  <a:latin typeface="Calibri" panose="020F0502020204030204"/>
                </a:rPr>
                <a:t>Effective to some extent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09658" y="2053448"/>
              <a:ext cx="2121080" cy="314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GB" sz="1200" dirty="0">
                  <a:solidFill>
                    <a:prstClr val="black"/>
                  </a:solidFill>
                  <a:latin typeface="Calibri" panose="020F0502020204030204"/>
                </a:rPr>
                <a:t>Effective to a large extent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264949" y="4082273"/>
              <a:ext cx="1753985" cy="314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GB" sz="1200" dirty="0">
                  <a:solidFill>
                    <a:prstClr val="black"/>
                  </a:solidFill>
                  <a:latin typeface="Calibri" panose="020F0502020204030204"/>
                </a:rPr>
                <a:t>Really effective 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3067395" y="4239491"/>
              <a:ext cx="27432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905402" y="4239491"/>
              <a:ext cx="27432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761508" y="2493818"/>
              <a:ext cx="228601" cy="1787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8" idx="1"/>
            </p:cNvCxnSpPr>
            <p:nvPr/>
          </p:nvCxnSpPr>
          <p:spPr>
            <a:xfrm flipH="1">
              <a:off x="7124007" y="2315058"/>
              <a:ext cx="185651" cy="1787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671459" y="1631253"/>
              <a:ext cx="0" cy="29094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 rot="20020855">
            <a:off x="139726" y="5707310"/>
            <a:ext cx="13414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sz="2100" dirty="0">
                <a:solidFill>
                  <a:prstClr val="black"/>
                </a:solidFill>
                <a:latin typeface="Kristen ITC" panose="03050502040202030202" pitchFamily="66" charset="0"/>
              </a:rPr>
              <a:t>Assess</a:t>
            </a:r>
          </a:p>
          <a:p>
            <a:pPr defTabSz="685800"/>
            <a:r>
              <a:rPr lang="en-GB" sz="2100" dirty="0">
                <a:solidFill>
                  <a:prstClr val="black"/>
                </a:solidFill>
                <a:latin typeface="Kristen ITC" panose="03050502040202030202" pitchFamily="66" charset="0"/>
              </a:rPr>
              <a:t>O-meter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58838" y="3910144"/>
            <a:ext cx="111598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sz="1350" dirty="0">
                <a:solidFill>
                  <a:prstClr val="black"/>
                </a:solidFill>
                <a:latin typeface="Bradley Hand ITC" panose="03070402050302030203" pitchFamily="66" charset="0"/>
              </a:rPr>
              <a:t>Conclusion</a:t>
            </a:r>
            <a:r>
              <a:rPr lang="en-GB" sz="1350" dirty="0">
                <a:solidFill>
                  <a:prstClr val="black"/>
                </a:solidFill>
                <a:latin typeface="Calibri" panose="020F0502020204030204"/>
              </a:rPr>
              <a:t>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698449" y="5217917"/>
            <a:ext cx="15160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sz="1200" dirty="0">
                <a:solidFill>
                  <a:prstClr val="black"/>
                </a:solidFill>
                <a:latin typeface="Bradley Hand ITC" panose="03070402050302030203" pitchFamily="66" charset="0"/>
              </a:rPr>
              <a:t>Knowledge</a:t>
            </a:r>
          </a:p>
          <a:p>
            <a:pPr defTabSz="685800"/>
            <a:r>
              <a:rPr lang="en-GB" sz="1200" b="1" dirty="0">
                <a:solidFill>
                  <a:prstClr val="black"/>
                </a:solidFill>
                <a:latin typeface="Bradley Hand ITC" panose="03070402050302030203" pitchFamily="66" charset="0"/>
              </a:rPr>
              <a:t>A01:</a:t>
            </a: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Given detail of the scheme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Key terminology used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Defined key terms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49871" y="5229458"/>
            <a:ext cx="170046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sz="1200" dirty="0">
                <a:solidFill>
                  <a:prstClr val="black"/>
                </a:solidFill>
                <a:latin typeface="Bradley Hand ITC" panose="03070402050302030203" pitchFamily="66" charset="0"/>
              </a:rPr>
              <a:t>Connections</a:t>
            </a:r>
          </a:p>
          <a:p>
            <a:pPr defTabSz="685800"/>
            <a:r>
              <a:rPr lang="en-GB" sz="1200" b="1" dirty="0">
                <a:solidFill>
                  <a:prstClr val="black"/>
                </a:solidFill>
                <a:latin typeface="Bradley Hand ITC" panose="03070402050302030203" pitchFamily="66" charset="0"/>
              </a:rPr>
              <a:t>A02:</a:t>
            </a: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Linked points to why it is effective 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Social / economic / environmental links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Links to new ideas</a:t>
            </a:r>
          </a:p>
          <a:p>
            <a:pPr defTabSz="685800"/>
            <a:endParaRPr lang="en-GB" sz="105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70083" y="5266731"/>
            <a:ext cx="12071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sz="1200" dirty="0">
                <a:solidFill>
                  <a:prstClr val="black"/>
                </a:solidFill>
                <a:latin typeface="Bradley Hand ITC" panose="03070402050302030203" pitchFamily="66" charset="0"/>
              </a:rPr>
              <a:t>Evidence </a:t>
            </a:r>
          </a:p>
          <a:p>
            <a:pPr defTabSz="685800"/>
            <a:r>
              <a:rPr lang="en-GB" sz="1200" b="1" dirty="0">
                <a:solidFill>
                  <a:prstClr val="black"/>
                </a:solidFill>
                <a:latin typeface="Bradley Hand ITC" panose="03070402050302030203" pitchFamily="66" charset="0"/>
              </a:rPr>
              <a:t>A02:</a:t>
            </a: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Facts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Statistics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Place names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062410" y="5238935"/>
            <a:ext cx="1659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sz="1200" dirty="0">
                <a:solidFill>
                  <a:prstClr val="black"/>
                </a:solidFill>
                <a:latin typeface="Bradley Hand ITC" panose="03070402050302030203" pitchFamily="66" charset="0"/>
              </a:rPr>
              <a:t>Judgement </a:t>
            </a:r>
          </a:p>
          <a:p>
            <a:pPr defTabSz="685800"/>
            <a:r>
              <a:rPr lang="en-GB" sz="1200" b="1" dirty="0">
                <a:solidFill>
                  <a:prstClr val="black"/>
                </a:solidFill>
                <a:latin typeface="Bradley Hand ITC" panose="03070402050302030203" pitchFamily="66" charset="0"/>
              </a:rPr>
              <a:t>A02:</a:t>
            </a: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Assessed SEE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Assessed long term / short term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Winners and losers</a:t>
            </a:r>
          </a:p>
          <a:p>
            <a:pPr marL="214313" indent="-214313" defTabSz="685800">
              <a:buFont typeface="Wingdings" panose="05000000000000000000" pitchFamily="2" charset="2"/>
              <a:buChar char="q"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Overall conclusion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3974" y="1015572"/>
            <a:ext cx="200619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sz="135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Key terms defined:</a:t>
            </a:r>
            <a:endParaRPr lang="en-GB" sz="135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679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97" y="190311"/>
            <a:ext cx="8951781" cy="638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2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1819</TotalTime>
  <Words>298</Words>
  <Application>Microsoft Office PowerPoint</Application>
  <PresentationFormat>On-screen Show (4:3)</PresentationFormat>
  <Paragraphs>43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Arial Rounded MT Bold</vt:lpstr>
      <vt:lpstr>Bradley Hand ITC</vt:lpstr>
      <vt:lpstr>Calibri</vt:lpstr>
      <vt:lpstr>Gotham</vt:lpstr>
      <vt:lpstr>Gotham Book</vt:lpstr>
      <vt:lpstr>Kristen ITC</vt:lpstr>
      <vt:lpstr>Love Story Rough</vt:lpstr>
      <vt:lpstr>Please write me a song</vt:lpstr>
      <vt:lpstr>Wingdings</vt:lpstr>
      <vt:lpstr>Title slide</vt:lpstr>
      <vt:lpstr>Slides</vt:lpstr>
      <vt:lpstr>Assessometer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J Belli</cp:lastModifiedBy>
  <cp:revision>180</cp:revision>
  <cp:lastPrinted>2018-03-13T10:59:59Z</cp:lastPrinted>
  <dcterms:created xsi:type="dcterms:W3CDTF">2017-06-27T15:09:43Z</dcterms:created>
  <dcterms:modified xsi:type="dcterms:W3CDTF">2019-03-13T19:50:14Z</dcterms:modified>
</cp:coreProperties>
</file>