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notesMasterIdLst>
    <p:notesMasterId r:id="rId5"/>
  </p:notesMasterIdLst>
  <p:handoutMasterIdLst>
    <p:handoutMasterId r:id="rId6"/>
  </p:handoutMasterIdLst>
  <p:sldIdLst>
    <p:sldId id="384" r:id="rId3"/>
    <p:sldId id="400" r:id="rId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CCFF"/>
    <a:srgbClr val="0099FF"/>
    <a:srgbClr val="CCECFF"/>
    <a:srgbClr val="FFFFFF"/>
    <a:srgbClr val="6B320B"/>
    <a:srgbClr val="7A390C"/>
    <a:srgbClr val="FFE7B7"/>
    <a:srgbClr val="00808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8" autoAdjust="0"/>
    <p:restoredTop sz="73258" autoAdjust="0"/>
  </p:normalViewPr>
  <p:slideViewPr>
    <p:cSldViewPr snapToGrid="0" snapToObjects="1">
      <p:cViewPr varScale="1">
        <p:scale>
          <a:sx n="52" d="100"/>
          <a:sy n="52" d="100"/>
        </p:scale>
        <p:origin x="1920" y="66"/>
      </p:cViewPr>
      <p:guideLst/>
    </p:cSldViewPr>
  </p:slideViewPr>
  <p:outlineViewPr>
    <p:cViewPr>
      <p:scale>
        <a:sx n="33" d="100"/>
        <a:sy n="33" d="100"/>
      </p:scale>
      <p:origin x="0" y="-6792"/>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2" d="100"/>
          <a:sy n="82" d="100"/>
        </p:scale>
        <p:origin x="29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BB06537-7A6D-AE48-8835-DADFC7FA5A71}" type="datetimeFigureOut">
              <a:rPr lang="en-US" smtClean="0"/>
              <a:t>3/13/2019</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E469170-F8B4-754D-AD68-32C90554A8F3}" type="slidenum">
              <a:rPr lang="en-US" smtClean="0"/>
              <a:t>‹#›</a:t>
            </a:fld>
            <a:endParaRPr lang="en-US"/>
          </a:p>
        </p:txBody>
      </p:sp>
    </p:spTree>
    <p:extLst>
      <p:ext uri="{BB962C8B-B14F-4D97-AF65-F5344CB8AC3E}">
        <p14:creationId xmlns:p14="http://schemas.microsoft.com/office/powerpoint/2010/main" val="1063856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4E4DA8E-9E6D-ED4F-B068-49B17AB22E2E}" type="datetimeFigureOut">
              <a:rPr lang="en-US" smtClean="0"/>
              <a:t>3/13/2019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BD82436-5DD0-124E-81ED-DDD3123492E8}" type="slidenum">
              <a:rPr lang="en-US" smtClean="0"/>
              <a:t>‹#›</a:t>
            </a:fld>
            <a:endParaRPr lang="en-US"/>
          </a:p>
        </p:txBody>
      </p:sp>
    </p:spTree>
    <p:extLst>
      <p:ext uri="{BB962C8B-B14F-4D97-AF65-F5344CB8AC3E}">
        <p14:creationId xmlns:p14="http://schemas.microsoft.com/office/powerpoint/2010/main" val="117640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Katie </a:t>
            </a:r>
            <a:r>
              <a:rPr lang="en-GB" dirty="0" err="1" smtClean="0"/>
              <a:t>Hibbins</a:t>
            </a:r>
            <a:r>
              <a:rPr lang="en-GB" dirty="0" smtClean="0"/>
              <a:t>-Durkin RE example</a:t>
            </a:r>
          </a:p>
          <a:p>
            <a:r>
              <a:rPr lang="en-GB" dirty="0" smtClean="0"/>
              <a:t>A strategy used in RE, “Thinking outside the box” challenges pupils to think in</a:t>
            </a:r>
            <a:r>
              <a:rPr lang="en-GB" baseline="0" dirty="0" smtClean="0"/>
              <a:t> more depth about the answers to their questions.</a:t>
            </a:r>
          </a:p>
          <a:p>
            <a:r>
              <a:rPr lang="en-GB" baseline="0" dirty="0" smtClean="0"/>
              <a:t>Pupils were asked to explain two reasons why Christians have different views on the use of a crucifix, cross or risen Christ. Pupils are asked to start brainstorming within the box – with the obvious answers; the answers that they first think of or that they think others will come up with. Then, there are asked to work outside the box and consider the things that other people might not. This could be: adding depth to the original answers; adding alternative perspectives or perhaps linking to other topics.</a:t>
            </a:r>
          </a:p>
          <a:p>
            <a:endParaRPr lang="en-GB" dirty="0"/>
          </a:p>
        </p:txBody>
      </p:sp>
      <p:sp>
        <p:nvSpPr>
          <p:cNvPr id="4" name="Slide Number Placeholder 3"/>
          <p:cNvSpPr>
            <a:spLocks noGrp="1"/>
          </p:cNvSpPr>
          <p:nvPr>
            <p:ph type="sldNum" sz="quarter" idx="10"/>
          </p:nvPr>
        </p:nvSpPr>
        <p:spPr/>
        <p:txBody>
          <a:bodyPr/>
          <a:lstStyle/>
          <a:p>
            <a:fld id="{BBD82436-5DD0-124E-81ED-DDD3123492E8}" type="slidenum">
              <a:rPr lang="en-US" smtClean="0"/>
              <a:t>1</a:t>
            </a:fld>
            <a:endParaRPr lang="en-US"/>
          </a:p>
        </p:txBody>
      </p:sp>
    </p:spTree>
    <p:extLst>
      <p:ext uri="{BB962C8B-B14F-4D97-AF65-F5344CB8AC3E}">
        <p14:creationId xmlns:p14="http://schemas.microsoft.com/office/powerpoint/2010/main" val="402820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same idea has been used</a:t>
            </a:r>
            <a:r>
              <a:rPr lang="en-GB" baseline="0" dirty="0" smtClean="0"/>
              <a:t> in English in creative writing.</a:t>
            </a:r>
          </a:p>
          <a:p>
            <a:endParaRPr lang="en-GB" baseline="0" dirty="0" smtClean="0"/>
          </a:p>
          <a:p>
            <a:r>
              <a:rPr lang="en-GB" baseline="0" dirty="0" smtClean="0"/>
              <a:t>Here, the students were asked to plan a piece of descriptive writing focussing on the image of an old man.  ‘In the box’ they noted the ‘obvious’ or ‘expected’ answers to this.  Students came up with answers like ‘old, wrinkly, smelly’.</a:t>
            </a:r>
          </a:p>
          <a:p>
            <a:r>
              <a:rPr lang="en-GB" baseline="0" dirty="0" smtClean="0"/>
              <a:t>The students then thought ‘outside of the box’ and were encouraged to approach the same task from different perspectives.  This challenged the students to be creative and original and as a result, they produced far more interesting answers that would help them to achieve more marks.</a:t>
            </a:r>
          </a:p>
          <a:p>
            <a:endParaRPr lang="en-GB" dirty="0"/>
          </a:p>
        </p:txBody>
      </p:sp>
      <p:sp>
        <p:nvSpPr>
          <p:cNvPr id="4" name="Slide Number Placeholder 3"/>
          <p:cNvSpPr>
            <a:spLocks noGrp="1"/>
          </p:cNvSpPr>
          <p:nvPr>
            <p:ph type="sldNum" sz="quarter" idx="10"/>
          </p:nvPr>
        </p:nvSpPr>
        <p:spPr/>
        <p:txBody>
          <a:bodyPr/>
          <a:lstStyle/>
          <a:p>
            <a:fld id="{BBD82436-5DD0-124E-81ED-DDD3123492E8}" type="slidenum">
              <a:rPr lang="en-US" smtClean="0"/>
              <a:t>2</a:t>
            </a:fld>
            <a:endParaRPr lang="en-US"/>
          </a:p>
        </p:txBody>
      </p:sp>
    </p:spTree>
    <p:extLst>
      <p:ext uri="{BB962C8B-B14F-4D97-AF65-F5344CB8AC3E}">
        <p14:creationId xmlns:p14="http://schemas.microsoft.com/office/powerpoint/2010/main" val="365302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idx="1"/>
          </p:nvPr>
        </p:nvSpPr>
        <p:spPr>
          <a:xfrm>
            <a:off x="628650" y="4063999"/>
            <a:ext cx="7886700" cy="2112963"/>
          </a:xfrm>
          <a:prstGeom prst="rect">
            <a:avLst/>
          </a:prstGeom>
        </p:spPr>
        <p:txBody>
          <a:bodyPr vert="horz" lIns="91440" tIns="45720" rIns="91440" bIns="45720" rtlCol="0">
            <a:normAutofit/>
          </a:bodyPr>
          <a:lstStyle/>
          <a:p>
            <a:pPr lvl="0"/>
            <a:r>
              <a:rPr lang="en-US" smtClean="0"/>
              <a:t>Sub headings</a:t>
            </a:r>
            <a:endParaRPr lang="en-US" dirty="0"/>
          </a:p>
        </p:txBody>
      </p:sp>
    </p:spTree>
    <p:extLst>
      <p:ext uri="{BB962C8B-B14F-4D97-AF65-F5344CB8AC3E}">
        <p14:creationId xmlns:p14="http://schemas.microsoft.com/office/powerpoint/2010/main" val="107980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854077"/>
          </a:xfrm>
        </p:spPr>
        <p:txBody>
          <a:bodyPr anchor="b">
            <a:normAutofit/>
          </a:bodyPr>
          <a:lstStyle>
            <a:lvl1pPr algn="ctr">
              <a:defRPr sz="3200" b="0">
                <a:solidFill>
                  <a:srgbClr val="002060"/>
                </a:solidFill>
                <a:latin typeface="Love Story Rough" pitchFamily="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solidFill>
                  <a:srgbClr val="002060"/>
                </a:solidFill>
                <a:latin typeface="Please write me a song" panose="02000603000000000000" pitchFamily="2" charset="0"/>
                <a:ea typeface="Please write me a song" panose="02000603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b="67963"/>
          <a:stretch/>
        </p:blipFill>
        <p:spPr>
          <a:xfrm>
            <a:off x="-11404" y="1"/>
            <a:ext cx="9178209" cy="1470820"/>
          </a:xfrm>
          <a:prstGeom prst="rect">
            <a:avLst/>
          </a:prstGeom>
        </p:spPr>
      </p:pic>
      <p:pic>
        <p:nvPicPr>
          <p:cNvPr id="8" name="Picture 7"/>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t="77222"/>
          <a:stretch/>
        </p:blipFill>
        <p:spPr>
          <a:xfrm>
            <a:off x="0" y="5295901"/>
            <a:ext cx="9166806" cy="1562099"/>
          </a:xfrm>
          <a:prstGeom prst="rect">
            <a:avLst/>
          </a:prstGeom>
        </p:spPr>
      </p:pic>
      <p:pic>
        <p:nvPicPr>
          <p:cNvPr id="9" name="Picture 8"/>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7954903" y="505620"/>
            <a:ext cx="1177694" cy="9652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theme" Target="../theme/theme2.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295526"/>
            <a:ext cx="8128000" cy="1325563"/>
          </a:xfrm>
          <a:prstGeom prst="rect">
            <a:avLst/>
          </a:prstGeom>
        </p:spPr>
        <p:txBody>
          <a:bodyPr vert="horz" lIns="91440" tIns="45720" rIns="91440" bIns="45720" rtlCol="0" anchor="ctr">
            <a:normAutofit/>
          </a:bodyPr>
          <a:lstStyle/>
          <a:p>
            <a:r>
              <a:rPr lang="en-US" dirty="0" smtClean="0"/>
              <a:t>Title</a:t>
            </a:r>
            <a:endParaRPr lang="en-US" dirty="0"/>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b="67963"/>
          <a:stretch/>
        </p:blipFill>
        <p:spPr>
          <a:xfrm>
            <a:off x="-11403" y="0"/>
            <a:ext cx="9166806" cy="2197099"/>
          </a:xfrm>
          <a:prstGeom prst="rect">
            <a:avLst/>
          </a:prstGeom>
        </p:spPr>
      </p:pic>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77222"/>
          <a:stretch/>
        </p:blipFill>
        <p:spPr>
          <a:xfrm>
            <a:off x="-11403" y="5295901"/>
            <a:ext cx="9166806" cy="1562099"/>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54903" y="505620"/>
            <a:ext cx="1177694" cy="965200"/>
          </a:xfrm>
          <a:prstGeom prst="rect">
            <a:avLst/>
          </a:prstGeom>
        </p:spPr>
      </p:pic>
    </p:spTree>
    <p:extLst>
      <p:ext uri="{BB962C8B-B14F-4D97-AF65-F5344CB8AC3E}">
        <p14:creationId xmlns:p14="http://schemas.microsoft.com/office/powerpoint/2010/main" val="355764064"/>
      </p:ext>
    </p:extLst>
  </p:cSld>
  <p:clrMap bg1="lt1" tx1="dk1" bg2="lt2" tx2="dk2" accent1="accent1" accent2="accent2" accent3="accent3" accent4="accent4" accent5="accent5" accent6="accent6" hlink="hlink" folHlink="folHlink"/>
  <p:sldLayoutIdLst>
    <p:sldLayoutId id="2147483663" r:id="rId1"/>
    <p:sldLayoutId id="2147483661" r:id="rId2"/>
  </p:sldLayoutIdLst>
  <p:txStyles>
    <p:titleStyle>
      <a:lvl1pPr algn="ctr" defTabSz="914400" rtl="0" eaLnBrk="1" latinLnBrk="0" hangingPunct="1">
        <a:lnSpc>
          <a:spcPct val="90000"/>
        </a:lnSpc>
        <a:spcBef>
          <a:spcPct val="0"/>
        </a:spcBef>
        <a:buNone/>
        <a:defRPr sz="4400" b="1" i="0" kern="1200">
          <a:solidFill>
            <a:schemeClr val="tx1"/>
          </a:solidFill>
          <a:latin typeface="Gotham" charset="0"/>
          <a:ea typeface="Gotham" charset="0"/>
          <a:cs typeface="Gotham"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b="67963"/>
          <a:stretch/>
        </p:blipFill>
        <p:spPr>
          <a:xfrm>
            <a:off x="-11403" y="0"/>
            <a:ext cx="9144000" cy="2197099"/>
          </a:xfrm>
          <a:prstGeom prst="rect">
            <a:avLst/>
          </a:prstGeom>
        </p:spPr>
      </p:pic>
      <p:pic>
        <p:nvPicPr>
          <p:cNvPr id="8" name="Picture 7"/>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t="77222"/>
          <a:stretch/>
        </p:blipFill>
        <p:spPr>
          <a:xfrm>
            <a:off x="-22806" y="5395912"/>
            <a:ext cx="9166806" cy="1562099"/>
          </a:xfrm>
          <a:prstGeom prst="rect">
            <a:avLst/>
          </a:prstGeom>
        </p:spPr>
      </p:pic>
      <p:pic>
        <p:nvPicPr>
          <p:cNvPr id="9" name="Picture 8"/>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7954903" y="505620"/>
            <a:ext cx="1177694" cy="965200"/>
          </a:xfrm>
          <a:prstGeom prst="rect">
            <a:avLst/>
          </a:prstGeom>
        </p:spPr>
      </p:pic>
    </p:spTree>
    <p:extLst>
      <p:ext uri="{BB962C8B-B14F-4D97-AF65-F5344CB8AC3E}">
        <p14:creationId xmlns:p14="http://schemas.microsoft.com/office/powerpoint/2010/main" val="40632672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1742"/>
            <a:ext cx="7772400" cy="854077"/>
          </a:xfrm>
        </p:spPr>
        <p:txBody>
          <a:bodyPr>
            <a:normAutofit/>
          </a:bodyPr>
          <a:lstStyle/>
          <a:p>
            <a:r>
              <a:rPr lang="en-GB" sz="5400" dirty="0" smtClean="0"/>
              <a:t>Thinking outside the box: RE</a:t>
            </a:r>
            <a:endParaRPr lang="en-GB" sz="5400" dirty="0"/>
          </a:p>
        </p:txBody>
      </p:sp>
      <p:pic>
        <p:nvPicPr>
          <p:cNvPr id="4" name="Picture 3"/>
          <p:cNvPicPr>
            <a:picLocks noChangeAspect="1"/>
          </p:cNvPicPr>
          <p:nvPr/>
        </p:nvPicPr>
        <p:blipFill rotWithShape="1">
          <a:blip r:embed="rId3"/>
          <a:srcRect l="19828" t="32674" r="43793" b="5074"/>
          <a:stretch/>
        </p:blipFill>
        <p:spPr>
          <a:xfrm rot="16200000">
            <a:off x="-102049" y="1406327"/>
            <a:ext cx="5383072" cy="5178973"/>
          </a:xfrm>
          <a:prstGeom prst="rect">
            <a:avLst/>
          </a:prstGeom>
        </p:spPr>
      </p:pic>
      <p:sp>
        <p:nvSpPr>
          <p:cNvPr id="5" name="TextBox 4"/>
          <p:cNvSpPr txBox="1"/>
          <p:nvPr/>
        </p:nvSpPr>
        <p:spPr>
          <a:xfrm>
            <a:off x="5372100" y="1559499"/>
            <a:ext cx="3771900" cy="5262979"/>
          </a:xfrm>
          <a:prstGeom prst="rect">
            <a:avLst/>
          </a:prstGeom>
          <a:noFill/>
        </p:spPr>
        <p:txBody>
          <a:bodyPr wrap="square" rtlCol="0">
            <a:spAutoFit/>
          </a:bodyPr>
          <a:lstStyle/>
          <a:p>
            <a:r>
              <a:rPr lang="en-GB" sz="2400" dirty="0" smtClean="0">
                <a:solidFill>
                  <a:srgbClr val="002060"/>
                </a:solidFill>
                <a:latin typeface="Please write me a song" panose="02000603000000000000" pitchFamily="2" charset="0"/>
                <a:ea typeface="Please write me a song" panose="02000603000000000000" pitchFamily="2" charset="0"/>
              </a:rPr>
              <a:t>A technique that encourages students to initially consider the </a:t>
            </a:r>
            <a:r>
              <a:rPr lang="en-GB" sz="2400" b="1" dirty="0" smtClean="0">
                <a:solidFill>
                  <a:srgbClr val="002060"/>
                </a:solidFill>
                <a:latin typeface="Please write me a song" panose="02000603000000000000" pitchFamily="2" charset="0"/>
                <a:ea typeface="Please write me a song" panose="02000603000000000000" pitchFamily="2" charset="0"/>
              </a:rPr>
              <a:t>obvious answers </a:t>
            </a:r>
            <a:r>
              <a:rPr lang="en-GB" sz="2400" dirty="0" smtClean="0">
                <a:solidFill>
                  <a:srgbClr val="002060"/>
                </a:solidFill>
                <a:latin typeface="Please write me a song" panose="02000603000000000000" pitchFamily="2" charset="0"/>
                <a:ea typeface="Please write me a song" panose="02000603000000000000" pitchFamily="2" charset="0"/>
              </a:rPr>
              <a:t>or </a:t>
            </a:r>
            <a:r>
              <a:rPr lang="en-GB" sz="2400" b="1" dirty="0" smtClean="0">
                <a:solidFill>
                  <a:srgbClr val="002060"/>
                </a:solidFill>
                <a:latin typeface="Please write me a song" panose="02000603000000000000" pitchFamily="2" charset="0"/>
                <a:ea typeface="Please write me a song" panose="02000603000000000000" pitchFamily="2" charset="0"/>
              </a:rPr>
              <a:t>low tariff responses</a:t>
            </a:r>
            <a:r>
              <a:rPr lang="en-GB" sz="2400" dirty="0" smtClean="0">
                <a:solidFill>
                  <a:srgbClr val="002060"/>
                </a:solidFill>
                <a:latin typeface="Please write me a song" panose="02000603000000000000" pitchFamily="2" charset="0"/>
                <a:ea typeface="Please write me a song" panose="02000603000000000000" pitchFamily="2" charset="0"/>
              </a:rPr>
              <a:t> to a question.</a:t>
            </a:r>
          </a:p>
          <a:p>
            <a:endParaRPr lang="en-GB" sz="2400" dirty="0">
              <a:solidFill>
                <a:srgbClr val="002060"/>
              </a:solidFill>
              <a:latin typeface="Please write me a song" panose="02000603000000000000" pitchFamily="2" charset="0"/>
              <a:ea typeface="Please write me a song" panose="02000603000000000000" pitchFamily="2" charset="0"/>
            </a:endParaRPr>
          </a:p>
          <a:p>
            <a:r>
              <a:rPr lang="en-GB" sz="2400" dirty="0" smtClean="0">
                <a:solidFill>
                  <a:srgbClr val="002060"/>
                </a:solidFill>
                <a:latin typeface="Please write me a song" panose="02000603000000000000" pitchFamily="2" charset="0"/>
                <a:ea typeface="Please write me a song" panose="02000603000000000000" pitchFamily="2" charset="0"/>
              </a:rPr>
              <a:t>Then they are challenged to think </a:t>
            </a:r>
            <a:r>
              <a:rPr lang="en-GB" sz="2400" b="1" dirty="0" smtClean="0">
                <a:solidFill>
                  <a:srgbClr val="002060"/>
                </a:solidFill>
                <a:latin typeface="Please write me a song" panose="02000603000000000000" pitchFamily="2" charset="0"/>
                <a:ea typeface="Please write me a song" panose="02000603000000000000" pitchFamily="2" charset="0"/>
              </a:rPr>
              <a:t>‘outside the box’.</a:t>
            </a:r>
          </a:p>
          <a:p>
            <a:endParaRPr lang="en-GB" sz="1100" dirty="0">
              <a:solidFill>
                <a:srgbClr val="002060"/>
              </a:solidFill>
              <a:latin typeface="Please write me a song" panose="02000603000000000000" pitchFamily="2" charset="0"/>
              <a:ea typeface="Please write me a song" panose="02000603000000000000" pitchFamily="2" charset="0"/>
            </a:endParaRPr>
          </a:p>
          <a:p>
            <a:r>
              <a:rPr lang="en-GB" sz="2400" u="sng" dirty="0" smtClean="0">
                <a:solidFill>
                  <a:srgbClr val="002060"/>
                </a:solidFill>
                <a:latin typeface="Please write me a song" panose="02000603000000000000" pitchFamily="2" charset="0"/>
                <a:ea typeface="Please write me a song" panose="02000603000000000000" pitchFamily="2" charset="0"/>
              </a:rPr>
              <a:t>For example: </a:t>
            </a:r>
          </a:p>
          <a:p>
            <a:pPr marL="285750" indent="-285750">
              <a:buFont typeface="Arial" panose="020B0604020202020204" pitchFamily="34" charset="0"/>
              <a:buChar char="•"/>
            </a:pPr>
            <a:r>
              <a:rPr lang="en-GB" sz="2400" dirty="0" smtClean="0">
                <a:solidFill>
                  <a:srgbClr val="002060"/>
                </a:solidFill>
                <a:latin typeface="Please write me a song" panose="02000603000000000000" pitchFamily="2" charset="0"/>
                <a:ea typeface="Please write me a song" panose="02000603000000000000" pitchFamily="2" charset="0"/>
              </a:rPr>
              <a:t>greater depth</a:t>
            </a:r>
          </a:p>
          <a:p>
            <a:pPr marL="285750" indent="-285750">
              <a:buFont typeface="Arial" panose="020B0604020202020204" pitchFamily="34" charset="0"/>
              <a:buChar char="•"/>
            </a:pPr>
            <a:r>
              <a:rPr lang="en-GB" sz="2400" dirty="0" smtClean="0">
                <a:solidFill>
                  <a:srgbClr val="002060"/>
                </a:solidFill>
                <a:latin typeface="Please write me a song" panose="02000603000000000000" pitchFamily="2" charset="0"/>
                <a:ea typeface="Please write me a song" panose="02000603000000000000" pitchFamily="2" charset="0"/>
              </a:rPr>
              <a:t>more interesting vocabulary</a:t>
            </a:r>
          </a:p>
          <a:p>
            <a:pPr marL="285750" indent="-285750">
              <a:buFont typeface="Arial" panose="020B0604020202020204" pitchFamily="34" charset="0"/>
              <a:buChar char="•"/>
            </a:pPr>
            <a:r>
              <a:rPr lang="en-GB" sz="2400" dirty="0" smtClean="0">
                <a:solidFill>
                  <a:srgbClr val="002060"/>
                </a:solidFill>
                <a:latin typeface="Please write me a song" panose="02000603000000000000" pitchFamily="2" charset="0"/>
                <a:ea typeface="Please write me a song" panose="02000603000000000000" pitchFamily="2" charset="0"/>
              </a:rPr>
              <a:t>an alternative perspective</a:t>
            </a:r>
          </a:p>
          <a:p>
            <a:pPr marL="285750" indent="-285750">
              <a:buFont typeface="Arial" panose="020B0604020202020204" pitchFamily="34" charset="0"/>
              <a:buChar char="•"/>
            </a:pPr>
            <a:r>
              <a:rPr lang="en-GB" sz="2400" dirty="0" smtClean="0">
                <a:solidFill>
                  <a:srgbClr val="002060"/>
                </a:solidFill>
                <a:latin typeface="Please write me a song" panose="02000603000000000000" pitchFamily="2" charset="0"/>
                <a:ea typeface="Please write me a song" panose="02000603000000000000" pitchFamily="2" charset="0"/>
              </a:rPr>
              <a:t>critical analysis</a:t>
            </a:r>
          </a:p>
          <a:p>
            <a:pPr marL="285750" indent="-285750">
              <a:buFont typeface="Arial" panose="020B0604020202020204" pitchFamily="34" charset="0"/>
              <a:buChar char="•"/>
            </a:pPr>
            <a:r>
              <a:rPr lang="en-GB" sz="2400" dirty="0" smtClean="0">
                <a:solidFill>
                  <a:srgbClr val="002060"/>
                </a:solidFill>
                <a:latin typeface="Please write me a song" panose="02000603000000000000" pitchFamily="2" charset="0"/>
                <a:ea typeface="Please write me a song" panose="02000603000000000000" pitchFamily="2" charset="0"/>
              </a:rPr>
              <a:t>links to other topics.</a:t>
            </a:r>
            <a:endParaRPr lang="en-GB" sz="2400" dirty="0">
              <a:solidFill>
                <a:srgbClr val="002060"/>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2728954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4656" t="23474" r="8792" b="10594"/>
          <a:stretch/>
        </p:blipFill>
        <p:spPr>
          <a:xfrm>
            <a:off x="0" y="1566536"/>
            <a:ext cx="9018846" cy="5023450"/>
          </a:xfrm>
          <a:prstGeom prst="rect">
            <a:avLst/>
          </a:prstGeom>
        </p:spPr>
      </p:pic>
      <p:sp>
        <p:nvSpPr>
          <p:cNvPr id="5" name="Title 1"/>
          <p:cNvSpPr>
            <a:spLocks noGrp="1"/>
          </p:cNvSpPr>
          <p:nvPr>
            <p:ph type="ctrTitle"/>
          </p:nvPr>
        </p:nvSpPr>
        <p:spPr>
          <a:xfrm>
            <a:off x="685800" y="491742"/>
            <a:ext cx="7772400" cy="854077"/>
          </a:xfrm>
        </p:spPr>
        <p:txBody>
          <a:bodyPr>
            <a:normAutofit/>
          </a:bodyPr>
          <a:lstStyle/>
          <a:p>
            <a:r>
              <a:rPr lang="en-GB" sz="5400" dirty="0" smtClean="0"/>
              <a:t>Thinking outside the box: English</a:t>
            </a:r>
            <a:endParaRPr lang="en-GB" sz="5400" dirty="0"/>
          </a:p>
        </p:txBody>
      </p:sp>
      <p:pic>
        <p:nvPicPr>
          <p:cNvPr id="6" name="Picture 5"/>
          <p:cNvPicPr>
            <a:picLocks noChangeAspect="1"/>
          </p:cNvPicPr>
          <p:nvPr/>
        </p:nvPicPr>
        <p:blipFill rotWithShape="1">
          <a:blip r:embed="rId4"/>
          <a:srcRect l="25862" t="24088" r="10000" b="10900"/>
          <a:stretch/>
        </p:blipFill>
        <p:spPr>
          <a:xfrm>
            <a:off x="-1" y="1345818"/>
            <a:ext cx="9202027" cy="5244167"/>
          </a:xfrm>
          <a:prstGeom prst="rect">
            <a:avLst/>
          </a:prstGeom>
        </p:spPr>
      </p:pic>
      <p:pic>
        <p:nvPicPr>
          <p:cNvPr id="7" name="Picture 6"/>
          <p:cNvPicPr>
            <a:picLocks noChangeAspect="1"/>
          </p:cNvPicPr>
          <p:nvPr/>
        </p:nvPicPr>
        <p:blipFill rotWithShape="1">
          <a:blip r:embed="rId5"/>
          <a:srcRect l="25000" t="24394" r="9656" b="10594"/>
          <a:stretch/>
        </p:blipFill>
        <p:spPr>
          <a:xfrm>
            <a:off x="147740" y="1345819"/>
            <a:ext cx="9093339" cy="5086512"/>
          </a:xfrm>
          <a:prstGeom prst="rect">
            <a:avLst/>
          </a:prstGeom>
        </p:spPr>
      </p:pic>
    </p:spTree>
    <p:extLst>
      <p:ext uri="{BB962C8B-B14F-4D97-AF65-F5344CB8AC3E}">
        <p14:creationId xmlns:p14="http://schemas.microsoft.com/office/powerpoint/2010/main" val="402196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91D87DC-CC0A-A447-94FA-001A51193FBB}" vid="{CC5ADD21-0F54-224E-99B0-3A90D3AF798C}"/>
    </a:ext>
  </a:extLst>
</a:theme>
</file>

<file path=ppt/theme/theme2.xml><?xml version="1.0" encoding="utf-8"?>
<a:theme xmlns:a="http://schemas.openxmlformats.org/drawingml/2006/main" name="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Xavier presentation</Template>
  <TotalTime>1804</TotalTime>
  <Words>306</Words>
  <Application>Microsoft Office PowerPoint</Application>
  <PresentationFormat>On-screen Show (4:3)</PresentationFormat>
  <Paragraphs>21</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Gotham</vt:lpstr>
      <vt:lpstr>Gotham Book</vt:lpstr>
      <vt:lpstr>Love Story Rough</vt:lpstr>
      <vt:lpstr>Please write me a song</vt:lpstr>
      <vt:lpstr>Title slide</vt:lpstr>
      <vt:lpstr>Slides</vt:lpstr>
      <vt:lpstr>Thinking outside the box: RE</vt:lpstr>
      <vt:lpstr>Thinking outside the box: English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Torlop</dc:creator>
  <cp:lastModifiedBy>J Belli</cp:lastModifiedBy>
  <cp:revision>180</cp:revision>
  <cp:lastPrinted>2018-03-13T10:59:59Z</cp:lastPrinted>
  <dcterms:created xsi:type="dcterms:W3CDTF">2017-06-27T15:09:43Z</dcterms:created>
  <dcterms:modified xsi:type="dcterms:W3CDTF">2019-03-13T20:00:51Z</dcterms:modified>
</cp:coreProperties>
</file>