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8DD4-B018-4F54-BBAA-66BC1BEE84E7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46BC-B4AB-4CFC-B4B8-8FC6A9F440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459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8DD4-B018-4F54-BBAA-66BC1BEE84E7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46BC-B4AB-4CFC-B4B8-8FC6A9F440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9194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8DD4-B018-4F54-BBAA-66BC1BEE84E7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46BC-B4AB-4CFC-B4B8-8FC6A9F440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6638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8DD4-B018-4F54-BBAA-66BC1BEE84E7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46BC-B4AB-4CFC-B4B8-8FC6A9F440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629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8DD4-B018-4F54-BBAA-66BC1BEE84E7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46BC-B4AB-4CFC-B4B8-8FC6A9F440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7219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8DD4-B018-4F54-BBAA-66BC1BEE84E7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46BC-B4AB-4CFC-B4B8-8FC6A9F440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262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8DD4-B018-4F54-BBAA-66BC1BEE84E7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46BC-B4AB-4CFC-B4B8-8FC6A9F440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7960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8DD4-B018-4F54-BBAA-66BC1BEE84E7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46BC-B4AB-4CFC-B4B8-8FC6A9F440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033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8DD4-B018-4F54-BBAA-66BC1BEE84E7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46BC-B4AB-4CFC-B4B8-8FC6A9F440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9133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8DD4-B018-4F54-BBAA-66BC1BEE84E7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46BC-B4AB-4CFC-B4B8-8FC6A9F440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2928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8DD4-B018-4F54-BBAA-66BC1BEE84E7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46BC-B4AB-4CFC-B4B8-8FC6A9F440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1137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A8DD4-B018-4F54-BBAA-66BC1BEE84E7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A46BC-B4AB-4CFC-B4B8-8FC6A9F440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685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6800" y="167426"/>
            <a:ext cx="5791200" cy="1372070"/>
          </a:xfrm>
        </p:spPr>
        <p:txBody>
          <a:bodyPr>
            <a:noAutofit/>
          </a:bodyPr>
          <a:lstStyle/>
          <a:p>
            <a:r>
              <a:rPr lang="en-GB" sz="8800" dirty="0" smtClean="0">
                <a:effectLst/>
                <a:latin typeface="Bernard MT Condensed" panose="02050806060905020404" pitchFamily="18" charset="0"/>
              </a:rPr>
              <a:t>RETRIEVE</a:t>
            </a:r>
            <a:endParaRPr lang="en-GB" sz="8800" dirty="0">
              <a:effectLst/>
              <a:latin typeface="Bernard MT Condensed" panose="020508060609050204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35638" y="1661374"/>
            <a:ext cx="6967471" cy="5004837"/>
          </a:xfrm>
        </p:spPr>
        <p:txBody>
          <a:bodyPr>
            <a:normAutofit fontScale="92500" lnSpcReduction="20000"/>
          </a:bodyPr>
          <a:lstStyle/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GB" sz="4800" dirty="0" smtClean="0">
                <a:latin typeface="Bernard MT Condensed" panose="02050806060905020404" pitchFamily="18" charset="0"/>
              </a:rPr>
              <a:t>Can you find information in the text? 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GB" sz="4800" dirty="0" smtClean="0">
                <a:latin typeface="Bernard MT Condensed" panose="02050806060905020404" pitchFamily="18" charset="0"/>
              </a:rPr>
              <a:t>What do certain words mean? (Dictionary)</a:t>
            </a:r>
            <a:endParaRPr lang="en-GB" sz="4800" dirty="0">
              <a:latin typeface="Bernard MT Condensed" panose="02050806060905020404" pitchFamily="18" charset="0"/>
            </a:endParaRPr>
          </a:p>
          <a:p>
            <a:pPr algn="l"/>
            <a:endParaRPr lang="en-GB" sz="4800" dirty="0" smtClean="0">
              <a:latin typeface="Bernard MT Condensed" panose="02050806060905020404" pitchFamily="18" charset="0"/>
            </a:endParaRPr>
          </a:p>
          <a:p>
            <a:pPr algn="l"/>
            <a:r>
              <a:rPr lang="en-GB" sz="4800" dirty="0" smtClean="0">
                <a:latin typeface="Bernard MT Condensed" panose="02050806060905020404" pitchFamily="18" charset="0"/>
              </a:rPr>
              <a:t>Look through the text carefully and highlight or underline the words which answer the questions.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59" y="679695"/>
            <a:ext cx="4758341" cy="5402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398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6800" y="167426"/>
            <a:ext cx="5791200" cy="1372070"/>
          </a:xfrm>
        </p:spPr>
        <p:txBody>
          <a:bodyPr>
            <a:noAutofit/>
          </a:bodyPr>
          <a:lstStyle/>
          <a:p>
            <a:r>
              <a:rPr lang="en-GB" sz="8800" dirty="0" smtClean="0">
                <a:effectLst/>
                <a:latin typeface="Bernard MT Condensed" panose="02050806060905020404" pitchFamily="18" charset="0"/>
              </a:rPr>
              <a:t>INTERPRET</a:t>
            </a:r>
            <a:endParaRPr lang="en-GB" sz="8800" dirty="0">
              <a:effectLst/>
              <a:latin typeface="Bernard MT Condensed" panose="020508060609050204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35638" y="1661374"/>
            <a:ext cx="6967471" cy="5004837"/>
          </a:xfrm>
        </p:spPr>
        <p:txBody>
          <a:bodyPr>
            <a:normAutofit fontScale="92500"/>
          </a:bodyPr>
          <a:lstStyle/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GB" sz="4800" dirty="0" smtClean="0">
                <a:latin typeface="Bernard MT Condensed" panose="02050806060905020404" pitchFamily="18" charset="0"/>
              </a:rPr>
              <a:t>How are the characters feeling? 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GB" sz="4800" dirty="0" smtClean="0">
                <a:latin typeface="Bernard MT Condensed" panose="02050806060905020404" pitchFamily="18" charset="0"/>
              </a:rPr>
              <a:t>Why did they do or say that? 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GB" sz="4800" dirty="0" smtClean="0">
                <a:latin typeface="Bernard MT Condensed" panose="02050806060905020404" pitchFamily="18" charset="0"/>
              </a:rPr>
              <a:t>What might happen next?</a:t>
            </a:r>
            <a:endParaRPr lang="en-GB" sz="4800" dirty="0">
              <a:latin typeface="Bernard MT Condensed" panose="02050806060905020404" pitchFamily="18" charset="0"/>
            </a:endParaRPr>
          </a:p>
          <a:p>
            <a:pPr algn="l"/>
            <a:endParaRPr lang="en-GB" sz="4800" dirty="0" smtClean="0">
              <a:latin typeface="Bernard MT Condensed" panose="02050806060905020404" pitchFamily="18" charset="0"/>
            </a:endParaRPr>
          </a:p>
          <a:p>
            <a:pPr algn="l"/>
            <a:r>
              <a:rPr lang="en-GB" sz="4800" dirty="0" smtClean="0">
                <a:latin typeface="Bernard MT Condensed" panose="02050806060905020404" pitchFamily="18" charset="0"/>
              </a:rPr>
              <a:t>Unlock information from the clues given in the text.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784" y="679695"/>
            <a:ext cx="4545691" cy="5402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069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6800" y="167426"/>
            <a:ext cx="5791200" cy="1372070"/>
          </a:xfrm>
        </p:spPr>
        <p:txBody>
          <a:bodyPr>
            <a:noAutofit/>
          </a:bodyPr>
          <a:lstStyle/>
          <a:p>
            <a:r>
              <a:rPr lang="en-GB" sz="8800" dirty="0" smtClean="0">
                <a:effectLst/>
                <a:latin typeface="Bernard MT Condensed" panose="02050806060905020404" pitchFamily="18" charset="0"/>
              </a:rPr>
              <a:t>CHOICE</a:t>
            </a:r>
            <a:endParaRPr lang="en-GB" sz="8800" dirty="0">
              <a:effectLst/>
              <a:latin typeface="Bernard MT Condensed" panose="020508060609050204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6242" y="1390918"/>
            <a:ext cx="7521262" cy="5402014"/>
          </a:xfrm>
        </p:spPr>
        <p:txBody>
          <a:bodyPr>
            <a:noAutofit/>
          </a:bodyPr>
          <a:lstStyle/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GB" sz="3600" dirty="0" smtClean="0">
                <a:latin typeface="Bernard MT Condensed" panose="02050806060905020404" pitchFamily="18" charset="0"/>
              </a:rPr>
              <a:t>Which words help you understand what is happening? 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GB" sz="3600" dirty="0" smtClean="0">
                <a:latin typeface="Bernard MT Condensed" panose="02050806060905020404" pitchFamily="18" charset="0"/>
              </a:rPr>
              <a:t>What techniques has the author used to describe? 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GB" sz="3600" dirty="0" smtClean="0">
                <a:latin typeface="Bernard MT Condensed" panose="02050806060905020404" pitchFamily="18" charset="0"/>
              </a:rPr>
              <a:t>How has the author organised or presented the text?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endParaRPr lang="en-GB" sz="2000" dirty="0">
              <a:latin typeface="Bernard MT Condensed" panose="02050806060905020404" pitchFamily="18" charset="0"/>
            </a:endParaRPr>
          </a:p>
          <a:p>
            <a:pPr algn="l"/>
            <a:r>
              <a:rPr lang="en-GB" sz="3600" dirty="0" smtClean="0">
                <a:latin typeface="Bernard MT Condensed" panose="02050806060905020404" pitchFamily="18" charset="0"/>
              </a:rPr>
              <a:t>Think carefully about the author’s choice and what they have done to make the text interesting and enjoyable to read. </a:t>
            </a:r>
          </a:p>
          <a:p>
            <a:pPr algn="l"/>
            <a:endParaRPr lang="en-GB" sz="3600" dirty="0" smtClean="0">
              <a:latin typeface="Bernard MT Condensed" panose="020508060609050204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820" y="167426"/>
            <a:ext cx="3451538" cy="6625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493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7398"/>
            <a:ext cx="5218103" cy="50450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6800" y="167426"/>
            <a:ext cx="5791200" cy="1372070"/>
          </a:xfrm>
        </p:spPr>
        <p:txBody>
          <a:bodyPr>
            <a:noAutofit/>
          </a:bodyPr>
          <a:lstStyle/>
          <a:p>
            <a:r>
              <a:rPr lang="en-GB" sz="8800" dirty="0" smtClean="0">
                <a:effectLst/>
                <a:latin typeface="Bernard MT Condensed" panose="02050806060905020404" pitchFamily="18" charset="0"/>
              </a:rPr>
              <a:t>VIEWPOINT</a:t>
            </a:r>
            <a:endParaRPr lang="en-GB" sz="8800" dirty="0">
              <a:effectLst/>
              <a:latin typeface="Bernard MT Condensed" panose="020508060609050204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35638" y="1661374"/>
            <a:ext cx="6967471" cy="5004837"/>
          </a:xfrm>
        </p:spPr>
        <p:txBody>
          <a:bodyPr>
            <a:normAutofit fontScale="77500" lnSpcReduction="20000"/>
          </a:bodyPr>
          <a:lstStyle/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GB" sz="4800" dirty="0" smtClean="0">
                <a:latin typeface="Bernard MT Condensed" panose="02050806060905020404" pitchFamily="18" charset="0"/>
              </a:rPr>
              <a:t>How does the viewpoint change your understanding of the text? 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GB" sz="4800" dirty="0" smtClean="0">
                <a:latin typeface="Bernard MT Condensed" panose="02050806060905020404" pitchFamily="18" charset="0"/>
              </a:rPr>
              <a:t>What is the author’s opinion about the text topic? 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GB" sz="4800" dirty="0" smtClean="0">
                <a:latin typeface="Bernard MT Condensed" panose="02050806060905020404" pitchFamily="18" charset="0"/>
              </a:rPr>
              <a:t>How has the author tried to change your opinion or persuade you? </a:t>
            </a:r>
          </a:p>
          <a:p>
            <a:pPr algn="l"/>
            <a:endParaRPr lang="en-GB" sz="4800" dirty="0">
              <a:latin typeface="Bernard MT Condensed" panose="02050806060905020404" pitchFamily="18" charset="0"/>
            </a:endParaRPr>
          </a:p>
          <a:p>
            <a:pPr algn="l"/>
            <a:r>
              <a:rPr lang="en-GB" sz="4800" dirty="0" smtClean="0">
                <a:latin typeface="Bernard MT Condensed" panose="02050806060905020404" pitchFamily="18" charset="0"/>
              </a:rPr>
              <a:t>Look for persuasive devices, first and third person, and strong, emotional language. </a:t>
            </a:r>
          </a:p>
        </p:txBody>
      </p:sp>
    </p:spTree>
    <p:extLst>
      <p:ext uri="{BB962C8B-B14F-4D97-AF65-F5344CB8AC3E}">
        <p14:creationId xmlns:p14="http://schemas.microsoft.com/office/powerpoint/2010/main" val="1387556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6800" y="167426"/>
            <a:ext cx="5791200" cy="1372070"/>
          </a:xfrm>
        </p:spPr>
        <p:txBody>
          <a:bodyPr>
            <a:noAutofit/>
          </a:bodyPr>
          <a:lstStyle/>
          <a:p>
            <a:r>
              <a:rPr lang="en-GB" sz="8800" dirty="0" smtClean="0">
                <a:effectLst/>
                <a:latin typeface="Bernard MT Condensed" panose="02050806060905020404" pitchFamily="18" charset="0"/>
              </a:rPr>
              <a:t>PERFORM</a:t>
            </a:r>
            <a:endParaRPr lang="en-GB" sz="8800" dirty="0">
              <a:effectLst/>
              <a:latin typeface="Bernard MT Condensed" panose="020508060609050204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35638" y="1661374"/>
            <a:ext cx="6967471" cy="5004837"/>
          </a:xfrm>
        </p:spPr>
        <p:txBody>
          <a:bodyPr>
            <a:normAutofit fontScale="92500" lnSpcReduction="20000"/>
          </a:bodyPr>
          <a:lstStyle/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GB" sz="4800" dirty="0" smtClean="0">
                <a:latin typeface="Bernard MT Condensed" panose="02050806060905020404" pitchFamily="18" charset="0"/>
              </a:rPr>
              <a:t>What do the words mean?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GB" sz="4800" dirty="0" smtClean="0">
                <a:latin typeface="Bernard MT Condensed" panose="02050806060905020404" pitchFamily="18" charset="0"/>
              </a:rPr>
              <a:t>How can you make your performance entertaining?</a:t>
            </a:r>
          </a:p>
          <a:p>
            <a:pPr algn="l"/>
            <a:endParaRPr lang="en-GB" sz="4800" dirty="0">
              <a:latin typeface="Bernard MT Condensed" panose="02050806060905020404" pitchFamily="18" charset="0"/>
            </a:endParaRPr>
          </a:p>
          <a:p>
            <a:pPr algn="l"/>
            <a:r>
              <a:rPr lang="en-GB" sz="4800" dirty="0" smtClean="0">
                <a:latin typeface="Bernard MT Condensed" panose="02050806060905020404" pitchFamily="18" charset="0"/>
              </a:rPr>
              <a:t>Look at the words, structure and punctuation which the author has used.  Use the tone of your voice to make it exciting. Be confident!  </a:t>
            </a:r>
          </a:p>
          <a:p>
            <a:pPr algn="l"/>
            <a:endParaRPr lang="en-GB" sz="4800" dirty="0">
              <a:latin typeface="Bernard MT Condensed" panose="02050806060905020404" pitchFamily="18" charset="0"/>
            </a:endParaRPr>
          </a:p>
          <a:p>
            <a:pPr algn="l"/>
            <a:endParaRPr lang="en-GB" sz="4800" dirty="0" smtClean="0">
              <a:latin typeface="Bernard MT Condensed" panose="020508060609050204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092" y="0"/>
            <a:ext cx="20612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024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13645"/>
            <a:ext cx="5483851" cy="392805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6800" y="167426"/>
            <a:ext cx="5791200" cy="1372070"/>
          </a:xfrm>
        </p:spPr>
        <p:txBody>
          <a:bodyPr>
            <a:noAutofit/>
          </a:bodyPr>
          <a:lstStyle/>
          <a:p>
            <a:r>
              <a:rPr lang="en-GB" sz="8800" dirty="0" smtClean="0">
                <a:effectLst/>
                <a:latin typeface="Bernard MT Condensed" panose="02050806060905020404" pitchFamily="18" charset="0"/>
              </a:rPr>
              <a:t>REVIEW</a:t>
            </a:r>
            <a:endParaRPr lang="en-GB" sz="8800" dirty="0">
              <a:effectLst/>
              <a:latin typeface="Bernard MT Condensed" panose="020508060609050204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64428" y="1661374"/>
            <a:ext cx="6838681" cy="5004837"/>
          </a:xfrm>
        </p:spPr>
        <p:txBody>
          <a:bodyPr>
            <a:normAutofit fontScale="77500" lnSpcReduction="20000"/>
          </a:bodyPr>
          <a:lstStyle/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GB" sz="4800" dirty="0" smtClean="0">
                <a:latin typeface="Bernard MT Condensed" panose="02050806060905020404" pitchFamily="18" charset="0"/>
              </a:rPr>
              <a:t>What is your opinion of the text?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GB" sz="4800" dirty="0" smtClean="0">
                <a:latin typeface="Bernard MT Condensed" panose="02050806060905020404" pitchFamily="18" charset="0"/>
              </a:rPr>
              <a:t>Who would you recommend it to?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GB" sz="4800" dirty="0" smtClean="0">
                <a:latin typeface="Bernard MT Condensed" panose="02050806060905020404" pitchFamily="18" charset="0"/>
              </a:rPr>
              <a:t>What did you enjoy? Why?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GB" sz="4800" dirty="0" smtClean="0">
                <a:latin typeface="Bernard MT Condensed" panose="02050806060905020404" pitchFamily="18" charset="0"/>
              </a:rPr>
              <a:t>How could the text be improved? </a:t>
            </a:r>
            <a:endParaRPr lang="en-GB" sz="4800" dirty="0">
              <a:latin typeface="Bernard MT Condensed" panose="02050806060905020404" pitchFamily="18" charset="0"/>
            </a:endParaRPr>
          </a:p>
          <a:p>
            <a:pPr algn="l"/>
            <a:endParaRPr lang="en-GB" sz="4800" dirty="0" smtClean="0">
              <a:latin typeface="Bernard MT Condensed" panose="02050806060905020404" pitchFamily="18" charset="0"/>
            </a:endParaRPr>
          </a:p>
          <a:p>
            <a:pPr algn="l"/>
            <a:r>
              <a:rPr lang="en-GB" sz="4800" dirty="0" smtClean="0">
                <a:latin typeface="Bernard MT Condensed" panose="02050806060905020404" pitchFamily="18" charset="0"/>
              </a:rPr>
              <a:t>Give an overview of the text without giving too much away.  Be honest and give clear reasons for your opinion, using examples. </a:t>
            </a:r>
          </a:p>
        </p:txBody>
      </p:sp>
    </p:spTree>
    <p:extLst>
      <p:ext uri="{BB962C8B-B14F-4D97-AF65-F5344CB8AC3E}">
        <p14:creationId xmlns:p14="http://schemas.microsoft.com/office/powerpoint/2010/main" val="829015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263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Bernard MT Condensed</vt:lpstr>
      <vt:lpstr>Calibri</vt:lpstr>
      <vt:lpstr>Calibri Light</vt:lpstr>
      <vt:lpstr>Wingdings</vt:lpstr>
      <vt:lpstr>Office Theme</vt:lpstr>
      <vt:lpstr>RETRIEVE</vt:lpstr>
      <vt:lpstr>INTERPRET</vt:lpstr>
      <vt:lpstr>CHOICE</vt:lpstr>
      <vt:lpstr>VIEWPOINT</vt:lpstr>
      <vt:lpstr>PERFORM</vt:lpstr>
      <vt:lpstr>REVIEW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RETRIEVE</dc:title>
  <dc:creator>Jo Payne</dc:creator>
  <cp:lastModifiedBy>M Sebo</cp:lastModifiedBy>
  <cp:revision>4</cp:revision>
  <dcterms:created xsi:type="dcterms:W3CDTF">2014-08-17T14:07:38Z</dcterms:created>
  <dcterms:modified xsi:type="dcterms:W3CDTF">2019-05-13T13:45:20Z</dcterms:modified>
</cp:coreProperties>
</file>