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71" r:id="rId2"/>
    <p:sldId id="474" r:id="rId3"/>
    <p:sldId id="452" r:id="rId4"/>
    <p:sldId id="475" r:id="rId5"/>
    <p:sldId id="476" r:id="rId6"/>
    <p:sldId id="359" r:id="rId7"/>
    <p:sldId id="407" r:id="rId8"/>
    <p:sldId id="479" r:id="rId9"/>
    <p:sldId id="478" r:id="rId10"/>
    <p:sldId id="362" r:id="rId11"/>
    <p:sldId id="391" r:id="rId12"/>
    <p:sldId id="457" r:id="rId13"/>
    <p:sldId id="456" r:id="rId14"/>
    <p:sldId id="257" r:id="rId15"/>
    <p:sldId id="258" r:id="rId16"/>
    <p:sldId id="259" r:id="rId17"/>
    <p:sldId id="484" r:id="rId18"/>
    <p:sldId id="485" r:id="rId19"/>
    <p:sldId id="470" r:id="rId20"/>
    <p:sldId id="480" r:id="rId21"/>
    <p:sldId id="486" r:id="rId22"/>
    <p:sldId id="472" r:id="rId23"/>
    <p:sldId id="473" r:id="rId24"/>
    <p:sldId id="431" r:id="rId25"/>
    <p:sldId id="487" r:id="rId26"/>
    <p:sldId id="419" r:id="rId27"/>
    <p:sldId id="420" r:id="rId28"/>
    <p:sldId id="483" r:id="rId29"/>
    <p:sldId id="488" r:id="rId30"/>
    <p:sldId id="455" r:id="rId31"/>
    <p:sldId id="481" r:id="rId32"/>
    <p:sldId id="482" r:id="rId33"/>
    <p:sldId id="477" r:id="rId34"/>
    <p:sldId id="45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07167-9426-4AEF-97AE-D52D7BC5CBFA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5527E-186E-43BA-BFE6-BAFB6C25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354B1-53D5-4BAE-AF9F-5605206C5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39C8F-9BB8-420F-9F9E-E7BDC4FF4C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718D2-4DFE-4E9C-8E3C-10C5CAFFD951}"/>
              </a:ext>
            </a:extLst>
          </p:cNvPr>
          <p:cNvSpPr txBox="1"/>
          <p:nvPr/>
        </p:nvSpPr>
        <p:spPr>
          <a:xfrm>
            <a:off x="3884608" y="9446675"/>
            <a:ext cx="2971800" cy="4990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CE4241-00C5-4C50-95B4-0A9043200819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868144" cy="476672"/>
          </a:xfrm>
          <a:prstGeom prst="rect">
            <a:avLst/>
          </a:prstGeom>
        </p:spPr>
      </p:pic>
      <p:pic>
        <p:nvPicPr>
          <p:cNvPr id="10" name="Picture 9" descr="W&amp;H_ PST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910457" cy="2171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5971592" y="2695736"/>
            <a:ext cx="5868144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2695736" y="2695736"/>
            <a:ext cx="5868144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5971592" y="2695736"/>
            <a:ext cx="5868144" cy="476672"/>
          </a:xfrm>
          <a:prstGeom prst="rect">
            <a:avLst/>
          </a:prstGeom>
        </p:spPr>
      </p:pic>
      <p:pic>
        <p:nvPicPr>
          <p:cNvPr id="7" name="Picture 6" descr="W&amp;H_ PST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5445224"/>
            <a:ext cx="1584176" cy="118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2695736" y="2695736"/>
            <a:ext cx="5868144" cy="476672"/>
          </a:xfrm>
          <a:prstGeom prst="rect">
            <a:avLst/>
          </a:prstGeom>
        </p:spPr>
      </p:pic>
      <p:pic>
        <p:nvPicPr>
          <p:cNvPr id="7" name="Picture 6" descr="W&amp;H_ PST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8304" y="5445224"/>
            <a:ext cx="1584176" cy="118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5971592" y="2695736"/>
            <a:ext cx="5868144" cy="476672"/>
          </a:xfrm>
          <a:prstGeom prst="rect">
            <a:avLst/>
          </a:prstGeom>
        </p:spPr>
      </p:pic>
      <p:pic>
        <p:nvPicPr>
          <p:cNvPr id="4" name="Picture 3" descr="PSTTIC 2016 FINAL 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5445224"/>
            <a:ext cx="1986677" cy="1145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2695736" y="2695736"/>
            <a:ext cx="5868144" cy="476672"/>
          </a:xfrm>
          <a:prstGeom prst="rect">
            <a:avLst/>
          </a:prstGeom>
        </p:spPr>
      </p:pic>
      <p:pic>
        <p:nvPicPr>
          <p:cNvPr id="4" name="Picture 3" descr="PSTTIC 2016 FINAL 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5517232"/>
            <a:ext cx="1986677" cy="1145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 Whee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779549" cy="793286"/>
          </a:xfrm>
          <a:prstGeom prst="rect">
            <a:avLst/>
          </a:prstGeom>
        </p:spPr>
      </p:pic>
      <p:pic>
        <p:nvPicPr>
          <p:cNvPr id="7" name="Picture 6" descr="Colour Stri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5971592" y="2695736"/>
            <a:ext cx="5868144" cy="47667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584" y="620688"/>
            <a:ext cx="7772400" cy="401836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slide subtitle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5971592" y="2695736"/>
            <a:ext cx="5868144" cy="47667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5616" y="620688"/>
            <a:ext cx="7772400" cy="401836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slide subtitle</a:t>
            </a:r>
          </a:p>
        </p:txBody>
      </p:sp>
      <p:pic>
        <p:nvPicPr>
          <p:cNvPr id="5" name="Picture 4" descr="PSTTIC 2016 badge cle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1080120" cy="11775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996E-EA97-4D8C-98AB-2B0489AAACEC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4D1-7B8A-4279-9F23-E57D1C82E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868144" cy="476672"/>
          </a:xfrm>
          <a:prstGeom prst="rect">
            <a:avLst/>
          </a:prstGeom>
        </p:spPr>
      </p:pic>
      <p:pic>
        <p:nvPicPr>
          <p:cNvPr id="9" name="Picture 8" descr="PSTTIC 2016 FINAL 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692697"/>
            <a:ext cx="3456384" cy="19920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868144" cy="476672"/>
          </a:xfrm>
          <a:prstGeom prst="rect">
            <a:avLst/>
          </a:prstGeom>
        </p:spPr>
      </p:pic>
      <p:pic>
        <p:nvPicPr>
          <p:cNvPr id="8" name="Picture 7" descr="W&amp;H_ PST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332655"/>
            <a:ext cx="1584176" cy="118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868144" cy="476672"/>
          </a:xfrm>
          <a:prstGeom prst="rect">
            <a:avLst/>
          </a:prstGeom>
        </p:spPr>
      </p:pic>
      <p:pic>
        <p:nvPicPr>
          <p:cNvPr id="9" name="Picture 8" descr="PSTTIC 2016 FINAL 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736304" cy="15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868144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6381328"/>
            <a:ext cx="5868144" cy="476672"/>
          </a:xfrm>
          <a:prstGeom prst="rect">
            <a:avLst/>
          </a:prstGeom>
        </p:spPr>
      </p:pic>
      <p:pic>
        <p:nvPicPr>
          <p:cNvPr id="7" name="Picture 6" descr="W&amp;H_ PST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8144" y="476672"/>
            <a:ext cx="2910457" cy="2171322"/>
          </a:xfrm>
          <a:prstGeom prst="rect">
            <a:avLst/>
          </a:prstGeom>
        </p:spPr>
      </p:pic>
      <p:pic>
        <p:nvPicPr>
          <p:cNvPr id="8" name="Picture 7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75656" y="6381328"/>
            <a:ext cx="7668344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75656" y="6381328"/>
            <a:ext cx="7668344" cy="476672"/>
          </a:xfrm>
          <a:prstGeom prst="rect">
            <a:avLst/>
          </a:prstGeom>
        </p:spPr>
      </p:pic>
      <p:pic>
        <p:nvPicPr>
          <p:cNvPr id="6" name="Picture 5" descr="PSTTIC 2016 FINAL 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3456384" cy="19920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7020272" cy="311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u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46177"/>
            <a:ext cx="7020272" cy="3118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BF36-EF5A-4749-AAA0-29A8BE84FFD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BD09-2225-4D3F-80F2-64A4E7095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blogger.blogspot.com/2013/05/electronic-digital-weighing-scales_2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rmometer_-_by_Don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Aims</a:t>
            </a:r>
          </a:p>
          <a:p>
            <a:r>
              <a:rPr lang="en-US" sz="3600" b="1" dirty="0">
                <a:latin typeface="Century Gothic" panose="020B0502020202020204" pitchFamily="34" charset="0"/>
              </a:rPr>
              <a:t>To discuss why challenge is important in primary science lessons. </a:t>
            </a:r>
          </a:p>
          <a:p>
            <a:r>
              <a:rPr lang="en-US" sz="3600" b="1" dirty="0">
                <a:latin typeface="Century Gothic" panose="020B0502020202020204" pitchFamily="34" charset="0"/>
              </a:rPr>
              <a:t>To explore practical ways of introducing challenge into primary science lessons.  </a:t>
            </a:r>
          </a:p>
        </p:txBody>
      </p:sp>
    </p:spTree>
    <p:extLst>
      <p:ext uri="{BB962C8B-B14F-4D97-AF65-F5344CB8AC3E}">
        <p14:creationId xmlns:p14="http://schemas.microsoft.com/office/powerpoint/2010/main" val="130538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733641C-81A6-4477-A13F-C03595CFB211}"/>
              </a:ext>
            </a:extLst>
          </p:cNvPr>
          <p:cNvSpPr txBox="1">
            <a:spLocks/>
          </p:cNvSpPr>
          <p:nvPr/>
        </p:nvSpPr>
        <p:spPr>
          <a:xfrm>
            <a:off x="537120" y="46664"/>
            <a:ext cx="8427368" cy="6046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u="sng" dirty="0">
                <a:latin typeface="Century Gothic" panose="020B0502020202020204" pitchFamily="34" charset="0"/>
              </a:rPr>
              <a:t>Suggested phases of child-led enquiry:</a:t>
            </a:r>
          </a:p>
          <a:p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Topic set by teacher. Question set by teacher. Tools and resources provided by teacher. Similar investigation modelled by teacher.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Topic set by teacher. Question set by teacher. Tools and resources provided by teacher. Instructions given but not modelled.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Topic set by teacher. Question set by teacher. Children choose own tools and resources from a selection with some unsuitable items included.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Topic set by teacher. Children set own question – teacher facilitates. Children choose own tools and resources – teacher guides.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Teacher provides simple picture or prompt idea. Children choose a suitable question and own tools and resources. Teacher as ‘helpful technician’.</a:t>
            </a:r>
          </a:p>
          <a:p>
            <a:pPr marL="0" indent="0" algn="ctr">
              <a:buNone/>
            </a:pPr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48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E89178-4FF3-4C78-AEAE-8EE5E03A00D0}"/>
              </a:ext>
            </a:extLst>
          </p:cNvPr>
          <p:cNvCxnSpPr/>
          <p:nvPr/>
        </p:nvCxnSpPr>
        <p:spPr>
          <a:xfrm>
            <a:off x="8892480" y="548680"/>
            <a:ext cx="0" cy="48245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733641C-81A6-4477-A13F-C03595CFB211}"/>
              </a:ext>
            </a:extLst>
          </p:cNvPr>
          <p:cNvSpPr txBox="1">
            <a:spLocks/>
          </p:cNvSpPr>
          <p:nvPr/>
        </p:nvSpPr>
        <p:spPr>
          <a:xfrm>
            <a:off x="537120" y="46664"/>
            <a:ext cx="8427368" cy="6046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3B7B-3326-4F6B-B322-274F9843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1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7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solidFill>
                <a:srgbClr val="000000"/>
              </a:solidFill>
              <a:latin typeface="Century Gothic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467544" y="-27384"/>
            <a:ext cx="8676456" cy="59046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entury Gothic" panose="020B0502020202020204" pitchFamily="34" charset="0"/>
              </a:rPr>
              <a:t>C</a:t>
            </a:r>
            <a:r>
              <a:rPr lang="en-GB" sz="4000" b="1" dirty="0" err="1">
                <a:latin typeface="Century Gothic" panose="020B0502020202020204" pitchFamily="34" charset="0"/>
              </a:rPr>
              <a:t>hallenge</a:t>
            </a:r>
            <a:r>
              <a:rPr lang="en-GB" sz="4000" b="1" dirty="0">
                <a:latin typeface="Century Gothic" panose="020B0502020202020204" pitchFamily="34" charset="0"/>
              </a:rPr>
              <a:t> in primary science lessons…</a:t>
            </a:r>
          </a:p>
          <a:p>
            <a:pPr algn="l"/>
            <a:r>
              <a:rPr lang="en-GB" sz="4000" b="1" dirty="0">
                <a:latin typeface="Century Gothic" panose="020B0502020202020204" pitchFamily="34" charset="0"/>
              </a:rPr>
              <a:t>Examples…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>
                <a:latin typeface="Century Gothic" panose="020B0502020202020204" pitchFamily="34" charset="0"/>
              </a:rPr>
              <a:t>Can you make the bulb light up?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>
                <a:latin typeface="Century Gothic" panose="020B0502020202020204" pitchFamily="34" charset="0"/>
              </a:rPr>
              <a:t>Can you follow the instructions to make a scribble bot?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>
                <a:latin typeface="Century Gothic" panose="020B0502020202020204" pitchFamily="34" charset="0"/>
              </a:rPr>
              <a:t>Use the resources on your table to demonstrate how the Moon, Earth and Sun move…</a:t>
            </a:r>
          </a:p>
          <a:p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9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solidFill>
                <a:srgbClr val="000000"/>
              </a:solidFill>
              <a:latin typeface="Century Gothic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>
                <a:latin typeface="Century Gothic" panose="020B0502020202020204" pitchFamily="34" charset="0"/>
              </a:rPr>
              <a:t>Scribblebots</a:t>
            </a:r>
            <a:r>
              <a:rPr lang="en-GB" sz="6600" b="1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5646313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Century Gothic" panose="020B0502020202020204" pitchFamily="34" charset="0"/>
              </a:rPr>
              <a:t>Follow the instructions on your table to build a scribblebot. </a:t>
            </a:r>
          </a:p>
          <a:p>
            <a:r>
              <a:rPr lang="en-GB">
                <a:latin typeface="Century Gothic" panose="020B0502020202020204" pitchFamily="34" charset="0"/>
              </a:rPr>
              <a:t>You will need to work as a team.</a:t>
            </a:r>
          </a:p>
          <a:p>
            <a:r>
              <a:rPr lang="en-GB">
                <a:latin typeface="Century Gothic" panose="020B0502020202020204" pitchFamily="34" charset="0"/>
              </a:rPr>
              <a:t>You will need to use and apply everything you have learnt about electricity this half term. </a:t>
            </a:r>
          </a:p>
          <a:p>
            <a:r>
              <a:rPr lang="en-GB" b="1">
                <a:latin typeface="Century Gothic" panose="020B0502020202020204" pitchFamily="34" charset="0"/>
              </a:rPr>
              <a:t>Can you complete the challenge questions as well?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821FC-33F4-4247-A933-99B1D90F1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4" r="14779"/>
          <a:stretch/>
        </p:blipFill>
        <p:spPr>
          <a:xfrm>
            <a:off x="6149265" y="1355972"/>
            <a:ext cx="3015274" cy="33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700" b="1" dirty="0">
                <a:latin typeface="Century Gothic" panose="020B0502020202020204" pitchFamily="34" charset="0"/>
              </a:rPr>
              <a:t>Use the resources on your table to demonstrate how the Moon, Earth and Sun move…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825625"/>
            <a:ext cx="482939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You will need a narrator and a camera person!</a:t>
            </a: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To be successful…</a:t>
            </a:r>
          </a:p>
          <a:p>
            <a:r>
              <a:rPr lang="en-GB" dirty="0">
                <a:latin typeface="Century Gothic" panose="020B0502020202020204" pitchFamily="34" charset="0"/>
              </a:rPr>
              <a:t>Decide which things are going to represent the Moon, Earth and Sun. </a:t>
            </a:r>
          </a:p>
          <a:p>
            <a:r>
              <a:rPr lang="en-GB" dirty="0">
                <a:latin typeface="Century Gothic" panose="020B0502020202020204" pitchFamily="34" charset="0"/>
              </a:rPr>
              <a:t>Decide how they move in relation to each other.</a:t>
            </a:r>
          </a:p>
          <a:p>
            <a:r>
              <a:rPr lang="en-GB" dirty="0">
                <a:latin typeface="Century Gothic" panose="020B0502020202020204" pitchFamily="34" charset="0"/>
              </a:rPr>
              <a:t>Decide who is going to do what.</a:t>
            </a:r>
          </a:p>
          <a:p>
            <a:r>
              <a:rPr lang="en-GB" dirty="0">
                <a:latin typeface="Century Gothic" panose="020B0502020202020204" pitchFamily="34" charset="0"/>
              </a:rPr>
              <a:t>Practise before you video!</a:t>
            </a:r>
          </a:p>
        </p:txBody>
      </p:sp>
      <p:pic>
        <p:nvPicPr>
          <p:cNvPr id="6" name="Content Placeholder 5" descr="Supermoon AC4A0207 | The Supermoon last night | Brian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24" y="2364333"/>
            <a:ext cx="1394540" cy="1392685"/>
          </a:xfrm>
        </p:spPr>
      </p:pic>
      <p:pic>
        <p:nvPicPr>
          <p:cNvPr id="7" name="Picture 6" descr="File:The Sun by the Atmospheric Imaging Assembly of NASA'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94" y="2364333"/>
            <a:ext cx="1459072" cy="1392685"/>
          </a:xfrm>
          <a:prstGeom prst="rect">
            <a:avLst/>
          </a:prstGeom>
        </p:spPr>
      </p:pic>
      <p:pic>
        <p:nvPicPr>
          <p:cNvPr id="8" name="Picture 7" descr="Earth-October | The Highest Resolution Image of our Plane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19" y="3858220"/>
            <a:ext cx="1492211" cy="14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5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57250"/>
            <a:ext cx="4514850" cy="514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50" u="sng" dirty="0"/>
              <a:t>Clue 1</a:t>
            </a:r>
          </a:p>
          <a:p>
            <a:pPr marL="0" indent="0" algn="ctr">
              <a:buNone/>
            </a:pPr>
            <a:r>
              <a:rPr lang="en-GB" sz="4500" dirty="0"/>
              <a:t>The Sun is the largest thing in the solar system.</a:t>
            </a:r>
          </a:p>
          <a:p>
            <a:pPr marL="0" indent="0" algn="ctr">
              <a:buNone/>
            </a:pPr>
            <a:r>
              <a:rPr lang="en-GB" sz="4500" dirty="0"/>
              <a:t>The moon is smaller than the Earth.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49" y="857250"/>
            <a:ext cx="4514849" cy="514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50" u="sng" dirty="0"/>
              <a:t>Clue 2</a:t>
            </a:r>
          </a:p>
          <a:p>
            <a:pPr marL="0" indent="0" algn="ctr">
              <a:buNone/>
            </a:pPr>
            <a:r>
              <a:rPr lang="en-GB" sz="4500" dirty="0"/>
              <a:t>The Earth goes round (</a:t>
            </a:r>
            <a:r>
              <a:rPr lang="en-GB" sz="4500" b="1" dirty="0"/>
              <a:t>orbits</a:t>
            </a:r>
            <a:r>
              <a:rPr lang="en-GB" sz="4500" dirty="0"/>
              <a:t>) the Sun.</a:t>
            </a:r>
          </a:p>
          <a:p>
            <a:pPr marL="0" indent="0" algn="ctr">
              <a:buNone/>
            </a:pPr>
            <a:r>
              <a:rPr lang="en-GB" sz="4500" dirty="0"/>
              <a:t>The moon goes round (</a:t>
            </a:r>
            <a:r>
              <a:rPr lang="en-GB" sz="4500" b="1" dirty="0"/>
              <a:t>orbits</a:t>
            </a:r>
            <a:r>
              <a:rPr lang="en-GB" sz="4500" dirty="0"/>
              <a:t>) the Earth.</a:t>
            </a:r>
          </a:p>
        </p:txBody>
      </p:sp>
    </p:spTree>
    <p:extLst>
      <p:ext uri="{BB962C8B-B14F-4D97-AF65-F5344CB8AC3E}">
        <p14:creationId xmlns:p14="http://schemas.microsoft.com/office/powerpoint/2010/main" val="328625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57250"/>
            <a:ext cx="4514850" cy="514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50" u="sng" dirty="0"/>
              <a:t>Clue 3</a:t>
            </a:r>
          </a:p>
          <a:p>
            <a:pPr marL="0" indent="0" algn="ctr">
              <a:buNone/>
            </a:pPr>
            <a:r>
              <a:rPr lang="en-GB" sz="4950" dirty="0"/>
              <a:t>The Sun </a:t>
            </a:r>
            <a:r>
              <a:rPr lang="en-GB" sz="4950" b="1" dirty="0"/>
              <a:t>isn’t</a:t>
            </a:r>
            <a:r>
              <a:rPr lang="en-GB" sz="4950" dirty="0"/>
              <a:t> spinning.</a:t>
            </a:r>
          </a:p>
          <a:p>
            <a:pPr marL="0" indent="0" algn="ctr">
              <a:buNone/>
            </a:pPr>
            <a:r>
              <a:rPr lang="en-GB" sz="4950" dirty="0"/>
              <a:t>The Earth and Moon </a:t>
            </a:r>
            <a:r>
              <a:rPr lang="en-GB" sz="4950" b="1" dirty="0"/>
              <a:t>are</a:t>
            </a:r>
            <a:r>
              <a:rPr lang="en-GB" sz="4950" dirty="0"/>
              <a:t> spinning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857250"/>
            <a:ext cx="4514850" cy="51435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50" u="sng" dirty="0"/>
              <a:t>Clue 4</a:t>
            </a:r>
          </a:p>
          <a:p>
            <a:pPr marL="0" indent="0" algn="ctr">
              <a:buNone/>
            </a:pPr>
            <a:r>
              <a:rPr lang="en-GB" sz="4500" dirty="0"/>
              <a:t>The Earth is far away from the Sun.</a:t>
            </a:r>
          </a:p>
          <a:p>
            <a:pPr marL="0" indent="0" algn="ctr">
              <a:buNone/>
            </a:pPr>
            <a:r>
              <a:rPr lang="en-GB" sz="4500" dirty="0"/>
              <a:t>The moon is close to the Earth.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730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188640"/>
            <a:ext cx="8676456" cy="6669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Magpie from </a:t>
            </a:r>
            <a:r>
              <a:rPr lang="en-US" sz="4000" b="1" dirty="0" err="1">
                <a:latin typeface="Century Gothic" panose="020B0502020202020204" pitchFamily="34" charset="0"/>
              </a:rPr>
              <a:t>Maths</a:t>
            </a:r>
            <a:r>
              <a:rPr lang="en-US" sz="4000" b="1" dirty="0"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Get them to think up their own ones!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Your turn…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5589646-E800-4774-87F8-1FAAD8F0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03661"/>
              </p:ext>
            </p:extLst>
          </p:nvPr>
        </p:nvGraphicFramePr>
        <p:xfrm>
          <a:off x="755577" y="1268760"/>
          <a:ext cx="813690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3590945127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363907607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4054455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Always, sometimes, never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 of false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If …. is the answer what could the question be?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0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2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188640"/>
            <a:ext cx="8676456" cy="6669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Magpie from </a:t>
            </a:r>
            <a:r>
              <a:rPr lang="en-US" sz="4000" b="1" dirty="0" err="1">
                <a:latin typeface="Century Gothic" panose="020B0502020202020204" pitchFamily="34" charset="0"/>
              </a:rPr>
              <a:t>Maths</a:t>
            </a:r>
            <a:r>
              <a:rPr lang="en-US" sz="4000" b="1" dirty="0">
                <a:latin typeface="Century Gothic" panose="020B0502020202020204" pitchFamily="34" charset="0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Different enquiries to answer the same question.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How long does it take for an iron nail to rust?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Challenge 1 – Children set up an observation over time to explore how quickly an iron nail will rust, then make an initial prediction and record their findings.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Challenge 2 – Children set up an observation over time to find out whether the rusting process can be slowed down or prevented.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Challenge 3 – Children observe over time whether metals other than iron rust and whether other materials rust. 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3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 fontScale="925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</a:t>
            </a:r>
            <a:r>
              <a:rPr lang="en-GB" sz="2800" b="1" dirty="0" err="1">
                <a:latin typeface="Century Gothic" panose="020B0502020202020204" pitchFamily="34" charset="0"/>
              </a:rPr>
              <a:t>hallenge</a:t>
            </a:r>
            <a:r>
              <a:rPr lang="en-GB" sz="2800" b="1" dirty="0">
                <a:latin typeface="Century Gothic" panose="020B0502020202020204" pitchFamily="34" charset="0"/>
              </a:rPr>
              <a:t> in primary science lessons…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Where are the opportunities in the NC? Are they seized upon?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UKS2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using test results to make predictions </a:t>
            </a:r>
            <a:r>
              <a:rPr lang="en-US" sz="2400" dirty="0">
                <a:latin typeface="Century Gothic" panose="020B0502020202020204" pitchFamily="34" charset="0"/>
              </a:rPr>
              <a:t>to set up further comparative and fair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reporting and presenting findings from enquiries, including conclusions, causal relationships and </a:t>
            </a:r>
            <a:r>
              <a:rPr lang="en-US" sz="2400" b="1" dirty="0">
                <a:latin typeface="Century Gothic" panose="020B0502020202020204" pitchFamily="34" charset="0"/>
              </a:rPr>
              <a:t>explanations of and degree of trust in results</a:t>
            </a:r>
            <a:r>
              <a:rPr lang="en-US" sz="2400" dirty="0">
                <a:latin typeface="Century Gothic" panose="020B0502020202020204" pitchFamily="34" charset="0"/>
              </a:rPr>
              <a:t>, in oral and written forms such as displays and other presentations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Spoof newspaper reports, sci-fi stories, story adaptations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identifying scientific evidence that has been used to support or refute ideas or arguments.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itchFamily="34"/>
              </a:rPr>
              <a:t>What evidence is there to prove the Earth is a sphere?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itchFamily="34"/>
              </a:rPr>
              <a:t>What evidence is there that the Earth goes round the Sun?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itchFamily="34"/>
              </a:rPr>
              <a:t>How do we know that exercise is good for us?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itchFamily="34"/>
              </a:rPr>
              <a:t>How do we know that sugar is bad for us? 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692696"/>
            <a:ext cx="867645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atin typeface="Century Gothic" panose="020B0502020202020204" pitchFamily="34" charset="0"/>
              </a:rPr>
              <a:t>Why introduce challenge into science lessons?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00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</a:t>
            </a:r>
            <a:r>
              <a:rPr lang="en-GB" sz="2800" b="1" dirty="0" err="1">
                <a:latin typeface="Century Gothic" panose="020B0502020202020204" pitchFamily="34" charset="0"/>
              </a:rPr>
              <a:t>hallenge</a:t>
            </a:r>
            <a:r>
              <a:rPr lang="en-GB" sz="2800" b="1" dirty="0">
                <a:latin typeface="Century Gothic" panose="020B0502020202020204" pitchFamily="34" charset="0"/>
              </a:rPr>
              <a:t> in primary science lessons…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Where are the opportunities in the NC? Are they seized upon?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LKS2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setting up simple practical enquiries, comparative and fair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reporting on findings from enquiries, including oral and written explanations, displays or presentations of results and 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using results to draw simple conclusions, make predictions for new values, suggest improvements </a:t>
            </a:r>
            <a:r>
              <a:rPr lang="en-US" sz="2400" b="1" dirty="0">
                <a:latin typeface="Century Gothic" panose="020B0502020202020204" pitchFamily="34" charset="0"/>
              </a:rPr>
              <a:t>and raise further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identifying differences, similarities or changes related to simple scientific ideas and 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 Ogden Trust – ideas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using straightforward scientific evidence </a:t>
            </a:r>
            <a:r>
              <a:rPr lang="en-US" sz="2400" dirty="0">
                <a:latin typeface="Century Gothic" panose="020B0502020202020204" pitchFamily="34" charset="0"/>
              </a:rPr>
              <a:t>to answer questions or to support their findings.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</a:t>
            </a:r>
            <a:r>
              <a:rPr lang="en-GB" sz="3600" b="1" dirty="0" err="1">
                <a:latin typeface="Century Gothic" panose="020B0502020202020204" pitchFamily="34" charset="0"/>
              </a:rPr>
              <a:t>hallenge</a:t>
            </a:r>
            <a:r>
              <a:rPr lang="en-GB" sz="3600" b="1" dirty="0">
                <a:latin typeface="Century Gothic" panose="020B0502020202020204" pitchFamily="34" charset="0"/>
              </a:rPr>
              <a:t> in primary science lessons…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Using demonstrations/hands-on activities to challenge children…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entury Gothic" panose="020B0502020202020204" pitchFamily="34" charset="0"/>
              </a:rPr>
              <a:t>Why and 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entury Gothic" panose="020B0502020202020204" pitchFamily="34" charset="0"/>
              </a:rPr>
              <a:t>Marvin and Milo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entury Gothic" panose="020B0502020202020204" pitchFamily="34" charset="0"/>
              </a:rPr>
              <a:t>Can you blow the screwed up piece of paper into the bottle? Why? Why not?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Challenge – PSTT TAPs</a:t>
            </a:r>
          </a:p>
          <a:p>
            <a:r>
              <a:rPr lang="en-US" sz="5400" b="1" dirty="0">
                <a:latin typeface="Century Gothic" panose="020B0502020202020204" pitchFamily="34" charset="0"/>
              </a:rPr>
              <a:t>Database of Focused Assessment Tasks</a:t>
            </a:r>
          </a:p>
          <a:p>
            <a:r>
              <a:rPr lang="en-US" sz="5400" b="1" dirty="0">
                <a:latin typeface="Century Gothic" panose="020B0502020202020204" pitchFamily="34" charset="0"/>
              </a:rPr>
              <a:t>Differentiation guidance</a:t>
            </a:r>
          </a:p>
          <a:p>
            <a:r>
              <a:rPr lang="en-US" sz="5400" b="1" dirty="0">
                <a:latin typeface="Century Gothic" panose="020B0502020202020204" pitchFamily="34" charset="0"/>
              </a:rPr>
              <a:t>Assessment Indicators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9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Challenge – PSTT TAPs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Adapting the activity 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Support:</a:t>
            </a:r>
            <a:r>
              <a:rPr lang="en-GB" dirty="0">
                <a:latin typeface="Century Gothic" panose="020B0502020202020204" pitchFamily="34" charset="0"/>
              </a:rPr>
              <a:t> with support (TA / scaffolding) discuss and decide what will make a good way to test and what needs to be done to keep the comparisons of 2 nappies fair. Record their results as a table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Extension:</a:t>
            </a:r>
            <a:r>
              <a:rPr lang="en-GB" dirty="0">
                <a:latin typeface="Century Gothic" panose="020B0502020202020204" pitchFamily="34" charset="0"/>
              </a:rPr>
              <a:t> Independently plan a valid fair test, present the conclusion referring to the interpretation of the data. Evaluate the effectiveness and reliability of the test.</a:t>
            </a:r>
          </a:p>
          <a:p>
            <a:pPr marL="0" indent="0" algn="ctr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6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CA4954-A2ED-4BC3-A2F8-40C4994E1EC0}"/>
              </a:ext>
            </a:extLst>
          </p:cNvPr>
          <p:cNvSpPr/>
          <p:nvPr/>
        </p:nvSpPr>
        <p:spPr>
          <a:xfrm>
            <a:off x="467544" y="0"/>
            <a:ext cx="8676456" cy="6093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Focused Assessment task</a:t>
            </a:r>
          </a:p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Assessment Indicators </a:t>
            </a:r>
          </a:p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Not yet met: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Say what is being changed.  Needs support to explain what variables are kept the same and why.</a:t>
            </a:r>
          </a:p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Meeting: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Clearly explains the plan for the test and identifies the variables (what to change, what to measure/observe, what important factors to keep the same). Makes a reasonable attempt to control these.</a:t>
            </a:r>
          </a:p>
          <a:p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Exceeding: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Works systematically and identifies a range of factors to keep the same. Uses repeat readings and explains how this improves reliability.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4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CA4954-A2ED-4BC3-A2F8-40C4994E1EC0}"/>
              </a:ext>
            </a:extLst>
          </p:cNvPr>
          <p:cNvSpPr/>
          <p:nvPr/>
        </p:nvSpPr>
        <p:spPr>
          <a:xfrm>
            <a:off x="467544" y="0"/>
            <a:ext cx="8676456" cy="6093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Rich </a:t>
            </a:r>
            <a:r>
              <a:rPr lang="en-US" sz="4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Maths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Writing Tasks</a:t>
            </a:r>
          </a:p>
        </p:txBody>
      </p:sp>
    </p:spTree>
    <p:extLst>
      <p:ext uri="{BB962C8B-B14F-4D97-AF65-F5344CB8AC3E}">
        <p14:creationId xmlns:p14="http://schemas.microsoft.com/office/powerpoint/2010/main" val="81516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1A735C-B49F-4B8C-84A0-0715AEF7CBBA}"/>
              </a:ext>
            </a:extLst>
          </p:cNvPr>
          <p:cNvSpPr txBox="1">
            <a:spLocks/>
          </p:cNvSpPr>
          <p:nvPr/>
        </p:nvSpPr>
        <p:spPr>
          <a:xfrm>
            <a:off x="609128" y="0"/>
            <a:ext cx="8211344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8950-96E9-41E0-ACFE-BF68EC3C967F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496944" cy="456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Century Gothic" panose="020B0502020202020204" pitchFamily="34" charset="0"/>
            </a:endParaRPr>
          </a:p>
          <a:p>
            <a:endParaRPr lang="en-GB" sz="54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2210DB-D1F3-492E-83BF-CE95C85BEE9B}"/>
              </a:ext>
            </a:extLst>
          </p:cNvPr>
          <p:cNvSpPr txBox="1">
            <a:spLocks/>
          </p:cNvSpPr>
          <p:nvPr/>
        </p:nvSpPr>
        <p:spPr>
          <a:xfrm>
            <a:off x="467544" y="685640"/>
            <a:ext cx="8640960" cy="4543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Century Gothic" panose="020B0502020202020204" pitchFamily="34" charset="0"/>
              </a:rPr>
              <a:t>Year 6 – Light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How far is the Earth from the Sun?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The speed of light is 299,792,458 metres per second!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It takes 8 minutes for the Sun’s light to reach the Earth.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How would you work this out? Record it in your books!</a:t>
            </a:r>
          </a:p>
          <a:p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CE57D-D9CE-406E-BBB0-58AA2EE5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5" y="4660264"/>
            <a:ext cx="3908107" cy="2197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DA321F-3310-4148-81C4-865091407B62}"/>
              </a:ext>
            </a:extLst>
          </p:cNvPr>
          <p:cNvSpPr/>
          <p:nvPr/>
        </p:nvSpPr>
        <p:spPr>
          <a:xfrm>
            <a:off x="817064" y="44624"/>
            <a:ext cx="7997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Challenge in primary science lessons…</a:t>
            </a:r>
          </a:p>
        </p:txBody>
      </p:sp>
    </p:spTree>
    <p:extLst>
      <p:ext uri="{BB962C8B-B14F-4D97-AF65-F5344CB8AC3E}">
        <p14:creationId xmlns:p14="http://schemas.microsoft.com/office/powerpoint/2010/main" val="205306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1A735C-B49F-4B8C-84A0-0715AEF7CBBA}"/>
              </a:ext>
            </a:extLst>
          </p:cNvPr>
          <p:cNvSpPr txBox="1">
            <a:spLocks/>
          </p:cNvSpPr>
          <p:nvPr/>
        </p:nvSpPr>
        <p:spPr>
          <a:xfrm>
            <a:off x="609128" y="188640"/>
            <a:ext cx="8211344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>
                <a:latin typeface="Century Gothic" panose="020B0502020202020204" pitchFamily="34" charset="0"/>
              </a:rPr>
              <a:t>Where are there meaningful links?</a:t>
            </a:r>
          </a:p>
          <a:p>
            <a:pPr marL="0" indent="0" algn="ctr">
              <a:buNone/>
            </a:pPr>
            <a:endParaRPr lang="en-GB" sz="4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8950-96E9-41E0-ACFE-BF68EC3C967F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496944" cy="456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Century Gothic" panose="020B0502020202020204" pitchFamily="34" charset="0"/>
            </a:endParaRPr>
          </a:p>
          <a:p>
            <a:endParaRPr lang="en-GB" sz="54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2210DB-D1F3-492E-83BF-CE95C85BEE9B}"/>
              </a:ext>
            </a:extLst>
          </p:cNvPr>
          <p:cNvSpPr txBox="1">
            <a:spLocks/>
          </p:cNvSpPr>
          <p:nvPr/>
        </p:nvSpPr>
        <p:spPr>
          <a:xfrm>
            <a:off x="467544" y="908720"/>
            <a:ext cx="864096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Century Gothic" panose="020B0502020202020204" pitchFamily="34" charset="0"/>
              </a:rPr>
              <a:t>Year 6 – Light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What are the properties of light?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What type of shape could you make with light beams?</a:t>
            </a:r>
          </a:p>
          <a:p>
            <a:r>
              <a:rPr lang="en-GB" sz="6000" b="1" dirty="0">
                <a:latin typeface="Century Gothic" panose="020B0502020202020204" pitchFamily="34" charset="0"/>
              </a:rPr>
              <a:t>Polygons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How would you position your torches to make the following 2d shapes?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square, rectangle, a right-angled triangle, an equilateral triangle, an isosceles triangle and a scalene triangle.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Photograph where you put the torches each time.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GB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1A735C-B49F-4B8C-84A0-0715AEF7CBBA}"/>
              </a:ext>
            </a:extLst>
          </p:cNvPr>
          <p:cNvSpPr txBox="1">
            <a:spLocks/>
          </p:cNvSpPr>
          <p:nvPr/>
        </p:nvSpPr>
        <p:spPr>
          <a:xfrm>
            <a:off x="609128" y="0"/>
            <a:ext cx="8211344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>
                <a:latin typeface="Century Gothic" panose="020B0502020202020204" pitchFamily="34" charset="0"/>
              </a:rPr>
              <a:t>Can you create a model? </a:t>
            </a:r>
          </a:p>
          <a:p>
            <a:pPr marL="0" indent="0" algn="ctr">
              <a:buNone/>
            </a:pPr>
            <a:endParaRPr lang="en-GB" sz="4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8950-96E9-41E0-ACFE-BF68EC3C967F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496944" cy="456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Century Gothic" panose="020B0502020202020204" pitchFamily="34" charset="0"/>
            </a:endParaRPr>
          </a:p>
          <a:p>
            <a:endParaRPr lang="en-GB" sz="54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5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16105-AB3C-4A1F-A095-ED24D641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2" y="639192"/>
            <a:ext cx="8734934" cy="48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1A735C-B49F-4B8C-84A0-0715AEF7CBBA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676456" cy="6597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700" b="1" dirty="0">
                <a:latin typeface="Century Gothic" panose="020B0502020202020204" pitchFamily="34" charset="0"/>
              </a:rPr>
              <a:t>Can you create a model?</a:t>
            </a:r>
          </a:p>
          <a:p>
            <a:r>
              <a:rPr lang="en-GB" sz="5700" b="1" dirty="0">
                <a:latin typeface="Century Gothic" panose="020B0502020202020204" pitchFamily="34" charset="0"/>
              </a:rPr>
              <a:t>Can you create a way of showing how far the different planets are from the Sun?</a:t>
            </a:r>
          </a:p>
          <a:p>
            <a:pPr lvl="1"/>
            <a:r>
              <a:rPr lang="en-GB" sz="5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Solar system in your pocket</a:t>
            </a:r>
          </a:p>
          <a:p>
            <a:pPr lvl="1"/>
            <a:r>
              <a:rPr lang="en-GB" sz="5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Toilet roll solar system  </a:t>
            </a:r>
          </a:p>
          <a:p>
            <a:r>
              <a:rPr lang="en-GB" sz="5700" b="1" dirty="0">
                <a:latin typeface="Century Gothic" panose="020B0502020202020204" pitchFamily="34" charset="0"/>
              </a:rPr>
              <a:t>Can you create models to show the relative sizes of the different planets?</a:t>
            </a:r>
          </a:p>
          <a:p>
            <a:pPr lvl="1"/>
            <a:r>
              <a:rPr lang="en-GB" sz="5300" b="1">
                <a:solidFill>
                  <a:srgbClr val="FF0000"/>
                </a:solidFill>
                <a:latin typeface="Century Gothic" panose="020B0502020202020204" pitchFamily="34" charset="0"/>
              </a:rPr>
              <a:t>Playdough planets</a:t>
            </a:r>
            <a:endParaRPr lang="en-GB" sz="53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GB" sz="4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8950-96E9-41E0-ACFE-BF68EC3C967F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496944" cy="456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Century Gothic" panose="020B0502020202020204" pitchFamily="34" charset="0"/>
            </a:endParaRPr>
          </a:p>
          <a:p>
            <a:endParaRPr lang="en-GB" sz="54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5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A423F-8150-4600-A927-F6CEDB80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61" y="3933056"/>
            <a:ext cx="3096344" cy="2533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28219-6190-45B0-B5CC-A44A34BA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933056"/>
            <a:ext cx="2805169" cy="25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692696"/>
            <a:ext cx="867645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atin typeface="Century Gothic" panose="020B0502020202020204" pitchFamily="34" charset="0"/>
              </a:rPr>
              <a:t>Science is challenging when…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7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solidFill>
                <a:srgbClr val="000000"/>
              </a:solidFill>
              <a:latin typeface="Century Gothic" pitchFamily="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A1F5-AE3C-43D1-85CF-98D03A08C7F8}"/>
              </a:ext>
            </a:extLst>
          </p:cNvPr>
          <p:cNvSpPr txBox="1">
            <a:spLocks/>
          </p:cNvSpPr>
          <p:nvPr/>
        </p:nvSpPr>
        <p:spPr>
          <a:xfrm>
            <a:off x="432048" y="116632"/>
            <a:ext cx="8676456" cy="617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Equipment Challenges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Use the resources on your table to find out how much water you would need to fill the exactly cup half full…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You have 10 minutes…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9A63-A1EB-4887-8D12-73ED82EF6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91" y="3834243"/>
            <a:ext cx="1782345" cy="2115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94A01-C1A8-43C9-AB24-DED14BF7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789272"/>
            <a:ext cx="2304256" cy="24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80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solidFill>
                <a:srgbClr val="000000"/>
              </a:solidFill>
              <a:latin typeface="Century Gothic" pitchFamily="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A1F5-AE3C-43D1-85CF-98D03A08C7F8}"/>
              </a:ext>
            </a:extLst>
          </p:cNvPr>
          <p:cNvSpPr txBox="1">
            <a:spLocks/>
          </p:cNvSpPr>
          <p:nvPr/>
        </p:nvSpPr>
        <p:spPr>
          <a:xfrm>
            <a:off x="432048" y="116632"/>
            <a:ext cx="8711952" cy="617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Equipment Challenges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Find something in the room which weighs exactly 500g.</a:t>
            </a:r>
          </a:p>
        </p:txBody>
      </p:sp>
      <p:pic>
        <p:nvPicPr>
          <p:cNvPr id="7" name="Picture 6" descr="A close up of a tool&#10;&#10;Description automatically generated">
            <a:extLst>
              <a:ext uri="{FF2B5EF4-FFF2-40B4-BE49-F238E27FC236}">
                <a16:creationId xmlns:a16="http://schemas.microsoft.com/office/drawing/2014/main" id="{6A423B4D-3290-44FF-B92C-1196C423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4098" y="2206586"/>
            <a:ext cx="4695804" cy="3712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78038-B02B-4E74-923A-FE241061D927}"/>
              </a:ext>
            </a:extLst>
          </p:cNvPr>
          <p:cNvSpPr txBox="1"/>
          <p:nvPr/>
        </p:nvSpPr>
        <p:spPr>
          <a:xfrm>
            <a:off x="2123728" y="5792691"/>
            <a:ext cx="33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lassiblogger.blogspot.com/2013/05/electronic-digital-weighing-scales_2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27490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solidFill>
                <a:srgbClr val="000000"/>
              </a:solidFill>
              <a:latin typeface="Century Gothic" pitchFamily="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A1F5-AE3C-43D1-85CF-98D03A08C7F8}"/>
              </a:ext>
            </a:extLst>
          </p:cNvPr>
          <p:cNvSpPr txBox="1">
            <a:spLocks/>
          </p:cNvSpPr>
          <p:nvPr/>
        </p:nvSpPr>
        <p:spPr>
          <a:xfrm>
            <a:off x="432048" y="116632"/>
            <a:ext cx="8711952" cy="617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Equipment Challenges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Which liquid is the coldest? Hottest?</a:t>
            </a:r>
          </a:p>
        </p:txBody>
      </p:sp>
      <p:pic>
        <p:nvPicPr>
          <p:cNvPr id="4" name="Picture 3" descr="A thermometer on a white background&#10;&#10;Description automatically generated">
            <a:extLst>
              <a:ext uri="{FF2B5EF4-FFF2-40B4-BE49-F238E27FC236}">
                <a16:creationId xmlns:a16="http://schemas.microsoft.com/office/drawing/2014/main" id="{41C10B1E-4671-44EA-B4CB-AA5308975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1820" y="2224913"/>
            <a:ext cx="542036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2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How can we use </a:t>
            </a:r>
            <a:r>
              <a:rPr lang="en-US" sz="4400" b="1" dirty="0" err="1">
                <a:latin typeface="Century Gothic" panose="020B0502020202020204" pitchFamily="34" charset="0"/>
              </a:rPr>
              <a:t>Explorify</a:t>
            </a:r>
            <a:r>
              <a:rPr lang="en-US" sz="4400" b="1" dirty="0">
                <a:latin typeface="Century Gothic" panose="020B0502020202020204" pitchFamily="34" charset="0"/>
              </a:rPr>
              <a:t> to introduce challenge? </a:t>
            </a:r>
          </a:p>
          <a:p>
            <a:r>
              <a:rPr lang="en-US" sz="4400" b="1" dirty="0">
                <a:latin typeface="Century Gothic" panose="020B0502020202020204" pitchFamily="34" charset="0"/>
              </a:rPr>
              <a:t>Problem Solvers</a:t>
            </a:r>
          </a:p>
          <a:p>
            <a:r>
              <a:rPr lang="en-US" sz="4400" b="1" dirty="0">
                <a:latin typeface="Century Gothic" panose="020B0502020202020204" pitchFamily="34" charset="0"/>
              </a:rPr>
              <a:t>Big questions</a:t>
            </a:r>
          </a:p>
          <a:p>
            <a:r>
              <a:rPr lang="en-US" sz="4400" b="1" dirty="0">
                <a:latin typeface="Century Gothic" panose="020B0502020202020204" pitchFamily="34" charset="0"/>
              </a:rPr>
              <a:t>What if…</a:t>
            </a:r>
          </a:p>
          <a:p>
            <a:pPr lvl="1"/>
            <a:r>
              <a:rPr lang="en-US" sz="4000" b="1" dirty="0">
                <a:latin typeface="Century Gothic" panose="020B0502020202020204" pitchFamily="34" charset="0"/>
              </a:rPr>
              <a:t>PMI</a:t>
            </a:r>
          </a:p>
          <a:p>
            <a:pPr lvl="1"/>
            <a:r>
              <a:rPr lang="en-US" sz="4000" b="1" dirty="0">
                <a:latin typeface="Century Gothic" panose="020B0502020202020204" pitchFamily="34" charset="0"/>
              </a:rPr>
              <a:t>Bright ideas time</a:t>
            </a:r>
          </a:p>
          <a:p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Whole class or group/individual challenge?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30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C0B9E9-01FE-4AB8-A36E-60C34EAB4472}"/>
              </a:ext>
            </a:extLst>
          </p:cNvPr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solidFill>
                <a:srgbClr val="000000"/>
              </a:solidFill>
              <a:latin typeface="Century Gothic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C57589-D8AA-49F2-B93E-6418D93B0601}"/>
              </a:ext>
            </a:extLst>
          </p:cNvPr>
          <p:cNvSpPr txBox="1">
            <a:spLocks/>
          </p:cNvSpPr>
          <p:nvPr/>
        </p:nvSpPr>
        <p:spPr>
          <a:xfrm>
            <a:off x="838200" y="15205"/>
            <a:ext cx="7838256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Century Gothic" panose="020B0502020202020204" pitchFamily="34" charset="0"/>
              </a:rPr>
              <a:t>Science Team Roles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515A0-87CF-460D-929B-8465FFD1E4D2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4249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8225B-BE6C-4DF4-B7A3-A2CACA42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85" y="1052736"/>
            <a:ext cx="778917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Blooms Taxonomy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B0442-EDD0-4E9F-A078-3E2529BBF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5" r="2909"/>
          <a:stretch/>
        </p:blipFill>
        <p:spPr>
          <a:xfrm>
            <a:off x="467544" y="620688"/>
            <a:ext cx="8690966" cy="568863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691075-11DA-45C6-B4CC-06EF2DF82C68}"/>
              </a:ext>
            </a:extLst>
          </p:cNvPr>
          <p:cNvSpPr/>
          <p:nvPr/>
        </p:nvSpPr>
        <p:spPr>
          <a:xfrm>
            <a:off x="2195736" y="620688"/>
            <a:ext cx="1728192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9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Blooms Taxonomy</a:t>
            </a:r>
          </a:p>
          <a:p>
            <a:pPr marL="0" indent="0" algn="ctr">
              <a:buNone/>
            </a:pPr>
            <a:endParaRPr lang="en-US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4400" b="1" dirty="0">
              <a:latin typeface="Century Gothic" panose="020B0502020202020204" pitchFamily="34" charset="0"/>
            </a:endParaRPr>
          </a:p>
          <a:p>
            <a:r>
              <a:rPr lang="en-US" sz="4400" b="1" dirty="0">
                <a:latin typeface="Century Gothic" panose="020B0502020202020204" pitchFamily="34" charset="0"/>
              </a:rPr>
              <a:t>The Ogden Trust resources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4C2732-C2DC-4618-90EA-D81019B76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41327"/>
              </p:ext>
            </p:extLst>
          </p:nvPr>
        </p:nvGraphicFramePr>
        <p:xfrm>
          <a:off x="467544" y="836712"/>
          <a:ext cx="8676456" cy="35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230">
                  <a:extLst>
                    <a:ext uri="{9D8B030D-6E8A-4147-A177-3AD203B41FA5}">
                      <a16:colId xmlns:a16="http://schemas.microsoft.com/office/drawing/2014/main" val="1849955465"/>
                    </a:ext>
                  </a:extLst>
                </a:gridCol>
                <a:gridCol w="5588226">
                  <a:extLst>
                    <a:ext uri="{9D8B030D-6E8A-4147-A177-3AD203B41FA5}">
                      <a16:colId xmlns:a16="http://schemas.microsoft.com/office/drawing/2014/main" val="3208550463"/>
                    </a:ext>
                  </a:extLst>
                </a:gridCol>
              </a:tblGrid>
              <a:tr h="3878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Higher order thinking skill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Question cues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53783"/>
                  </a:ext>
                </a:extLst>
              </a:tr>
              <a:tr h="9564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Analysis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Analyse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separate, order, explain, connect, classify, arrange, divide, compare, select, explain, infer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781231"/>
                  </a:ext>
                </a:extLst>
              </a:tr>
              <a:tr h="9564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Synthesis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Combine, integrate, modify, rearrange, substitute, plan, create, invent, what if, compose, prepare,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generalise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rewrite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54313"/>
                  </a:ext>
                </a:extLst>
              </a:tr>
              <a:tr h="124338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Evaluation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Assess, decide, rank, grade, test, measure, recommend, convince, judge, explain, discriminate, support, conclude, compare,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summarise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0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1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63400A-4B9E-4EE4-AAB2-91D1614F90D6}"/>
              </a:ext>
            </a:extLst>
          </p:cNvPr>
          <p:cNvSpPr txBox="1"/>
          <p:nvPr/>
        </p:nvSpPr>
        <p:spPr>
          <a:xfrm>
            <a:off x="487837" y="692696"/>
            <a:ext cx="8656160" cy="9941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rmAutofit/>
          </a:bodyPr>
          <a:lstStyle/>
          <a:p>
            <a:pPr algn="ctr" defTabSz="6858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Century Gothic" pitchFamily="34"/>
              </a:rPr>
              <a:t>Explicit 3 stage approach to teaching science…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0B14DEA-B734-4DB4-AECA-D5AABC3D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4" y="1657071"/>
            <a:ext cx="8714800" cy="3589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3D2AD-632D-4B7F-B12A-A47787EDA023}"/>
              </a:ext>
            </a:extLst>
          </p:cNvPr>
          <p:cNvSpPr/>
          <p:nvPr/>
        </p:nvSpPr>
        <p:spPr>
          <a:xfrm>
            <a:off x="817064" y="188640"/>
            <a:ext cx="7997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Challenge in primary science lessons…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E94000F-9398-4C90-B391-BC5E73B35055}"/>
              </a:ext>
            </a:extLst>
          </p:cNvPr>
          <p:cNvSpPr txBox="1"/>
          <p:nvPr/>
        </p:nvSpPr>
        <p:spPr>
          <a:xfrm>
            <a:off x="1545841" y="1000259"/>
            <a:ext cx="6320525" cy="45349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257175" indent="-257175" defTabSz="685800">
              <a:spcBef>
                <a:spcPts val="825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300" b="1">
              <a:solidFill>
                <a:srgbClr val="000000"/>
              </a:solidFill>
              <a:latin typeface="Century Gothic" pitchFamily="34"/>
            </a:endParaRPr>
          </a:p>
          <a:p>
            <a:pPr marL="257175" indent="-257175" defTabSz="685800">
              <a:spcBef>
                <a:spcPts val="75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000" b="1">
              <a:solidFill>
                <a:srgbClr val="000000"/>
              </a:solidFill>
              <a:latin typeface="Century Gothic" pitchFamily="34"/>
            </a:endParaRPr>
          </a:p>
          <a:p>
            <a:pPr marL="257175" indent="-257175" defTabSz="685800">
              <a:spcBef>
                <a:spcPts val="9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>
              <a:solidFill>
                <a:srgbClr val="000000"/>
              </a:solidFill>
              <a:latin typeface="Century Gothic" pitchFamily="34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D7B1A73-88A2-43B7-B3D2-660B1A71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81803"/>
              </p:ext>
            </p:extLst>
          </p:nvPr>
        </p:nvGraphicFramePr>
        <p:xfrm>
          <a:off x="487837" y="670912"/>
          <a:ext cx="8656160" cy="54635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21354">
                  <a:extLst>
                    <a:ext uri="{9D8B030D-6E8A-4147-A177-3AD203B41FA5}">
                      <a16:colId xmlns:a16="http://schemas.microsoft.com/office/drawing/2014/main" val="1102067686"/>
                    </a:ext>
                  </a:extLst>
                </a:gridCol>
                <a:gridCol w="3217403">
                  <a:extLst>
                    <a:ext uri="{9D8B030D-6E8A-4147-A177-3AD203B41FA5}">
                      <a16:colId xmlns:a16="http://schemas.microsoft.com/office/drawing/2014/main" val="3342900595"/>
                    </a:ext>
                  </a:extLst>
                </a:gridCol>
                <a:gridCol w="3217403">
                  <a:extLst>
                    <a:ext uri="{9D8B030D-6E8A-4147-A177-3AD203B41FA5}">
                      <a16:colId xmlns:a16="http://schemas.microsoft.com/office/drawing/2014/main" val="95563579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lvl="0" algn="ctr"/>
                      <a:r>
                        <a:rPr lang="en-US" sz="11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Type of Enquiry</a:t>
                      </a:r>
                      <a:endParaRPr lang="en-GB" sz="110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Description</a:t>
                      </a:r>
                      <a:endParaRPr lang="en-GB" sz="1100" dirty="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Opportunities for challenge</a:t>
                      </a:r>
                      <a:endParaRPr lang="en-GB" sz="1100" dirty="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22807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0"/>
                      <a:r>
                        <a:rPr lang="en-US" sz="1400" b="1">
                          <a:latin typeface="Century Gothic" pitchFamily="34"/>
                        </a:rPr>
                        <a:t>Observing over time</a:t>
                      </a:r>
                      <a:endParaRPr lang="en-GB" sz="1400" b="1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>
                          <a:latin typeface="Century Gothic" pitchFamily="34"/>
                        </a:rPr>
                        <a:t>Children observe or measure how one variable changes over time</a:t>
                      </a:r>
                      <a:endParaRPr lang="en-GB" sz="140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endParaRPr lang="en-GB" sz="1400" b="1" dirty="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940769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0"/>
                      <a:r>
                        <a:rPr lang="en-US" sz="1400" b="1">
                          <a:latin typeface="Century Gothic" pitchFamily="34"/>
                        </a:rPr>
                        <a:t>Identifying and classifying</a:t>
                      </a:r>
                      <a:endParaRPr lang="en-GB" sz="1400" b="1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>
                          <a:latin typeface="Century Gothic" pitchFamily="34"/>
                        </a:rPr>
                        <a:t>Children identify features or tests that help them to distinguish between different things</a:t>
                      </a:r>
                      <a:endParaRPr lang="en-GB" sz="140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latin typeface="Century Gothic" pitchFamily="34"/>
                        </a:rPr>
                        <a:t>Venn/Carrol diagrams. </a:t>
                      </a:r>
                    </a:p>
                    <a:p>
                      <a:pPr lvl="0"/>
                      <a:r>
                        <a:rPr lang="en-US" sz="1400" b="1" dirty="0">
                          <a:latin typeface="Century Gothic" pitchFamily="34"/>
                        </a:rPr>
                        <a:t>Create your own sorting criteria</a:t>
                      </a:r>
                    </a:p>
                    <a:p>
                      <a:pPr lvl="0"/>
                      <a:r>
                        <a:rPr lang="en-US" sz="1400" b="1" dirty="0">
                          <a:latin typeface="Century Gothic" pitchFamily="34"/>
                        </a:rPr>
                        <a:t>Branching databases</a:t>
                      </a:r>
                      <a:endParaRPr lang="en-GB" sz="1400" b="1" dirty="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958603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lvl="0"/>
                      <a:r>
                        <a:rPr lang="en-US" sz="1400" b="1">
                          <a:latin typeface="Century Gothic" pitchFamily="34"/>
                        </a:rPr>
                        <a:t>Pattern Seeking</a:t>
                      </a:r>
                      <a:endParaRPr lang="en-GB" sz="1400" b="1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>
                          <a:latin typeface="Century Gothic" pitchFamily="34"/>
                        </a:rPr>
                        <a:t>Children observe and record phenomena, carry out surveys or collect data from secondary sources and then identify relationships between data in their findings. </a:t>
                      </a:r>
                      <a:endParaRPr lang="en-GB" sz="140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latin typeface="Century Gothic" pitchFamily="34"/>
                        </a:rPr>
                        <a:t>Can you find any patterns?</a:t>
                      </a:r>
                      <a:endParaRPr lang="en-GB" sz="1400" b="1" dirty="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663242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0"/>
                      <a:r>
                        <a:rPr lang="en-US" sz="1400" b="1">
                          <a:latin typeface="Century Gothic" pitchFamily="34"/>
                        </a:rPr>
                        <a:t>Research</a:t>
                      </a:r>
                      <a:endParaRPr lang="en-GB" sz="1400" b="1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>
                          <a:latin typeface="Century Gothic" pitchFamily="34"/>
                        </a:rPr>
                        <a:t>Children use secondary sources of evidence to answer their questions.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latin typeface="Century Gothic" pitchFamily="34"/>
                        </a:rPr>
                        <a:t>Finding evidence to support/refute scientific ideas. </a:t>
                      </a:r>
                    </a:p>
                    <a:p>
                      <a:pPr lvl="0"/>
                      <a:r>
                        <a:rPr lang="en-US" sz="1400" b="1" dirty="0">
                          <a:latin typeface="Century Gothic" pitchFamily="34"/>
                        </a:rPr>
                        <a:t>Researching how scientific ideas have changed over time.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311789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sz="1400" b="1">
                          <a:latin typeface="Century Gothic" pitchFamily="34"/>
                        </a:rPr>
                        <a:t>Fair and Comparative Testing  </a:t>
                      </a:r>
                      <a:endParaRPr lang="en-GB" sz="1400" b="1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>
                          <a:latin typeface="Century Gothic" pitchFamily="34"/>
                        </a:rPr>
                        <a:t>Children observe or measure the effect that changing one variable has on another, while attempting to keep other variables constant. </a:t>
                      </a:r>
                      <a:endParaRPr lang="en-GB" sz="140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4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</a:rPr>
                        <a:t>What are we changing?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</a:rPr>
                        <a:t>(independent variable)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4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What are we measuring?</a:t>
                      </a:r>
                      <a:r>
                        <a:rPr lang="en-GB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 (dependent variable) 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4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What are we keeping the same? </a:t>
                      </a:r>
                      <a:r>
                        <a:rPr lang="en-GB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(control variables)</a:t>
                      </a:r>
                      <a:endParaRPr lang="en-GB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/>
                      <a:endParaRPr lang="en-GB" sz="1400" b="1" dirty="0">
                        <a:latin typeface="Century Gothic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41119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BB1F0BE-0A8F-4295-B283-1167281BF47D}"/>
              </a:ext>
            </a:extLst>
          </p:cNvPr>
          <p:cNvSpPr/>
          <p:nvPr/>
        </p:nvSpPr>
        <p:spPr>
          <a:xfrm>
            <a:off x="817064" y="44624"/>
            <a:ext cx="7997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Challenge in primary science lessons…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5FB9AF-1DAB-4B8A-A8F6-414D54D2298D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atin typeface="Century Gothic" panose="020B0502020202020204" pitchFamily="34" charset="0"/>
              </a:rPr>
              <a:t>Challenge in primary science lessons…</a:t>
            </a:r>
          </a:p>
          <a:p>
            <a:r>
              <a:rPr lang="en-US" sz="4800" b="1" dirty="0">
                <a:latin typeface="Century Gothic" panose="020B0502020202020204" pitchFamily="34" charset="0"/>
              </a:rPr>
              <a:t>Content</a:t>
            </a:r>
          </a:p>
          <a:p>
            <a:pPr lvl="1"/>
            <a:r>
              <a:rPr lang="en-US" sz="4000" b="1" dirty="0">
                <a:latin typeface="Century Gothic" panose="020B0502020202020204" pitchFamily="34" charset="0"/>
              </a:rPr>
              <a:t>Broaden</a:t>
            </a:r>
          </a:p>
          <a:p>
            <a:pPr lvl="1"/>
            <a:r>
              <a:rPr lang="en-US" sz="4000" b="1" dirty="0">
                <a:latin typeface="Century Gothic" panose="020B0502020202020204" pitchFamily="34" charset="0"/>
              </a:rPr>
              <a:t>Deepen</a:t>
            </a:r>
          </a:p>
          <a:p>
            <a:pPr lvl="1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Don’t move on</a:t>
            </a:r>
          </a:p>
          <a:p>
            <a:r>
              <a:rPr lang="en-US" sz="4400" b="1" dirty="0">
                <a:latin typeface="Century Gothic" panose="020B0502020202020204" pitchFamily="34" charset="0"/>
              </a:rPr>
              <a:t>Working scientifically</a:t>
            </a:r>
          </a:p>
          <a:p>
            <a:pPr lvl="1"/>
            <a:r>
              <a:rPr lang="en-US" sz="4000" b="1" dirty="0">
                <a:latin typeface="Century Gothic" panose="020B0502020202020204" pitchFamily="34" charset="0"/>
              </a:rPr>
              <a:t>Potential to develop more rapidly</a:t>
            </a:r>
          </a:p>
          <a:p>
            <a:pPr lvl="1"/>
            <a:r>
              <a:rPr lang="en-US" sz="4000" b="1" dirty="0">
                <a:latin typeface="Century Gothic" panose="020B0502020202020204" pitchFamily="34" charset="0"/>
              </a:rPr>
              <a:t>CIEC/Progression Grids</a:t>
            </a:r>
          </a:p>
          <a:p>
            <a:pPr lvl="2"/>
            <a:r>
              <a:rPr lang="en-US" sz="3600" b="1" dirty="0">
                <a:latin typeface="Century Gothic" panose="020B0502020202020204" pitchFamily="34" charset="0"/>
              </a:rPr>
              <a:t>Increasing independence autonomy</a:t>
            </a:r>
          </a:p>
          <a:p>
            <a:pPr lvl="1"/>
            <a:endParaRPr lang="en-US" sz="40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3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0A6B9-E1B4-48D7-892B-7A633ACC605B}"/>
              </a:ext>
            </a:extLst>
          </p:cNvPr>
          <p:cNvSpPr/>
          <p:nvPr/>
        </p:nvSpPr>
        <p:spPr>
          <a:xfrm>
            <a:off x="683568" y="260648"/>
            <a:ext cx="8208912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endParaRPr lang="en-GB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8494-6D37-4985-B3B3-5524C8E9B1A4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676456" cy="6093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atin typeface="Century Gothic" panose="020B0502020202020204" pitchFamily="34" charset="0"/>
              </a:rPr>
              <a:t>Challenge in primary science lessons…</a:t>
            </a:r>
          </a:p>
          <a:p>
            <a:r>
              <a:rPr lang="en-US" sz="3600" b="1" dirty="0">
                <a:latin typeface="Century Gothic" panose="020B0502020202020204" pitchFamily="34" charset="0"/>
              </a:rPr>
              <a:t>Child-led enquiry</a:t>
            </a:r>
          </a:p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Independence</a:t>
            </a:r>
            <a:r>
              <a:rPr lang="en-US" sz="3600" b="1" dirty="0">
                <a:latin typeface="Century Gothic" panose="020B0502020202020204" pitchFamily="34" charset="0"/>
              </a:rPr>
              <a:t> and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autonomy</a:t>
            </a:r>
            <a:r>
              <a:rPr lang="en-US" sz="3600" b="1" dirty="0">
                <a:latin typeface="Century Gothic" panose="020B0502020202020204" pitchFamily="34" charset="0"/>
              </a:rPr>
              <a:t> create challenge. </a:t>
            </a:r>
          </a:p>
          <a:p>
            <a:pPr lvl="1"/>
            <a:r>
              <a:rPr lang="en-US" sz="3200" b="1" dirty="0">
                <a:latin typeface="Century Gothic" panose="020B0502020202020204" pitchFamily="34" charset="0"/>
              </a:rPr>
              <a:t>What are you going to do? </a:t>
            </a:r>
          </a:p>
          <a:p>
            <a:pPr lvl="1"/>
            <a:r>
              <a:rPr lang="en-US" sz="3200" b="1" dirty="0">
                <a:latin typeface="Century Gothic" panose="020B0502020202020204" pitchFamily="34" charset="0"/>
              </a:rPr>
              <a:t>How are you going to find out the answer?</a:t>
            </a:r>
          </a:p>
          <a:p>
            <a:pPr lvl="1"/>
            <a:r>
              <a:rPr lang="en-US" sz="3200" b="1" dirty="0">
                <a:latin typeface="Century Gothic" panose="020B0502020202020204" pitchFamily="34" charset="0"/>
              </a:rPr>
              <a:t>James Nottingham – The Learning Pit </a:t>
            </a:r>
          </a:p>
          <a:p>
            <a:r>
              <a:rPr lang="en-GB" sz="3600" dirty="0">
                <a:latin typeface="Century Gothic" panose="020B0502020202020204" pitchFamily="34" charset="0"/>
                <a:cs typeface="Arial" panose="020B0604020202020204" pitchFamily="34" charset="0"/>
              </a:rPr>
              <a:t>Stepping back doesn’t mean not doing anything – you’re just as engaged but in a different way. </a:t>
            </a:r>
          </a:p>
          <a:p>
            <a:pPr marL="0" indent="0">
              <a:buNone/>
            </a:pPr>
            <a:endParaRPr lang="en-US" sz="3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0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1641</Words>
  <Application>Microsoft Office PowerPoint</Application>
  <PresentationFormat>On-screen Show (4:3)</PresentationFormat>
  <Paragraphs>234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resources on your table to demonstrate how the Moon, Earth and Sun move…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Tom Holloway</cp:lastModifiedBy>
  <cp:revision>120</cp:revision>
  <dcterms:created xsi:type="dcterms:W3CDTF">2016-06-16T08:43:18Z</dcterms:created>
  <dcterms:modified xsi:type="dcterms:W3CDTF">2019-10-04T13:10:22Z</dcterms:modified>
</cp:coreProperties>
</file>