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332" r:id="rId3"/>
    <p:sldId id="333" r:id="rId4"/>
    <p:sldId id="335" r:id="rId5"/>
    <p:sldId id="339" r:id="rId6"/>
    <p:sldId id="360" r:id="rId7"/>
    <p:sldId id="336" r:id="rId8"/>
    <p:sldId id="334" r:id="rId9"/>
    <p:sldId id="359" r:id="rId10"/>
    <p:sldId id="337" r:id="rId11"/>
    <p:sldId id="773" r:id="rId12"/>
    <p:sldId id="774" r:id="rId13"/>
    <p:sldId id="769" r:id="rId14"/>
    <p:sldId id="770" r:id="rId15"/>
    <p:sldId id="771" r:id="rId16"/>
    <p:sldId id="772" r:id="rId17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67" autoAdjust="0"/>
    <p:restoredTop sz="93609"/>
  </p:normalViewPr>
  <p:slideViewPr>
    <p:cSldViewPr>
      <p:cViewPr varScale="1">
        <p:scale>
          <a:sx n="61" d="100"/>
          <a:sy n="61" d="100"/>
        </p:scale>
        <p:origin x="1128" y="78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0D1980-312F-8641-A80B-C8185BF75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A1481-772B-2D4C-AE9E-03F65421E6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ACA5EC-7F8F-2D47-818F-C6DB1B02E4E5}" type="datetimeFigureOut">
              <a:rPr lang="en-GB"/>
              <a:pPr>
                <a:defRPr/>
              </a:pPr>
              <a:t>13/01/2020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50EBA00-24D2-A246-91D5-8EEC962DD0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070F10-4009-BF45-B97C-F829E1FF0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8E9E8-704A-A94E-B28E-E9D0DB41A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05DCB-7172-1840-B1F5-8E1BFF9E2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A9C13D-A7A7-6742-AE02-599046669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http://maximisingtas.co.uk/assets/content/mptascaffoldingcard.pdf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9C13D-A7A7-6742-AE02-59904666909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JB Presentation Tempalte Slide 1 (no logos)">
            <a:extLst>
              <a:ext uri="{FF2B5EF4-FFF2-40B4-BE49-F238E27FC236}">
                <a16:creationId xmlns:a16="http://schemas.microsoft.com/office/drawing/2014/main" id="{0FDD82A7-25F5-6247-A780-750A66CC7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1074" y="3276600"/>
            <a:ext cx="7488238" cy="162083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2664" y="4860925"/>
            <a:ext cx="7475537" cy="863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AEF26F-558A-7B4D-B559-0B7AFD739E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652838" y="6884988"/>
            <a:ext cx="3387725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3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BF3C31-3E4D-C743-B9FE-169AD5B743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F42199-070F-EB4D-8E54-DB50FB56D9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71E6-ABC7-274E-A83F-482077CEA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86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2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1" y="107952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556240-C49A-EB47-A16B-A7B34D30F5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96E3F5-8C94-6040-AEDF-3F07F611C5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845BD-12DF-3D45-AD01-8D4B2E1B5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4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5524227" y="492270"/>
            <a:ext cx="4385965" cy="63699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83208" y="492270"/>
            <a:ext cx="4385965" cy="3091454"/>
          </a:xfrm>
          <a:prstGeom prst="rect">
            <a:avLst/>
          </a:prstGeom>
        </p:spPr>
        <p:txBody>
          <a:bodyPr anchor="b"/>
          <a:lstStyle>
            <a:lvl1pPr>
              <a:defRPr sz="4651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208" y="3662487"/>
            <a:ext cx="4385965" cy="318990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68"/>
            </a:lvl1pPr>
            <a:lvl2pPr marL="0" indent="177211" algn="ctr">
              <a:spcBef>
                <a:spcPts val="0"/>
              </a:spcBef>
              <a:buSzTx/>
              <a:buNone/>
              <a:defRPr sz="2868"/>
            </a:lvl2pPr>
            <a:lvl3pPr marL="0" indent="354421" algn="ctr">
              <a:spcBef>
                <a:spcPts val="0"/>
              </a:spcBef>
              <a:buSzTx/>
              <a:buNone/>
              <a:defRPr sz="2868"/>
            </a:lvl3pPr>
            <a:lvl4pPr marL="0" indent="531632" algn="ctr">
              <a:spcBef>
                <a:spcPts val="0"/>
              </a:spcBef>
              <a:buSzTx/>
              <a:buNone/>
              <a:defRPr sz="2868"/>
            </a:lvl4pPr>
            <a:lvl5pPr marL="0" indent="708843" algn="ctr">
              <a:spcBef>
                <a:spcPts val="0"/>
              </a:spcBef>
              <a:buSzTx/>
              <a:buNone/>
              <a:defRPr sz="28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819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35171" y="4480748"/>
            <a:ext cx="9223058" cy="232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4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2573F6-0514-9445-8098-BF1774956A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AB9D64-1E76-B14F-8A34-F60F118B3A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8601-220D-E843-A371-127551DAE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17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5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5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A5C764-3681-EB4F-9FC7-1AE74705F9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D3CA96-0B28-D642-9051-CC4434320A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AC3A-943D-114C-9BF3-AD9DA34C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1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7E4BDF-6175-8C43-80E0-E4EA90F1DA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0A9DE-44F2-404B-893E-3C30F608E1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3F95-7B14-6544-8656-FBDDFB0F8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43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762252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2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DA1E3D-A23C-F643-A357-713A354980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3B01F81-F268-464A-9E48-04F14AEDBB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6036-9441-DB42-A074-5BFA7BD09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DE1C3A-9974-8445-AAE5-7D0C735A56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F0F3E1-38BE-5340-AE43-06C4D57C49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6145-1CFD-F348-A751-C20B7AB4B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1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08123CB-9B85-6D40-B275-9EF511C29E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6E7B0F9-9985-AD47-BAA7-8F7676A7B9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0278-99B1-2A43-9DC5-734318E1C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27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7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1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338CC-4AAF-6047-9A63-50E14ABC3B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C83D67-937A-C14A-9D72-761C8E7E71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D3FF-C848-8745-9349-01893EA6C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93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7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1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EC1C3-C9C5-B948-87FC-B6D89B46C1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D2C589-2BA6-0040-90AD-C004D55AA4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6C85-710B-D548-80B0-E6BBB3CE3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3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F27D45B0-3D09-874C-AAE5-A4E24F42D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8D21BC7-BB86-6C43-8A07-4BAF8FB6D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14534A1-D20C-F949-A1AE-B1640206B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E3E2FA-DF55-CB4F-B2C4-24726744A2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7092950"/>
            <a:ext cx="33877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defTabSz="1042988" eaLnBrk="1" hangingPunct="1">
              <a:defRPr sz="1600">
                <a:solidFill>
                  <a:srgbClr val="00264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C28CE2-FD93-DF4C-B6E5-659D4BDB56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7092950"/>
            <a:ext cx="24955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 defTabSz="1042988" eaLnBrk="1" hangingPunct="1">
              <a:defRPr sz="1600">
                <a:solidFill>
                  <a:srgbClr val="002649"/>
                </a:solidFill>
                <a:latin typeface="+mn-lt"/>
              </a:defRPr>
            </a:lvl1pPr>
          </a:lstStyle>
          <a:p>
            <a:pPr>
              <a:defRPr/>
            </a:pPr>
            <a:fld id="{690759DB-8DC4-7F49-8400-DDD8DEC18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4012" r:id="rId12"/>
    <p:sldLayoutId id="2147484013" r:id="rId13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+mn-lt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387ECA-BFBA-9F4A-A5E0-DBC0A27A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Supporting ADHD Learners</a:t>
            </a:r>
            <a:br>
              <a:rPr lang="en-GB" dirty="0"/>
            </a:b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A830DA6-A4F2-7249-9A47-EF662D0DB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Charlie Allison 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SEND Lead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8010-3913-4F23-94D1-BC6E573A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works in class?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1A1E-5377-4BF7-8305-AF1FBEC8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9" y="2340471"/>
            <a:ext cx="4680520" cy="4813891"/>
          </a:xfrm>
        </p:spPr>
        <p:txBody>
          <a:bodyPr anchor="t"/>
          <a:lstStyle/>
          <a:p>
            <a:pPr marL="378047" indent="-378047" algn="l">
              <a:buChar char="•"/>
            </a:pPr>
            <a:r>
              <a:rPr lang="en-US" sz="2000" dirty="0"/>
              <a:t>Short chunked work.</a:t>
            </a:r>
          </a:p>
          <a:p>
            <a:pPr marL="378047" indent="-378047" algn="l">
              <a:buChar char="•"/>
            </a:pPr>
            <a:r>
              <a:rPr lang="en-US" sz="2000" dirty="0"/>
              <a:t>Short instructions.</a:t>
            </a:r>
          </a:p>
          <a:p>
            <a:pPr marL="378047" indent="-378047" algn="l">
              <a:buChar char="•"/>
            </a:pPr>
            <a:r>
              <a:rPr lang="en-US" sz="2000" dirty="0"/>
              <a:t>Visual instructions.</a:t>
            </a:r>
          </a:p>
          <a:p>
            <a:pPr marL="378047" indent="-378047" algn="l">
              <a:buChar char="•"/>
            </a:pPr>
            <a:r>
              <a:rPr lang="en-US" sz="2000" dirty="0"/>
              <a:t>Patience</a:t>
            </a:r>
          </a:p>
          <a:p>
            <a:pPr marL="378047" indent="-378047" algn="l">
              <a:buChar char="•"/>
            </a:pPr>
            <a:r>
              <a:rPr lang="en-US" sz="2000" dirty="0"/>
              <a:t>Kindness</a:t>
            </a:r>
          </a:p>
          <a:p>
            <a:pPr marL="378047" indent="-378047" algn="l">
              <a:buChar char="•"/>
            </a:pPr>
            <a:r>
              <a:rPr lang="en-US" sz="2000" dirty="0"/>
              <a:t>Confidence building.</a:t>
            </a:r>
          </a:p>
          <a:p>
            <a:pPr marL="378047" indent="-378047" algn="l">
              <a:buChar char="•"/>
            </a:pPr>
            <a:r>
              <a:rPr lang="en-US" sz="2000" dirty="0"/>
              <a:t>Valuing their opinions and ideas.</a:t>
            </a:r>
          </a:p>
          <a:p>
            <a:pPr marL="378047" indent="-378047" algn="l">
              <a:buChar char="•"/>
            </a:pPr>
            <a:r>
              <a:rPr lang="en-US" sz="2000" dirty="0"/>
              <a:t>Celebrating their uniqueness and creativity.</a:t>
            </a:r>
          </a:p>
          <a:p>
            <a:pPr marL="378047" indent="-378047" algn="l">
              <a:buChar char="•"/>
            </a:pPr>
            <a:r>
              <a:rPr lang="en-US" sz="2000" dirty="0"/>
              <a:t>Embracing that in their learning.</a:t>
            </a:r>
          </a:p>
          <a:p>
            <a:pPr marL="378047" indent="-378047" algn="l">
              <a:buChar char="•"/>
            </a:pPr>
            <a:endParaRPr lang="en-US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40FA38-12CD-1049-99BE-D9441246A6B2}"/>
              </a:ext>
            </a:extLst>
          </p:cNvPr>
          <p:cNvSpPr txBox="1">
            <a:spLocks/>
          </p:cNvSpPr>
          <p:nvPr/>
        </p:nvSpPr>
        <p:spPr bwMode="auto">
          <a:xfrm>
            <a:off x="5515992" y="2340471"/>
            <a:ext cx="5177408" cy="48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 err="1"/>
              <a:t>Recognising</a:t>
            </a:r>
            <a:r>
              <a:rPr lang="en-US" sz="2000" dirty="0"/>
              <a:t> their skills.</a:t>
            </a: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Slowing down.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Reducing stimulation or environmental factors.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Short amount of work pitched exactly at the right challenge level.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Open ended challenges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Allowing them to choose from options.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Repeating everything.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Personal checklist</a:t>
            </a: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>
                <a:cs typeface="Calibri"/>
              </a:rPr>
              <a:t>Rest breaks and movement breaks</a:t>
            </a: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 err="1">
                <a:cs typeface="Calibri"/>
              </a:rPr>
              <a:t>Realisitic</a:t>
            </a:r>
            <a:r>
              <a:rPr lang="en-US" sz="2000" dirty="0">
                <a:cs typeface="Calibri"/>
              </a:rPr>
              <a:t> expectations for sitting!</a:t>
            </a:r>
          </a:p>
          <a:p>
            <a:pPr marL="378047" indent="-378047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19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8010-3913-4F23-94D1-BC6E573A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works in class?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1A1E-5377-4BF7-8305-AF1FBEC8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9" y="2340471"/>
            <a:ext cx="4680520" cy="4813891"/>
          </a:xfrm>
        </p:spPr>
        <p:txBody>
          <a:bodyPr anchor="t"/>
          <a:lstStyle/>
          <a:p>
            <a:pPr marL="378047" indent="-378047" algn="l">
              <a:buChar char="•"/>
            </a:pPr>
            <a:r>
              <a:rPr lang="en-US" sz="2000" dirty="0"/>
              <a:t>Short chunked work.</a:t>
            </a:r>
          </a:p>
          <a:p>
            <a:pPr marL="378047" indent="-378047" algn="l">
              <a:buChar char="•"/>
            </a:pPr>
            <a:r>
              <a:rPr lang="en-US" sz="2000" dirty="0"/>
              <a:t>Short instructions.</a:t>
            </a:r>
          </a:p>
          <a:p>
            <a:pPr marL="378047" indent="-378047" algn="l">
              <a:buChar char="•"/>
            </a:pPr>
            <a:r>
              <a:rPr lang="en-US" sz="2000" dirty="0"/>
              <a:t>Visual instructions.</a:t>
            </a:r>
          </a:p>
          <a:p>
            <a:pPr marL="378047" indent="-378047" algn="l">
              <a:buChar char="•"/>
            </a:pPr>
            <a:r>
              <a:rPr lang="en-US" sz="2000" dirty="0"/>
              <a:t>Patience</a:t>
            </a:r>
          </a:p>
          <a:p>
            <a:pPr marL="378047" indent="-378047" algn="l">
              <a:buChar char="•"/>
            </a:pPr>
            <a:r>
              <a:rPr lang="en-US" sz="2000" dirty="0"/>
              <a:t>Kindness</a:t>
            </a:r>
          </a:p>
          <a:p>
            <a:pPr marL="378047" indent="-378047" algn="l">
              <a:buChar char="•"/>
            </a:pPr>
            <a:r>
              <a:rPr lang="en-US" sz="2000" dirty="0"/>
              <a:t>Confidence building.</a:t>
            </a:r>
          </a:p>
          <a:p>
            <a:pPr marL="378047" indent="-378047" algn="l">
              <a:buChar char="•"/>
            </a:pPr>
            <a:r>
              <a:rPr lang="en-US" sz="2000" dirty="0"/>
              <a:t>Valuing their opinions and ideas.</a:t>
            </a:r>
          </a:p>
          <a:p>
            <a:pPr marL="378047" indent="-378047" algn="l">
              <a:buChar char="•"/>
            </a:pPr>
            <a:r>
              <a:rPr lang="en-US" sz="2000" dirty="0"/>
              <a:t>Celebrating their uniqueness and creativity.</a:t>
            </a:r>
          </a:p>
          <a:p>
            <a:pPr marL="378047" indent="-378047" algn="l">
              <a:buChar char="•"/>
            </a:pPr>
            <a:r>
              <a:rPr lang="en-US" sz="2000" dirty="0"/>
              <a:t>Embracing that in their learning.</a:t>
            </a:r>
          </a:p>
          <a:p>
            <a:pPr marL="378047" indent="-378047" algn="l">
              <a:buChar char="•"/>
            </a:pPr>
            <a:endParaRPr lang="en-US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40FA38-12CD-1049-99BE-D9441246A6B2}"/>
              </a:ext>
            </a:extLst>
          </p:cNvPr>
          <p:cNvSpPr txBox="1">
            <a:spLocks/>
          </p:cNvSpPr>
          <p:nvPr/>
        </p:nvSpPr>
        <p:spPr bwMode="auto">
          <a:xfrm>
            <a:off x="5515992" y="2340471"/>
            <a:ext cx="5177408" cy="48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 err="1"/>
              <a:t>Recognising</a:t>
            </a:r>
            <a:r>
              <a:rPr lang="en-US" sz="2000" dirty="0"/>
              <a:t> their skills.</a:t>
            </a: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Slowing down.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Reducing stimulation or environmental factors.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Short amount of work pitched exactly at the right challenge level.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Open ended challenges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Allowing them to choose from options.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Repeating everything.</a:t>
            </a:r>
            <a:endParaRPr lang="en-US" sz="2000" dirty="0">
              <a:cs typeface="Calibri"/>
            </a:endParaRP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/>
              <a:t>Personal checklist</a:t>
            </a: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>
                <a:cs typeface="Calibri"/>
              </a:rPr>
              <a:t>Rest breaks and movement breaks</a:t>
            </a:r>
          </a:p>
          <a:p>
            <a:pPr marL="378047" indent="-378047">
              <a:lnSpc>
                <a:spcPct val="90000"/>
              </a:lnSpc>
              <a:spcBef>
                <a:spcPts val="1103"/>
              </a:spcBef>
              <a:buFont typeface="Arial,Sans-Serif"/>
              <a:buChar char="•"/>
            </a:pPr>
            <a:r>
              <a:rPr lang="en-US" sz="2000" dirty="0" err="1">
                <a:cs typeface="Calibri"/>
              </a:rPr>
              <a:t>Realisitic</a:t>
            </a:r>
            <a:r>
              <a:rPr lang="en-US" sz="2000" dirty="0">
                <a:cs typeface="Calibri"/>
              </a:rPr>
              <a:t> expectations for sitting!</a:t>
            </a:r>
          </a:p>
          <a:p>
            <a:pPr marL="378047" indent="-378047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34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387ECA-BFBA-9F4A-A5E0-DBC0A27A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SEND – Things to Consider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Mandy Hughes</a:t>
            </a:r>
          </a:p>
        </p:txBody>
      </p:sp>
    </p:spTree>
    <p:extLst>
      <p:ext uri="{BB962C8B-B14F-4D97-AF65-F5344CB8AC3E}">
        <p14:creationId xmlns:p14="http://schemas.microsoft.com/office/powerpoint/2010/main" val="226137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en-US" dirty="0"/>
            </a:br>
            <a:r>
              <a:rPr lang="en-GB" altLang="en-US" dirty="0"/>
              <a:t>Things to Consider…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2412479"/>
            <a:ext cx="9661525" cy="4342334"/>
          </a:xfrm>
        </p:spPr>
        <p:txBody>
          <a:bodyPr/>
          <a:lstStyle/>
          <a:p>
            <a:pPr marL="65087" indent="0">
              <a:buNone/>
            </a:pPr>
            <a:r>
              <a:rPr lang="en-GB" altLang="en-US" sz="3600" b="1" u="sng" dirty="0"/>
              <a:t>Monitoring Skills for Learning</a:t>
            </a:r>
          </a:p>
          <a:p>
            <a:endParaRPr lang="en-GB" altLang="en-US" dirty="0"/>
          </a:p>
          <a:p>
            <a:r>
              <a:rPr lang="en-GB" altLang="en-US" sz="2800" dirty="0"/>
              <a:t>It may be appropriate for some SEN students to get a C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77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Things to Consider…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altLang="en-US" sz="3600" b="1" u="sng" dirty="0"/>
              <a:t>Reasonable adjustments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dirty="0"/>
              <a:t>Some SEN students get a 3 for Behaviour</a:t>
            </a:r>
          </a:p>
          <a:p>
            <a:endParaRPr lang="en-GB" dirty="0"/>
          </a:p>
          <a:p>
            <a:r>
              <a:rPr lang="en-GB" dirty="0"/>
              <a:t>How can they be supported to get a 2?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67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Things to Consider…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altLang="en-US" sz="3600" b="1" u="sng" dirty="0"/>
              <a:t>Mastery Grids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dirty="0"/>
              <a:t>There are a very small number of students who are performing below the emerging criteria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38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Things to Consider…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2196455"/>
            <a:ext cx="9661525" cy="4558358"/>
          </a:xfrm>
        </p:spPr>
        <p:txBody>
          <a:bodyPr/>
          <a:lstStyle/>
          <a:p>
            <a:pPr marL="0" indent="0">
              <a:buNone/>
            </a:pPr>
            <a:r>
              <a:rPr lang="en-GB" sz="3600" b="1" u="sng" dirty="0"/>
              <a:t>Why?</a:t>
            </a:r>
          </a:p>
          <a:p>
            <a:endParaRPr lang="en-GB" dirty="0"/>
          </a:p>
          <a:p>
            <a:r>
              <a:rPr lang="en-GB" dirty="0"/>
              <a:t>The SEN team are duty bound to report progress to the LEA that is accurate and reflects ability</a:t>
            </a:r>
          </a:p>
          <a:p>
            <a:endParaRPr lang="en-GB" dirty="0"/>
          </a:p>
          <a:p>
            <a:r>
              <a:rPr lang="en-GB" dirty="0"/>
              <a:t>We have students here who are on the border line of mainstream education and an accurate picture supports us in ensuring correct provision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63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6869-2274-4295-81F8-AA8C11E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304" y="2467473"/>
            <a:ext cx="2270226" cy="1260475"/>
          </a:xfrm>
        </p:spPr>
        <p:txBody>
          <a:bodyPr/>
          <a:lstStyle/>
          <a:p>
            <a:r>
              <a:rPr lang="en-US" dirty="0"/>
              <a:t>ADHD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04AC0CE-8A71-41E5-B3B5-F4A0072BF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18" y="4479131"/>
            <a:ext cx="3520575" cy="2974182"/>
          </a:xfrm>
          <a:prstGeom prst="rect">
            <a:avLst/>
          </a:prstGeom>
        </p:spPr>
      </p:pic>
      <p:pic>
        <p:nvPicPr>
          <p:cNvPr id="6" name="Picture 6" descr="A picture containing indoor, monitor, black, sitting&#10;&#10;Description generated with high confidence">
            <a:extLst>
              <a:ext uri="{FF2B5EF4-FFF2-40B4-BE49-F238E27FC236}">
                <a16:creationId xmlns:a16="http://schemas.microsoft.com/office/drawing/2014/main" id="{54BC7D60-F142-42DD-8092-F59E5ADB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4" y="1529041"/>
            <a:ext cx="3567056" cy="2752759"/>
          </a:xfrm>
          <a:prstGeom prst="rect">
            <a:avLst/>
          </a:prstGeom>
        </p:spPr>
      </p:pic>
      <p:pic>
        <p:nvPicPr>
          <p:cNvPr id="8" name="Picture 8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135F00A1-9170-44DF-B25F-B0586F8A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30" y="1082050"/>
            <a:ext cx="3561729" cy="35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DE022E-ADF1-C545-A11D-BEA75676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168CFA-952E-8141-B6A2-7515A79C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10E6A-17F7-42F7-A431-59AE3B0B765C}"/>
              </a:ext>
            </a:extLst>
          </p:cNvPr>
          <p:cNvSpPr txBox="1"/>
          <p:nvPr/>
        </p:nvSpPr>
        <p:spPr>
          <a:xfrm>
            <a:off x="2826279" y="3528590"/>
            <a:ext cx="5040842" cy="1170555"/>
          </a:xfrm>
          <a:prstGeom prst="rect">
            <a:avLst/>
          </a:prstGeom>
        </p:spPr>
        <p:txBody>
          <a:bodyPr rot="0" spcFirstLastPara="0" vertOverflow="overflow" horzOverflow="overflow" vert="horz" wrap="square" lIns="100817" tIns="50408" rIns="100817" bIns="504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15"/>
              <a:t>https://attentionuk.org/frequently-asked-questions/does-adhd-make-people-bad/</a:t>
            </a:r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4F560E5-8B0F-41BF-9835-44CE2E96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708" y="432639"/>
            <a:ext cx="6527295" cy="66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55066E-4EB2-4747-A689-A2082952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2BBDD-6E46-E542-A567-0F1C2239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6F3F7DE-6CEC-42AC-AE50-7107BDAC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73" y="1417098"/>
            <a:ext cx="5981534" cy="4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D944A-F628-A14E-969C-9E5DECE9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412479"/>
            <a:ext cx="9661525" cy="43423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err="1"/>
              <a:t>attentionuk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3005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682C-3550-E04D-9153-0A191AD1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16A18-B161-F544-8A8B-A6F5269A8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628503"/>
            <a:ext cx="9661525" cy="412631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Q. Restaurant</a:t>
            </a:r>
          </a:p>
          <a:p>
            <a:pPr marL="0" indent="0">
              <a:buNone/>
            </a:pPr>
            <a:r>
              <a:rPr lang="en-GB" sz="3600" dirty="0"/>
              <a:t>Q. Rugby World Cup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598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474F-B688-4BB5-A26B-D4E02B2C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looks like........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03C6C-B934-4391-AC86-F72BE177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268463"/>
            <a:ext cx="9661525" cy="4486350"/>
          </a:xfrm>
        </p:spPr>
        <p:txBody>
          <a:bodyPr anchor="t"/>
          <a:lstStyle/>
          <a:p>
            <a:pPr marL="378047" indent="-378047" algn="l">
              <a:buChar char="•"/>
            </a:pPr>
            <a:r>
              <a:rPr lang="en-US" sz="2400" dirty="0"/>
              <a:t>Impulsive </a:t>
            </a:r>
            <a:r>
              <a:rPr lang="en-US" sz="2400" dirty="0" err="1"/>
              <a:t>Behaviour</a:t>
            </a:r>
            <a:r>
              <a:rPr lang="en-US" sz="2400" dirty="0"/>
              <a:t>.</a:t>
            </a:r>
            <a:endParaRPr lang="en-US" sz="4000" dirty="0"/>
          </a:p>
          <a:p>
            <a:pPr marL="378047" indent="-378047" algn="l">
              <a:buChar char="•"/>
            </a:pPr>
            <a:r>
              <a:rPr lang="en-US" sz="2400" dirty="0"/>
              <a:t>Over-explaining all their ideas so seems inarticulate.</a:t>
            </a:r>
          </a:p>
          <a:p>
            <a:pPr marL="378047" indent="-378047" algn="l">
              <a:buChar char="•"/>
            </a:pPr>
            <a:r>
              <a:rPr lang="en-US" sz="2400" dirty="0"/>
              <a:t>Thinking and problem solving but getting bogged down in other thoughts which leads to.....</a:t>
            </a:r>
          </a:p>
          <a:p>
            <a:pPr marL="378047" indent="-378047" algn="l">
              <a:buChar char="•"/>
            </a:pPr>
            <a:r>
              <a:rPr lang="en-US" sz="2400" dirty="0"/>
              <a:t>Unproductivity in written work.</a:t>
            </a:r>
          </a:p>
          <a:p>
            <a:pPr marL="378047" indent="-378047" algn="l">
              <a:buChar char="•"/>
            </a:pPr>
            <a:r>
              <a:rPr lang="en-US" sz="2400" dirty="0"/>
              <a:t>Forgetting instructions</a:t>
            </a:r>
          </a:p>
          <a:p>
            <a:pPr marL="378047" indent="-378047" algn="l">
              <a:buChar char="•"/>
            </a:pPr>
            <a:r>
              <a:rPr lang="en-US" sz="2400" dirty="0"/>
              <a:t>Poor self esteem</a:t>
            </a:r>
          </a:p>
          <a:p>
            <a:pPr marL="378047" indent="-378047" algn="l">
              <a:buChar char="•"/>
            </a:pPr>
            <a:r>
              <a:rPr lang="en-US" sz="2400" dirty="0"/>
              <a:t>Struggling with tasks if they aren't stimulating enough and then not doing the work.</a:t>
            </a:r>
          </a:p>
          <a:p>
            <a:pPr marL="378047" indent="-378047" algn="l">
              <a:buChar char="•"/>
            </a:pPr>
            <a:r>
              <a:rPr lang="en-US" sz="2400" dirty="0"/>
              <a:t>Anxiety about the work, doing, starting or finishing.</a:t>
            </a:r>
          </a:p>
          <a:p>
            <a:pPr marL="378047" indent="-378047" algn="l">
              <a:buChar char="•"/>
            </a:pPr>
            <a:r>
              <a:rPr lang="en-US" sz="2400" dirty="0"/>
              <a:t>Disengagement or poor </a:t>
            </a:r>
            <a:r>
              <a:rPr lang="en-US" sz="2400" dirty="0" err="1"/>
              <a:t>behaviour</a:t>
            </a:r>
            <a:r>
              <a:rPr lang="en-US" sz="2400" dirty="0"/>
              <a:t> choices due to overload.</a:t>
            </a:r>
          </a:p>
          <a:p>
            <a:pPr marL="378047" indent="-378047" algn="l">
              <a:buChar char="•"/>
            </a:pPr>
            <a:endParaRPr lang="en-US" sz="2400" dirty="0"/>
          </a:p>
          <a:p>
            <a:pPr marL="378047" indent="-378047" algn="l">
              <a:buChar char="•"/>
            </a:pPr>
            <a:endParaRPr lang="en-US" sz="2400" dirty="0"/>
          </a:p>
          <a:p>
            <a:pPr marL="378047" indent="-378047"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674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77D1-6EC4-4619-B432-F0460934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children can excel at.....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44328-D691-428C-9832-E7428C60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124447"/>
            <a:ext cx="9661525" cy="4630366"/>
          </a:xfrm>
        </p:spPr>
        <p:txBody>
          <a:bodyPr anchor="t"/>
          <a:lstStyle/>
          <a:p>
            <a:pPr marL="378047" indent="-378047">
              <a:buChar char="•"/>
            </a:pPr>
            <a:r>
              <a:rPr lang="en-US" dirty="0"/>
              <a:t>Being problem solvers</a:t>
            </a:r>
          </a:p>
          <a:p>
            <a:pPr marL="378047" indent="-378047">
              <a:buChar char="•"/>
            </a:pPr>
            <a:r>
              <a:rPr lang="en-US" dirty="0"/>
              <a:t>Being warm and generous</a:t>
            </a:r>
          </a:p>
          <a:p>
            <a:pPr marL="378047" indent="-378047">
              <a:buChar char="•"/>
            </a:pPr>
            <a:r>
              <a:rPr lang="en-US" dirty="0"/>
              <a:t>Having a great sense of </a:t>
            </a:r>
            <a:r>
              <a:rPr lang="en-US" dirty="0" err="1"/>
              <a:t>humour</a:t>
            </a:r>
          </a:p>
          <a:p>
            <a:pPr marL="378047" indent="-378047">
              <a:buChar char="•"/>
            </a:pPr>
            <a:r>
              <a:rPr lang="en-US" dirty="0"/>
              <a:t>Being determined</a:t>
            </a:r>
          </a:p>
          <a:p>
            <a:pPr marL="378047" indent="-378047">
              <a:buChar char="•"/>
            </a:pPr>
            <a:r>
              <a:rPr lang="en-US" dirty="0"/>
              <a:t>Entrepreneurial Skills</a:t>
            </a:r>
          </a:p>
          <a:p>
            <a:pPr marL="378047" indent="-378047">
              <a:buChar char="•"/>
            </a:pPr>
            <a:r>
              <a:rPr lang="en-US" dirty="0"/>
              <a:t>Creative Thinking</a:t>
            </a:r>
          </a:p>
          <a:p>
            <a:pPr marL="378047" indent="-378047">
              <a:buChar char="•"/>
            </a:pPr>
            <a:r>
              <a:rPr lang="en-US" dirty="0"/>
              <a:t>Originality</a:t>
            </a:r>
          </a:p>
          <a:p>
            <a:endParaRPr lang="en-US" dirty="0"/>
          </a:p>
          <a:p>
            <a:pPr marL="378047" indent="-378047"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2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747B-89CC-954C-A078-314D823C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54416-54D6-0D4D-99BB-FBA07A9E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988543"/>
            <a:ext cx="9661525" cy="3766270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/>
              <a:t>B = f(P + E)</a:t>
            </a:r>
          </a:p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464780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9684</TotalTime>
  <Words>217</Words>
  <Application>Microsoft Office PowerPoint</Application>
  <PresentationFormat>Custom</PresentationFormat>
  <Paragraphs>99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Arial,Sans-Serif</vt:lpstr>
      <vt:lpstr>Calibri</vt:lpstr>
      <vt:lpstr>Trebuchet MS</vt:lpstr>
      <vt:lpstr>Default Design</vt:lpstr>
      <vt:lpstr>Supporting ADHD Learners </vt:lpstr>
      <vt:lpstr>ADHD</vt:lpstr>
      <vt:lpstr>PowerPoint Presentation</vt:lpstr>
      <vt:lpstr>PowerPoint Presentation</vt:lpstr>
      <vt:lpstr>PowerPoint Presentation</vt:lpstr>
      <vt:lpstr>Examples</vt:lpstr>
      <vt:lpstr>ADHD looks like........</vt:lpstr>
      <vt:lpstr>ADHD children can excel at.....</vt:lpstr>
      <vt:lpstr>Behaviour</vt:lpstr>
      <vt:lpstr>What works in class?</vt:lpstr>
      <vt:lpstr>What works in class?</vt:lpstr>
      <vt:lpstr>SEND – Things to Consider</vt:lpstr>
      <vt:lpstr> Things to Consider… </vt:lpstr>
      <vt:lpstr>Things to Consider…</vt:lpstr>
      <vt:lpstr>Things to Consider…</vt:lpstr>
      <vt:lpstr>Things to Consider…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148</cp:revision>
  <dcterms:created xsi:type="dcterms:W3CDTF">2009-07-19T18:28:54Z</dcterms:created>
  <dcterms:modified xsi:type="dcterms:W3CDTF">2020-01-13T14:43:13Z</dcterms:modified>
</cp:coreProperties>
</file>