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Lst>
  <p:notesMasterIdLst>
    <p:notesMasterId r:id="rId23"/>
  </p:notesMasterIdLst>
  <p:handoutMasterIdLst>
    <p:handoutMasterId r:id="rId24"/>
  </p:handoutMasterIdLst>
  <p:sldIdLst>
    <p:sldId id="265" r:id="rId3"/>
    <p:sldId id="259" r:id="rId4"/>
    <p:sldId id="258" r:id="rId5"/>
    <p:sldId id="318" r:id="rId6"/>
    <p:sldId id="335" r:id="rId7"/>
    <p:sldId id="336" r:id="rId8"/>
    <p:sldId id="337" r:id="rId9"/>
    <p:sldId id="354" r:id="rId10"/>
    <p:sldId id="355" r:id="rId11"/>
    <p:sldId id="347" r:id="rId12"/>
    <p:sldId id="348" r:id="rId13"/>
    <p:sldId id="349" r:id="rId14"/>
    <p:sldId id="351" r:id="rId15"/>
    <p:sldId id="353" r:id="rId16"/>
    <p:sldId id="356" r:id="rId17"/>
    <p:sldId id="339" r:id="rId18"/>
    <p:sldId id="357" r:id="rId19"/>
    <p:sldId id="340" r:id="rId20"/>
    <p:sldId id="346" r:id="rId21"/>
    <p:sldId id="34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8E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20"/>
  </p:normalViewPr>
  <p:slideViewPr>
    <p:cSldViewPr snapToGrid="0" snapToObjects="1">
      <p:cViewPr varScale="1">
        <p:scale>
          <a:sx n="73" d="100"/>
          <a:sy n="73" d="100"/>
        </p:scale>
        <p:origin x="1314" y="72"/>
      </p:cViewPr>
      <p:guideLst/>
    </p:cSldViewPr>
  </p:slideViewPr>
  <p:notesTextViewPr>
    <p:cViewPr>
      <p:scale>
        <a:sx n="1" d="1"/>
        <a:sy n="1" d="1"/>
      </p:scale>
      <p:origin x="0" y="0"/>
    </p:cViewPr>
  </p:notesTextViewPr>
  <p:notesViewPr>
    <p:cSldViewPr snapToGrid="0" snapToObjects="1">
      <p:cViewPr varScale="1">
        <p:scale>
          <a:sx n="82" d="100"/>
          <a:sy n="82" d="100"/>
        </p:scale>
        <p:origin x="29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B06537-7A6D-AE48-8835-DADFC7FA5A71}" type="datetimeFigureOut">
              <a:rPr lang="en-US" smtClean="0"/>
              <a:t>1/21/2020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469170-F8B4-754D-AD68-32C90554A8F3}" type="slidenum">
              <a:rPr lang="en-US" smtClean="0"/>
              <a:t>‹#›</a:t>
            </a:fld>
            <a:endParaRPr lang="en-US"/>
          </a:p>
        </p:txBody>
      </p:sp>
    </p:spTree>
    <p:extLst>
      <p:ext uri="{BB962C8B-B14F-4D97-AF65-F5344CB8AC3E}">
        <p14:creationId xmlns:p14="http://schemas.microsoft.com/office/powerpoint/2010/main" val="1063856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E4DA8E-9E6D-ED4F-B068-49B17AB22E2E}" type="datetimeFigureOut">
              <a:rPr lang="en-US" smtClean="0"/>
              <a:t>1/21/2020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D82436-5DD0-124E-81ED-DDD3123492E8}" type="slidenum">
              <a:rPr lang="en-US" smtClean="0"/>
              <a:t>‹#›</a:t>
            </a:fld>
            <a:endParaRPr lang="en-US"/>
          </a:p>
        </p:txBody>
      </p:sp>
    </p:spTree>
    <p:extLst>
      <p:ext uri="{BB962C8B-B14F-4D97-AF65-F5344CB8AC3E}">
        <p14:creationId xmlns:p14="http://schemas.microsoft.com/office/powerpoint/2010/main" val="117640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idx="1"/>
          </p:nvPr>
        </p:nvSpPr>
        <p:spPr>
          <a:xfrm>
            <a:off x="628650" y="4063999"/>
            <a:ext cx="7886700" cy="2112963"/>
          </a:xfrm>
          <a:prstGeom prst="rect">
            <a:avLst/>
          </a:prstGeom>
        </p:spPr>
        <p:txBody>
          <a:bodyPr vert="horz" lIns="91440" tIns="45720" rIns="91440" bIns="45720" rtlCol="0">
            <a:normAutofit/>
          </a:bodyPr>
          <a:lstStyle/>
          <a:p>
            <a:pPr lvl="0"/>
            <a:r>
              <a:rPr lang="en-US"/>
              <a:t>Sub headings</a:t>
            </a:r>
            <a:endParaRPr lang="en-US" dirty="0"/>
          </a:p>
        </p:txBody>
      </p:sp>
    </p:spTree>
    <p:extLst>
      <p:ext uri="{BB962C8B-B14F-4D97-AF65-F5344CB8AC3E}">
        <p14:creationId xmlns:p14="http://schemas.microsoft.com/office/powerpoint/2010/main" val="107980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854077"/>
          </a:xfrm>
        </p:spPr>
        <p:txBody>
          <a:bodyPr anchor="b">
            <a:normAutofit/>
          </a:bodyPr>
          <a:lstStyle>
            <a:lvl1pPr algn="ctr">
              <a:defRPr sz="32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4" y="0"/>
            <a:ext cx="9178209"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0" y="5295901"/>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526315-4FAA-475E-B62C-70E7A22F0009}" type="datetimeFigureOut">
              <a:rPr lang="en-GB" smtClean="0"/>
              <a:t>21/01/2020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A3720C-EDBD-4A6A-9510-5AC78C506F9C}" type="slidenum">
              <a:rPr lang="en-GB" smtClean="0"/>
              <a:t>‹#›</a:t>
            </a:fld>
            <a:endParaRPr lang="en-GB"/>
          </a:p>
        </p:txBody>
      </p:sp>
    </p:spTree>
    <p:extLst>
      <p:ext uri="{BB962C8B-B14F-4D97-AF65-F5344CB8AC3E}">
        <p14:creationId xmlns:p14="http://schemas.microsoft.com/office/powerpoint/2010/main" val="2271649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52386"/>
            <a:ext cx="8229600" cy="1143000"/>
          </a:xfrm>
        </p:spPr>
        <p:txBody>
          <a:bodyPr/>
          <a:lstStyle/>
          <a:p>
            <a:r>
              <a:rPr lang="en-GB" dirty="0"/>
              <a:t>Click to edit Master title style</a:t>
            </a:r>
          </a:p>
        </p:txBody>
      </p:sp>
      <p:sp>
        <p:nvSpPr>
          <p:cNvPr id="3" name="Content Placeholder 2"/>
          <p:cNvSpPr>
            <a:spLocks noGrp="1"/>
          </p:cNvSpPr>
          <p:nvPr>
            <p:ph idx="1"/>
          </p:nvPr>
        </p:nvSpPr>
        <p:spPr>
          <a:xfrm>
            <a:off x="457200" y="1677948"/>
            <a:ext cx="8229600" cy="45259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1250259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theme" Target="../theme/theme2.xml"/><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295526"/>
            <a:ext cx="8128000" cy="1325563"/>
          </a:xfrm>
          <a:prstGeom prst="rect">
            <a:avLst/>
          </a:prstGeom>
        </p:spPr>
        <p:txBody>
          <a:bodyPr vert="horz" lIns="91440" tIns="45720" rIns="91440" bIns="45720" rtlCol="0" anchor="ctr">
            <a:normAutofit/>
          </a:bodyPr>
          <a:lstStyle/>
          <a:p>
            <a:r>
              <a:rPr lang="en-US" dirty="0"/>
              <a:t>Title</a:t>
            </a:r>
          </a:p>
        </p:txBody>
      </p:sp>
      <p:pic>
        <p:nvPicPr>
          <p:cNvPr id="7" name="Picture 6"/>
          <p:cNvPicPr>
            <a:picLocks noChangeAspect="1"/>
          </p:cNvPicPr>
          <p:nvPr userDrawn="1"/>
        </p:nvPicPr>
        <p:blipFill rotWithShape="1">
          <a:blip r:embed="rId6">
            <a:extLst>
              <a:ext uri="{28A0092B-C50C-407E-A947-70E740481C1C}">
                <a14:useLocalDpi xmlns:a14="http://schemas.microsoft.com/office/drawing/2010/main" val="0"/>
              </a:ext>
            </a:extLst>
          </a:blip>
          <a:srcRect b="67963"/>
          <a:stretch/>
        </p:blipFill>
        <p:spPr>
          <a:xfrm>
            <a:off x="-11403" y="0"/>
            <a:ext cx="9166806" cy="2197099"/>
          </a:xfrm>
          <a:prstGeom prst="rect">
            <a:avLst/>
          </a:prstGeom>
        </p:spPr>
      </p:pic>
      <p:pic>
        <p:nvPicPr>
          <p:cNvPr id="8" name="Picture 7"/>
          <p:cNvPicPr>
            <a:picLocks noChangeAspect="1"/>
          </p:cNvPicPr>
          <p:nvPr userDrawn="1"/>
        </p:nvPicPr>
        <p:blipFill rotWithShape="1">
          <a:blip r:embed="rId7">
            <a:extLst>
              <a:ext uri="{28A0092B-C50C-407E-A947-70E740481C1C}">
                <a14:useLocalDpi xmlns:a14="http://schemas.microsoft.com/office/drawing/2010/main" val="0"/>
              </a:ext>
            </a:extLst>
          </a:blip>
          <a:srcRect t="77222"/>
          <a:stretch/>
        </p:blipFill>
        <p:spPr>
          <a:xfrm>
            <a:off x="-11403" y="5295901"/>
            <a:ext cx="9166806" cy="1562099"/>
          </a:xfrm>
          <a:prstGeom prst="rect">
            <a:avLst/>
          </a:prstGeom>
        </p:spPr>
      </p:pic>
      <p:pic>
        <p:nvPicPr>
          <p:cNvPr id="9" name="Picture 8"/>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35576406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4" r:id="rId3"/>
    <p:sldLayoutId id="2147483665" r:id="rId4"/>
  </p:sldLayoutIdLst>
  <p:txStyles>
    <p:titleStyle>
      <a:lvl1pPr algn="ctr" defTabSz="914400" rtl="0" eaLnBrk="1" latinLnBrk="0" hangingPunct="1">
        <a:lnSpc>
          <a:spcPct val="90000"/>
        </a:lnSpc>
        <a:spcBef>
          <a:spcPct val="0"/>
        </a:spcBef>
        <a:buNone/>
        <a:defRPr sz="4400" b="1" i="0" kern="1200">
          <a:solidFill>
            <a:schemeClr val="tx1"/>
          </a:solidFill>
          <a:latin typeface="Gotham" charset="0"/>
          <a:ea typeface="Gotham" charset="0"/>
          <a:cs typeface="Gotham" charset="0"/>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Gotham Book" charset="0"/>
          <a:ea typeface="Gotham Book" charset="0"/>
          <a:cs typeface="Gotham Book"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charset="0"/>
          <a:ea typeface="Gotham Book" charset="0"/>
          <a:cs typeface="Gotham Book"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3" y="0"/>
            <a:ext cx="9144000"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22806" y="5395912"/>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406326725"/>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www.eventbrite.co.uk/e/secondary-open-lessons-2020-registration-86324437717"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gov.uk/government/publications/education-inspection-framework"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7F887-001D-433B-B280-70E4C78E85EF}"/>
              </a:ext>
            </a:extLst>
          </p:cNvPr>
          <p:cNvSpPr>
            <a:spLocks noGrp="1"/>
          </p:cNvSpPr>
          <p:nvPr>
            <p:ph type="ctrTitle"/>
          </p:nvPr>
        </p:nvSpPr>
        <p:spPr>
          <a:xfrm>
            <a:off x="685800" y="2672867"/>
            <a:ext cx="7772400" cy="854077"/>
          </a:xfrm>
        </p:spPr>
        <p:txBody>
          <a:bodyPr>
            <a:normAutofit fontScale="90000"/>
          </a:bodyPr>
          <a:lstStyle/>
          <a:p>
            <a:r>
              <a:rPr lang="en-GB" dirty="0"/>
              <a:t>English network meeting</a:t>
            </a:r>
            <a:br>
              <a:rPr lang="en-GB" dirty="0"/>
            </a:br>
            <a:r>
              <a:rPr lang="en-GB" dirty="0"/>
              <a:t/>
            </a:r>
            <a:br>
              <a:rPr lang="en-GB" dirty="0"/>
            </a:br>
            <a:r>
              <a:rPr lang="en-GB" dirty="0"/>
              <a:t>January 22</a:t>
            </a:r>
            <a:r>
              <a:rPr lang="en-GB" baseline="30000" dirty="0"/>
              <a:t>nd</a:t>
            </a:r>
            <a:r>
              <a:rPr lang="en-GB" dirty="0"/>
              <a:t> 2020</a:t>
            </a:r>
            <a:br>
              <a:rPr lang="en-GB" dirty="0"/>
            </a:br>
            <a:r>
              <a:rPr lang="en-GB" dirty="0"/>
              <a:t/>
            </a:r>
            <a:br>
              <a:rPr lang="en-GB" dirty="0"/>
            </a:br>
            <a:r>
              <a:rPr lang="en-GB" dirty="0"/>
              <a:t/>
            </a:r>
            <a:br>
              <a:rPr lang="en-GB" dirty="0"/>
            </a:br>
            <a:endParaRPr lang="en-GB" dirty="0"/>
          </a:p>
        </p:txBody>
      </p:sp>
    </p:spTree>
    <p:extLst>
      <p:ext uri="{BB962C8B-B14F-4D97-AF65-F5344CB8AC3E}">
        <p14:creationId xmlns:p14="http://schemas.microsoft.com/office/powerpoint/2010/main" val="70290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5EBC1-1A2E-4233-98B4-6FFA73B52BB3}"/>
              </a:ext>
            </a:extLst>
          </p:cNvPr>
          <p:cNvSpPr>
            <a:spLocks noGrp="1"/>
          </p:cNvSpPr>
          <p:nvPr>
            <p:ph type="title"/>
          </p:nvPr>
        </p:nvSpPr>
        <p:spPr>
          <a:xfrm>
            <a:off x="628650" y="750811"/>
            <a:ext cx="8128000" cy="1325563"/>
          </a:xfrm>
        </p:spPr>
        <p:txBody>
          <a:bodyPr/>
          <a:lstStyle/>
          <a:p>
            <a:r>
              <a:rPr lang="en-GB" dirty="0"/>
              <a:t>Early Reading</a:t>
            </a:r>
          </a:p>
        </p:txBody>
      </p:sp>
      <p:sp>
        <p:nvSpPr>
          <p:cNvPr id="3" name="Content Placeholder 2">
            <a:extLst>
              <a:ext uri="{FF2B5EF4-FFF2-40B4-BE49-F238E27FC236}">
                <a16:creationId xmlns:a16="http://schemas.microsoft.com/office/drawing/2014/main" id="{5DE30360-6CD5-4774-A149-A95597A5173D}"/>
              </a:ext>
            </a:extLst>
          </p:cNvPr>
          <p:cNvSpPr>
            <a:spLocks noGrp="1"/>
          </p:cNvSpPr>
          <p:nvPr>
            <p:ph idx="1"/>
          </p:nvPr>
        </p:nvSpPr>
        <p:spPr>
          <a:xfrm>
            <a:off x="628650" y="1748901"/>
            <a:ext cx="7886700" cy="4428061"/>
          </a:xfrm>
        </p:spPr>
        <p:txBody>
          <a:bodyPr>
            <a:normAutofit/>
          </a:bodyPr>
          <a:lstStyle/>
          <a:p>
            <a:pPr marL="457200" indent="-457200">
              <a:buFont typeface="Arial" panose="020B0604020202020204" pitchFamily="34" charset="0"/>
              <a:buChar char="•"/>
            </a:pPr>
            <a:r>
              <a:rPr lang="en-US" sz="1600" dirty="0">
                <a:latin typeface="+mn-lt"/>
              </a:rPr>
              <a:t>the school is determined that every pupil will learn to read, regardless of their background, needs or abilities. All pupils, including the weakest readers, make sufficient progress to meet or exceed age-related expectations.</a:t>
            </a:r>
          </a:p>
          <a:p>
            <a:endParaRPr lang="en-US" cap="all" dirty="0">
              <a:latin typeface="+mn-lt"/>
            </a:endParaRPr>
          </a:p>
          <a:p>
            <a:r>
              <a:rPr lang="en-US" sz="1600" dirty="0"/>
              <a:t>What happens day to day? How do you know it happens?</a:t>
            </a:r>
            <a:endParaRPr lang="en-US" sz="1600" cap="all" dirty="0"/>
          </a:p>
          <a:p>
            <a:r>
              <a:rPr lang="en-US" sz="1600" dirty="0"/>
              <a:t>What do you do to support the children making the slowest progress? </a:t>
            </a:r>
          </a:p>
          <a:p>
            <a:r>
              <a:rPr lang="en-US" sz="1600" dirty="0"/>
              <a:t>(the lowest 20%)</a:t>
            </a:r>
            <a:endParaRPr lang="en-GB" sz="1600" dirty="0"/>
          </a:p>
        </p:txBody>
      </p:sp>
    </p:spTree>
    <p:extLst>
      <p:ext uri="{BB962C8B-B14F-4D97-AF65-F5344CB8AC3E}">
        <p14:creationId xmlns:p14="http://schemas.microsoft.com/office/powerpoint/2010/main" val="398042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9C861-CDB2-455C-BA15-93253C29A5A7}"/>
              </a:ext>
            </a:extLst>
          </p:cNvPr>
          <p:cNvSpPr>
            <a:spLocks noGrp="1"/>
          </p:cNvSpPr>
          <p:nvPr>
            <p:ph type="ctrTitle"/>
          </p:nvPr>
        </p:nvSpPr>
        <p:spPr>
          <a:xfrm>
            <a:off x="685800" y="1122363"/>
            <a:ext cx="7772400" cy="1655762"/>
          </a:xfrm>
        </p:spPr>
        <p:txBody>
          <a:bodyPr>
            <a:normAutofit/>
          </a:bodyPr>
          <a:lstStyle/>
          <a:p>
            <a:r>
              <a:rPr lang="en-US" b="0" dirty="0"/>
              <a:t>◼ </a:t>
            </a:r>
            <a:r>
              <a:rPr lang="en-US" sz="1800" b="0" dirty="0"/>
              <a:t>stories, poems, rhymes and non-fiction are chosen for reading to develop pupils’ vocabulary, language comprehension and love of reading. Pupils are familiar with and enjoy listening to a wide range of stories, poems, rhymes and non-fiction.</a:t>
            </a:r>
            <a:endParaRPr lang="en-GB" sz="1800" dirty="0"/>
          </a:p>
        </p:txBody>
      </p:sp>
      <p:sp>
        <p:nvSpPr>
          <p:cNvPr id="3" name="Subtitle 2">
            <a:extLst>
              <a:ext uri="{FF2B5EF4-FFF2-40B4-BE49-F238E27FC236}">
                <a16:creationId xmlns:a16="http://schemas.microsoft.com/office/drawing/2014/main" id="{502D1B46-417E-4396-8776-D8D19AD69B0D}"/>
              </a:ext>
            </a:extLst>
          </p:cNvPr>
          <p:cNvSpPr>
            <a:spLocks noGrp="1"/>
          </p:cNvSpPr>
          <p:nvPr>
            <p:ph type="subTitle" idx="1"/>
          </p:nvPr>
        </p:nvSpPr>
        <p:spPr>
          <a:xfrm>
            <a:off x="1143000" y="2778125"/>
            <a:ext cx="6858000" cy="1655762"/>
          </a:xfrm>
        </p:spPr>
        <p:txBody>
          <a:bodyPr/>
          <a:lstStyle/>
          <a:p>
            <a:r>
              <a:rPr lang="en-US" sz="1600" b="1" dirty="0"/>
              <a:t>From Bold Beginnings</a:t>
            </a:r>
          </a:p>
          <a:p>
            <a:r>
              <a:rPr lang="en-US" sz="1600" dirty="0"/>
              <a:t>‘One early years leader referred to their ‘five-a-day’ read-aloud </a:t>
            </a:r>
            <a:r>
              <a:rPr lang="en-US" sz="1600" dirty="0" err="1"/>
              <a:t>programme</a:t>
            </a:r>
            <a:r>
              <a:rPr lang="en-US" sz="1600" dirty="0"/>
              <a:t>, engaging children in five stories, narratives and information texts each day. This included the story told during whole-school assembly, the texts shared as part of children’s literacy and the text chosen for the story time before lunch and/or at the end of the school day. The children were immersed in the sounds and experiences of the stories. Leaders believed this had revived reading for pleasure and made a significant difference to children’s attainment in reading and writing.’ </a:t>
            </a:r>
            <a:endParaRPr lang="en-GB" sz="1600" dirty="0"/>
          </a:p>
        </p:txBody>
      </p:sp>
    </p:spTree>
    <p:extLst>
      <p:ext uri="{BB962C8B-B14F-4D97-AF65-F5344CB8AC3E}">
        <p14:creationId xmlns:p14="http://schemas.microsoft.com/office/powerpoint/2010/main" val="2735818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69220-192B-4205-B896-9E9D1FF12416}"/>
              </a:ext>
            </a:extLst>
          </p:cNvPr>
          <p:cNvSpPr>
            <a:spLocks noGrp="1"/>
          </p:cNvSpPr>
          <p:nvPr>
            <p:ph type="ctrTitle"/>
          </p:nvPr>
        </p:nvSpPr>
        <p:spPr>
          <a:xfrm>
            <a:off x="685800" y="1549401"/>
            <a:ext cx="7772400" cy="854077"/>
          </a:xfrm>
        </p:spPr>
        <p:txBody>
          <a:bodyPr>
            <a:normAutofit fontScale="90000"/>
          </a:bodyPr>
          <a:lstStyle/>
          <a:p>
            <a:r>
              <a:rPr lang="en-US" b="0" dirty="0">
                <a:latin typeface="+mn-lt"/>
              </a:rPr>
              <a:t>◼ </a:t>
            </a:r>
            <a:r>
              <a:rPr lang="en-US" sz="1800" b="0" dirty="0">
                <a:latin typeface="+mn-lt"/>
              </a:rPr>
              <a:t>the school’s phonics </a:t>
            </a:r>
            <a:r>
              <a:rPr lang="en-US" sz="1800" b="0" dirty="0" err="1">
                <a:latin typeface="+mn-lt"/>
              </a:rPr>
              <a:t>programme</a:t>
            </a:r>
            <a:r>
              <a:rPr lang="en-US" sz="1800" b="0" dirty="0">
                <a:latin typeface="+mn-lt"/>
              </a:rPr>
              <a:t> matches or exceeds the expectations of the national curriculum and the early learning goals. The school has clear expectations of pupils’ phonics progress term-by-term, from Reception to Year 2.</a:t>
            </a:r>
            <a:endParaRPr lang="en-GB" sz="1800" dirty="0">
              <a:latin typeface="+mn-lt"/>
            </a:endParaRPr>
          </a:p>
        </p:txBody>
      </p:sp>
      <p:sp>
        <p:nvSpPr>
          <p:cNvPr id="3" name="Subtitle 2">
            <a:extLst>
              <a:ext uri="{FF2B5EF4-FFF2-40B4-BE49-F238E27FC236}">
                <a16:creationId xmlns:a16="http://schemas.microsoft.com/office/drawing/2014/main" id="{B21F336E-6EE3-41A8-9CA0-0F272868C9AD}"/>
              </a:ext>
            </a:extLst>
          </p:cNvPr>
          <p:cNvSpPr>
            <a:spLocks noGrp="1"/>
          </p:cNvSpPr>
          <p:nvPr>
            <p:ph type="subTitle" idx="1"/>
          </p:nvPr>
        </p:nvSpPr>
        <p:spPr>
          <a:xfrm>
            <a:off x="1143000" y="2760955"/>
            <a:ext cx="6858000" cy="2496845"/>
          </a:xfrm>
        </p:spPr>
        <p:txBody>
          <a:bodyPr/>
          <a:lstStyle/>
          <a:p>
            <a:r>
              <a:rPr lang="en-US" sz="1800" b="1" dirty="0">
                <a:latin typeface="Calibri" panose="020F0502020204030204" pitchFamily="34" charset="0"/>
                <a:cs typeface="Calibri" panose="020F0502020204030204" pitchFamily="34" charset="0"/>
              </a:rPr>
              <a:t>Direct, focused phonics should be taught every day in Reception and key stage 1.</a:t>
            </a:r>
          </a:p>
          <a:p>
            <a:r>
              <a:rPr lang="en-GB" sz="1800" b="1" dirty="0">
                <a:latin typeface="Calibri" panose="020F0502020204030204" pitchFamily="34" charset="0"/>
                <a:cs typeface="Calibri" panose="020F0502020204030204" pitchFamily="34" charset="0"/>
              </a:rPr>
              <a:t>Do you use a scheme to teach phonics?</a:t>
            </a:r>
          </a:p>
          <a:p>
            <a:endParaRPr lang="en-GB" dirty="0"/>
          </a:p>
        </p:txBody>
      </p:sp>
      <p:sp>
        <p:nvSpPr>
          <p:cNvPr id="4" name="TextBox 3">
            <a:extLst>
              <a:ext uri="{FF2B5EF4-FFF2-40B4-BE49-F238E27FC236}">
                <a16:creationId xmlns:a16="http://schemas.microsoft.com/office/drawing/2014/main" id="{D0452F15-6E7C-44F9-93C6-FA978E746876}"/>
              </a:ext>
            </a:extLst>
          </p:cNvPr>
          <p:cNvSpPr txBox="1"/>
          <p:nvPr/>
        </p:nvSpPr>
        <p:spPr>
          <a:xfrm>
            <a:off x="685800" y="4252854"/>
            <a:ext cx="7907784" cy="2585323"/>
          </a:xfrm>
          <a:prstGeom prst="rect">
            <a:avLst/>
          </a:prstGeom>
          <a:noFill/>
        </p:spPr>
        <p:txBody>
          <a:bodyPr wrap="square" rtlCol="0">
            <a:spAutoFit/>
          </a:bodyPr>
          <a:lstStyle/>
          <a:p>
            <a:pPr fontAlgn="base"/>
            <a:r>
              <a:rPr lang="en-US" sz="1600" b="1" dirty="0"/>
              <a:t>Bold beginnings</a:t>
            </a:r>
          </a:p>
          <a:p>
            <a:pPr fontAlgn="base"/>
            <a:r>
              <a:rPr lang="en-US" sz="1600" dirty="0"/>
              <a:t>‘Schools must be clear on their vision and methodology for the teaching of early reading. This requires schools to think carefully about their choice of phonic scheme and teaching methods, assessment and intervention. A number of schools have gone through multiple phonics schemes over the past few years, attempting to find something that suits them. </a:t>
            </a:r>
          </a:p>
          <a:p>
            <a:pPr fontAlgn="base"/>
            <a:r>
              <a:rPr lang="en-US" sz="1600" dirty="0"/>
              <a:t>Consequently, many schools have picked and chosen elements of schemes, rather than using one consistent </a:t>
            </a:r>
            <a:r>
              <a:rPr lang="en-US" sz="1600" dirty="0" err="1"/>
              <a:t>programme</a:t>
            </a:r>
            <a:r>
              <a:rPr lang="en-US" sz="1600" dirty="0"/>
              <a:t>. OFSTED is clear that, although no one </a:t>
            </a:r>
            <a:r>
              <a:rPr lang="en-US" sz="1600" dirty="0" err="1"/>
              <a:t>programme</a:t>
            </a:r>
            <a:r>
              <a:rPr lang="en-US" sz="1600" dirty="0"/>
              <a:t> is preferred, schools must ensure that the </a:t>
            </a:r>
            <a:r>
              <a:rPr lang="en-US" sz="1600" dirty="0" err="1"/>
              <a:t>programme</a:t>
            </a:r>
            <a:r>
              <a:rPr lang="en-US" sz="1600" dirty="0"/>
              <a:t> they put in place is clear, shows progression and that the schemes match content and coverage from class to class. ‘</a:t>
            </a:r>
          </a:p>
          <a:p>
            <a:endParaRPr lang="en-GB" dirty="0"/>
          </a:p>
        </p:txBody>
      </p:sp>
    </p:spTree>
    <p:extLst>
      <p:ext uri="{BB962C8B-B14F-4D97-AF65-F5344CB8AC3E}">
        <p14:creationId xmlns:p14="http://schemas.microsoft.com/office/powerpoint/2010/main" val="3515961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0728E-C4D2-4CC3-ABE2-0D5C5C43C827}"/>
              </a:ext>
            </a:extLst>
          </p:cNvPr>
          <p:cNvSpPr>
            <a:spLocks noGrp="1"/>
          </p:cNvSpPr>
          <p:nvPr>
            <p:ph type="ctrTitle"/>
          </p:nvPr>
        </p:nvSpPr>
        <p:spPr>
          <a:xfrm>
            <a:off x="623656" y="1287262"/>
            <a:ext cx="7772400" cy="1333870"/>
          </a:xfrm>
        </p:spPr>
        <p:txBody>
          <a:bodyPr>
            <a:normAutofit fontScale="90000"/>
          </a:bodyPr>
          <a:lstStyle/>
          <a:p>
            <a:r>
              <a:rPr lang="en-US" b="0" dirty="0"/>
              <a:t>◼ </a:t>
            </a:r>
            <a:r>
              <a:rPr lang="en-US" sz="1800" b="0" dirty="0"/>
              <a:t>the sequence of reading books shows a cumulative progression in phonics knowledge that is matched closely to the school’s phonics </a:t>
            </a:r>
            <a:r>
              <a:rPr lang="en-US" sz="1800" b="0" dirty="0" err="1"/>
              <a:t>programme</a:t>
            </a:r>
            <a:r>
              <a:rPr lang="en-US" sz="1800" b="0" dirty="0"/>
              <a:t>. Teachers give pupils sufficient practice in reading and re-reading books that match the grapheme-phoneme correspondences they know, both at school and at home.</a:t>
            </a:r>
            <a:endParaRPr lang="en-GB" sz="1800" dirty="0"/>
          </a:p>
        </p:txBody>
      </p:sp>
      <p:sp>
        <p:nvSpPr>
          <p:cNvPr id="3" name="Subtitle 2">
            <a:extLst>
              <a:ext uri="{FF2B5EF4-FFF2-40B4-BE49-F238E27FC236}">
                <a16:creationId xmlns:a16="http://schemas.microsoft.com/office/drawing/2014/main" id="{9BAAF44C-5BAD-4B63-BF02-F357E459B4D8}"/>
              </a:ext>
            </a:extLst>
          </p:cNvPr>
          <p:cNvSpPr>
            <a:spLocks noGrp="1"/>
          </p:cNvSpPr>
          <p:nvPr>
            <p:ph type="subTitle" idx="1"/>
          </p:nvPr>
        </p:nvSpPr>
        <p:spPr>
          <a:xfrm>
            <a:off x="1238435" y="2752002"/>
            <a:ext cx="6858000" cy="1655762"/>
          </a:xfrm>
        </p:spPr>
        <p:txBody>
          <a:bodyPr/>
          <a:lstStyle/>
          <a:p>
            <a:pPr algn="l"/>
            <a:r>
              <a:rPr lang="en-US" sz="1600" b="1" dirty="0">
                <a:latin typeface="Calibri" panose="020F0502020204030204" pitchFamily="34" charset="0"/>
                <a:cs typeface="Calibri" panose="020F0502020204030204" pitchFamily="34" charset="0"/>
              </a:rPr>
              <a:t>Bold beginnings</a:t>
            </a:r>
          </a:p>
          <a:p>
            <a:r>
              <a:rPr lang="en-US" sz="1600" dirty="0">
                <a:latin typeface="Calibri" panose="020F0502020204030204" pitchFamily="34" charset="0"/>
                <a:cs typeface="Calibri" panose="020F0502020204030204" pitchFamily="34" charset="0"/>
              </a:rPr>
              <a:t>In around a quarter of schools, developing children’s reading accuracy was hindered by the way they </a:t>
            </a:r>
            <a:r>
              <a:rPr lang="en-US" sz="1600" dirty="0" err="1">
                <a:latin typeface="Calibri" panose="020F0502020204030204" pitchFamily="34" charset="0"/>
                <a:cs typeface="Calibri" panose="020F0502020204030204" pitchFamily="34" charset="0"/>
              </a:rPr>
              <a:t>organised</a:t>
            </a:r>
            <a:r>
              <a:rPr lang="en-US" sz="1600" dirty="0">
                <a:latin typeface="Calibri" panose="020F0502020204030204" pitchFamily="34" charset="0"/>
                <a:cs typeface="Calibri" panose="020F0502020204030204" pitchFamily="34" charset="0"/>
              </a:rPr>
              <a:t> their reading books into bands. These schools mixed a range of reading schemes, bought at various times, many of which used different approaches to the teaching of reading.</a:t>
            </a:r>
          </a:p>
          <a:p>
            <a:endParaRPr lang="en-GB" dirty="0"/>
          </a:p>
        </p:txBody>
      </p:sp>
      <p:sp>
        <p:nvSpPr>
          <p:cNvPr id="4" name="TextBox 3">
            <a:extLst>
              <a:ext uri="{FF2B5EF4-FFF2-40B4-BE49-F238E27FC236}">
                <a16:creationId xmlns:a16="http://schemas.microsoft.com/office/drawing/2014/main" id="{73057C53-3B69-448A-99FB-084243314105}"/>
              </a:ext>
            </a:extLst>
          </p:cNvPr>
          <p:cNvSpPr txBox="1"/>
          <p:nvPr/>
        </p:nvSpPr>
        <p:spPr>
          <a:xfrm>
            <a:off x="1642369" y="4687410"/>
            <a:ext cx="6019060" cy="1216240"/>
          </a:xfrm>
          <a:prstGeom prst="rect">
            <a:avLst/>
          </a:prstGeom>
          <a:noFill/>
        </p:spPr>
        <p:txBody>
          <a:bodyPr wrap="square" rtlCol="0">
            <a:spAutoFit/>
          </a:bodyPr>
          <a:lstStyle/>
          <a:p>
            <a:pPr algn="ctr"/>
            <a:r>
              <a:rPr lang="en-GB" dirty="0"/>
              <a:t>How often do children read aloud ?</a:t>
            </a:r>
          </a:p>
          <a:p>
            <a:pPr algn="ctr"/>
            <a:r>
              <a:rPr lang="en-GB" dirty="0"/>
              <a:t>Who to?</a:t>
            </a:r>
          </a:p>
          <a:p>
            <a:pPr algn="ctr"/>
            <a:r>
              <a:rPr lang="en-GB" dirty="0"/>
              <a:t>What is the expectation?</a:t>
            </a:r>
          </a:p>
          <a:p>
            <a:endParaRPr lang="en-GB" dirty="0"/>
          </a:p>
        </p:txBody>
      </p:sp>
    </p:spTree>
    <p:extLst>
      <p:ext uri="{BB962C8B-B14F-4D97-AF65-F5344CB8AC3E}">
        <p14:creationId xmlns:p14="http://schemas.microsoft.com/office/powerpoint/2010/main" val="2568517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B9FF6E2-5984-4EE7-8BD1-2C8536B49155}"/>
              </a:ext>
            </a:extLst>
          </p:cNvPr>
          <p:cNvSpPr>
            <a:spLocks noGrp="1"/>
          </p:cNvSpPr>
          <p:nvPr>
            <p:ph type="subTitle" idx="1"/>
          </p:nvPr>
        </p:nvSpPr>
        <p:spPr>
          <a:xfrm>
            <a:off x="555592" y="1711094"/>
            <a:ext cx="7818271" cy="1655762"/>
          </a:xfrm>
        </p:spPr>
        <p:txBody>
          <a:bodyPr/>
          <a:lstStyle/>
          <a:p>
            <a:pPr marL="342900" indent="-342900" algn="l">
              <a:buFont typeface="Arial" panose="020B0604020202020204" pitchFamily="34" charset="0"/>
              <a:buChar char="•"/>
            </a:pPr>
            <a:r>
              <a:rPr lang="en-US" sz="1800" dirty="0">
                <a:latin typeface="+mn-lt"/>
              </a:rPr>
              <a:t>reading, including the teaching of systematic, synthetic phonics, is taught from the beginning of Reception </a:t>
            </a:r>
            <a:endParaRPr lang="en-GB" sz="1800" dirty="0">
              <a:latin typeface="+mn-lt"/>
            </a:endParaRPr>
          </a:p>
        </p:txBody>
      </p:sp>
      <p:sp>
        <p:nvSpPr>
          <p:cNvPr id="4" name="Subtitle 2">
            <a:extLst>
              <a:ext uri="{FF2B5EF4-FFF2-40B4-BE49-F238E27FC236}">
                <a16:creationId xmlns:a16="http://schemas.microsoft.com/office/drawing/2014/main" id="{96D1D54B-BFFB-4E43-95AB-3FA25BAC39BF}"/>
              </a:ext>
            </a:extLst>
          </p:cNvPr>
          <p:cNvSpPr txBox="1">
            <a:spLocks/>
          </p:cNvSpPr>
          <p:nvPr/>
        </p:nvSpPr>
        <p:spPr>
          <a:xfrm>
            <a:off x="1143000" y="3736683"/>
            <a:ext cx="6858000" cy="1655762"/>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b="0" i="0" kern="1200">
                <a:solidFill>
                  <a:schemeClr val="tx1"/>
                </a:solidFill>
                <a:latin typeface="Gotham Book" charset="0"/>
                <a:ea typeface="Gotham Book" charset="0"/>
                <a:cs typeface="Gotham Book" charset="0"/>
              </a:defRPr>
            </a:lvl1pPr>
            <a:lvl2pPr marL="457200" indent="0" algn="ctr" defTabSz="914400" rtl="0" eaLnBrk="1" latinLnBrk="0" hangingPunct="1">
              <a:lnSpc>
                <a:spcPct val="90000"/>
              </a:lnSpc>
              <a:spcBef>
                <a:spcPts val="500"/>
              </a:spcBef>
              <a:buFont typeface="Arial" panose="020B0604020202020204" pitchFamily="34" charset="0"/>
              <a:buNone/>
              <a:defRPr sz="2000" b="0" i="0" kern="1200">
                <a:solidFill>
                  <a:schemeClr val="tx1"/>
                </a:solidFill>
                <a:latin typeface="Gotham Book" charset="0"/>
                <a:ea typeface="Gotham Book" charset="0"/>
                <a:cs typeface="Gotham Book" charset="0"/>
              </a:defRPr>
            </a:lvl2pPr>
            <a:lvl3pPr marL="914400" indent="0" algn="ctr"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Gotham Book" charset="0"/>
                <a:ea typeface="Gotham Book" charset="0"/>
                <a:cs typeface="Gotham Book" charset="0"/>
              </a:defRPr>
            </a:lvl3pPr>
            <a:lvl4pPr marL="1371600" indent="0" algn="ctr" defTabSz="914400" rtl="0" eaLnBrk="1" latinLnBrk="0" hangingPunct="1">
              <a:lnSpc>
                <a:spcPct val="90000"/>
              </a:lnSpc>
              <a:spcBef>
                <a:spcPts val="500"/>
              </a:spcBef>
              <a:buFont typeface="Arial" panose="020B0604020202020204" pitchFamily="34" charset="0"/>
              <a:buNone/>
              <a:defRPr sz="1600" b="0" i="0" kern="1200">
                <a:solidFill>
                  <a:schemeClr val="tx1"/>
                </a:solidFill>
                <a:latin typeface="Gotham Book" charset="0"/>
                <a:ea typeface="Gotham Book" charset="0"/>
                <a:cs typeface="Gotham Book" charset="0"/>
              </a:defRPr>
            </a:lvl4pPr>
            <a:lvl5pPr marL="1828800" indent="0" algn="ctr" defTabSz="914400" rtl="0" eaLnBrk="1" latinLnBrk="0" hangingPunct="1">
              <a:lnSpc>
                <a:spcPct val="90000"/>
              </a:lnSpc>
              <a:spcBef>
                <a:spcPts val="500"/>
              </a:spcBef>
              <a:buFont typeface="Arial" panose="020B0604020202020204" pitchFamily="34" charset="0"/>
              <a:buNone/>
              <a:defRPr sz="1600" b="0" i="0" kern="1200">
                <a:solidFill>
                  <a:schemeClr val="tx1"/>
                </a:solidFill>
                <a:latin typeface="Gotham Book" charset="0"/>
                <a:ea typeface="Gotham Book" charset="0"/>
                <a:cs typeface="Gotham Book"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buFont typeface="Arial" panose="020B0604020202020204" pitchFamily="34" charset="0"/>
              <a:buChar char="•"/>
            </a:pPr>
            <a:endParaRPr lang="en-GB" dirty="0"/>
          </a:p>
        </p:txBody>
      </p:sp>
      <p:sp>
        <p:nvSpPr>
          <p:cNvPr id="6" name="Subtitle 2">
            <a:extLst>
              <a:ext uri="{FF2B5EF4-FFF2-40B4-BE49-F238E27FC236}">
                <a16:creationId xmlns:a16="http://schemas.microsoft.com/office/drawing/2014/main" id="{2DB39F47-F971-470E-BDF2-D177156441BC}"/>
              </a:ext>
            </a:extLst>
          </p:cNvPr>
          <p:cNvSpPr txBox="1">
            <a:spLocks/>
          </p:cNvSpPr>
          <p:nvPr/>
        </p:nvSpPr>
        <p:spPr>
          <a:xfrm>
            <a:off x="1515863" y="2628721"/>
            <a:ext cx="6858000" cy="615366"/>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b="0" i="0" kern="1200">
                <a:solidFill>
                  <a:schemeClr val="tx1"/>
                </a:solidFill>
                <a:latin typeface="Gotham Book" charset="0"/>
                <a:ea typeface="Gotham Book" charset="0"/>
                <a:cs typeface="Gotham Book" charset="0"/>
              </a:defRPr>
            </a:lvl1pPr>
            <a:lvl2pPr marL="457200" indent="0" algn="ctr" defTabSz="914400" rtl="0" eaLnBrk="1" latinLnBrk="0" hangingPunct="1">
              <a:lnSpc>
                <a:spcPct val="90000"/>
              </a:lnSpc>
              <a:spcBef>
                <a:spcPts val="500"/>
              </a:spcBef>
              <a:buFont typeface="Arial" panose="020B0604020202020204" pitchFamily="34" charset="0"/>
              <a:buNone/>
              <a:defRPr sz="2000" b="0" i="0" kern="1200">
                <a:solidFill>
                  <a:schemeClr val="tx1"/>
                </a:solidFill>
                <a:latin typeface="Gotham Book" charset="0"/>
                <a:ea typeface="Gotham Book" charset="0"/>
                <a:cs typeface="Gotham Book" charset="0"/>
              </a:defRPr>
            </a:lvl2pPr>
            <a:lvl3pPr marL="914400" indent="0" algn="ctr"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Gotham Book" charset="0"/>
                <a:ea typeface="Gotham Book" charset="0"/>
                <a:cs typeface="Gotham Book" charset="0"/>
              </a:defRPr>
            </a:lvl3pPr>
            <a:lvl4pPr marL="1371600" indent="0" algn="ctr" defTabSz="914400" rtl="0" eaLnBrk="1" latinLnBrk="0" hangingPunct="1">
              <a:lnSpc>
                <a:spcPct val="90000"/>
              </a:lnSpc>
              <a:spcBef>
                <a:spcPts val="500"/>
              </a:spcBef>
              <a:buFont typeface="Arial" panose="020B0604020202020204" pitchFamily="34" charset="0"/>
              <a:buNone/>
              <a:defRPr sz="1600" b="0" i="0" kern="1200">
                <a:solidFill>
                  <a:schemeClr val="tx1"/>
                </a:solidFill>
                <a:latin typeface="Gotham Book" charset="0"/>
                <a:ea typeface="Gotham Book" charset="0"/>
                <a:cs typeface="Gotham Book" charset="0"/>
              </a:defRPr>
            </a:lvl4pPr>
            <a:lvl5pPr marL="1828800" indent="0" algn="ctr" defTabSz="914400" rtl="0" eaLnBrk="1" latinLnBrk="0" hangingPunct="1">
              <a:lnSpc>
                <a:spcPct val="90000"/>
              </a:lnSpc>
              <a:spcBef>
                <a:spcPts val="500"/>
              </a:spcBef>
              <a:buFont typeface="Arial" panose="020B0604020202020204" pitchFamily="34" charset="0"/>
              <a:buNone/>
              <a:defRPr sz="1600" b="0" i="0" kern="1200">
                <a:solidFill>
                  <a:schemeClr val="tx1"/>
                </a:solidFill>
                <a:latin typeface="Gotham Book" charset="0"/>
                <a:ea typeface="Gotham Book" charset="0"/>
                <a:cs typeface="Gotham Book"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How do you support and encourage parents to help their children learn to read?</a:t>
            </a:r>
            <a:endParaRPr lang="en-GB" dirty="0"/>
          </a:p>
        </p:txBody>
      </p:sp>
      <p:sp>
        <p:nvSpPr>
          <p:cNvPr id="5" name="TextBox 4">
            <a:extLst>
              <a:ext uri="{FF2B5EF4-FFF2-40B4-BE49-F238E27FC236}">
                <a16:creationId xmlns:a16="http://schemas.microsoft.com/office/drawing/2014/main" id="{3CCC26A4-47D8-47A8-AE55-4929820C5B1A}"/>
              </a:ext>
            </a:extLst>
          </p:cNvPr>
          <p:cNvSpPr txBox="1"/>
          <p:nvPr/>
        </p:nvSpPr>
        <p:spPr>
          <a:xfrm>
            <a:off x="2500130" y="4126989"/>
            <a:ext cx="4653023" cy="646331"/>
          </a:xfrm>
          <a:prstGeom prst="rect">
            <a:avLst/>
          </a:prstGeom>
          <a:noFill/>
        </p:spPr>
        <p:txBody>
          <a:bodyPr wrap="square" rtlCol="0">
            <a:spAutoFit/>
          </a:bodyPr>
          <a:lstStyle/>
          <a:p>
            <a:pPr algn="ctr"/>
            <a:r>
              <a:rPr lang="en-GB" b="1" dirty="0"/>
              <a:t>Editable parent phonics and reading guide available on Xavier website.</a:t>
            </a:r>
          </a:p>
        </p:txBody>
      </p:sp>
    </p:spTree>
    <p:extLst>
      <p:ext uri="{BB962C8B-B14F-4D97-AF65-F5344CB8AC3E}">
        <p14:creationId xmlns:p14="http://schemas.microsoft.com/office/powerpoint/2010/main" val="343063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E3D64-C639-491B-85E1-E5A418586F8E}"/>
              </a:ext>
            </a:extLst>
          </p:cNvPr>
          <p:cNvSpPr>
            <a:spLocks noGrp="1"/>
          </p:cNvSpPr>
          <p:nvPr>
            <p:ph type="ctrTitle"/>
          </p:nvPr>
        </p:nvSpPr>
        <p:spPr>
          <a:xfrm>
            <a:off x="685800" y="1173161"/>
            <a:ext cx="7772400" cy="1206055"/>
          </a:xfrm>
        </p:spPr>
        <p:txBody>
          <a:bodyPr>
            <a:noAutofit/>
          </a:bodyPr>
          <a:lstStyle/>
          <a:p>
            <a:pPr marL="285750" indent="-285750">
              <a:buFont typeface="Wingdings" panose="05000000000000000000" pitchFamily="2" charset="2"/>
              <a:buChar char="§"/>
            </a:pPr>
            <a:r>
              <a:rPr lang="en-GB" sz="1600" b="0" dirty="0">
                <a:latin typeface="Calibri" panose="020F0502020204030204" pitchFamily="34" charset="0"/>
                <a:cs typeface="Calibri" panose="020F0502020204030204" pitchFamily="34" charset="0"/>
              </a:rPr>
              <a:t>the ongoing assessment of pupils’ phonics progress is sufficiently frequent and detailed to identify any pupil who is falling behind the programme’s pace. If they do fall behind, targeted support is given immediately </a:t>
            </a:r>
            <a:br>
              <a:rPr lang="en-GB" sz="1600" b="0" dirty="0">
                <a:latin typeface="Calibri" panose="020F0502020204030204" pitchFamily="34" charset="0"/>
                <a:cs typeface="Calibri" panose="020F0502020204030204" pitchFamily="34" charset="0"/>
              </a:rPr>
            </a:br>
            <a:endParaRPr lang="en-GB" sz="1600" b="0" dirty="0">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4C20D3BB-BA55-4C23-8635-42D64FCED047}"/>
              </a:ext>
            </a:extLst>
          </p:cNvPr>
          <p:cNvSpPr>
            <a:spLocks noGrp="1"/>
          </p:cNvSpPr>
          <p:nvPr>
            <p:ph type="subTitle" idx="1"/>
          </p:nvPr>
        </p:nvSpPr>
        <p:spPr>
          <a:xfrm>
            <a:off x="1143000" y="2715797"/>
            <a:ext cx="6858000" cy="1655762"/>
          </a:xfrm>
        </p:spPr>
        <p:txBody>
          <a:bodyPr/>
          <a:lstStyle/>
          <a:p>
            <a:r>
              <a:rPr lang="en-GB" dirty="0">
                <a:latin typeface="Calibri" panose="020F0502020204030204" pitchFamily="34" charset="0"/>
                <a:cs typeface="Calibri" panose="020F0502020204030204" pitchFamily="34" charset="0"/>
              </a:rPr>
              <a:t>How do you assess phonics?</a:t>
            </a:r>
          </a:p>
          <a:p>
            <a:endParaRPr lang="en-GB" dirty="0"/>
          </a:p>
        </p:txBody>
      </p:sp>
      <p:sp>
        <p:nvSpPr>
          <p:cNvPr id="4" name="Rectangle 3">
            <a:extLst>
              <a:ext uri="{FF2B5EF4-FFF2-40B4-BE49-F238E27FC236}">
                <a16:creationId xmlns:a16="http://schemas.microsoft.com/office/drawing/2014/main" id="{C097EAD7-D985-40FC-ADD8-9B0E8FF17B1D}"/>
              </a:ext>
            </a:extLst>
          </p:cNvPr>
          <p:cNvSpPr/>
          <p:nvPr/>
        </p:nvSpPr>
        <p:spPr>
          <a:xfrm>
            <a:off x="2286000" y="2690336"/>
            <a:ext cx="4572000" cy="369332"/>
          </a:xfrm>
          <a:prstGeom prst="rect">
            <a:avLst/>
          </a:prstGeom>
        </p:spPr>
        <p:txBody>
          <a:bodyPr>
            <a:spAutoFit/>
          </a:bodyPr>
          <a:lstStyle/>
          <a:p>
            <a:endParaRPr lang="en-GB" dirty="0"/>
          </a:p>
        </p:txBody>
      </p:sp>
    </p:spTree>
    <p:extLst>
      <p:ext uri="{BB962C8B-B14F-4D97-AF65-F5344CB8AC3E}">
        <p14:creationId xmlns:p14="http://schemas.microsoft.com/office/powerpoint/2010/main" val="3725330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D836A-A240-4647-BC4D-2138B5ECD739}"/>
              </a:ext>
            </a:extLst>
          </p:cNvPr>
          <p:cNvSpPr>
            <a:spLocks noGrp="1"/>
          </p:cNvSpPr>
          <p:nvPr>
            <p:ph type="ctrTitle"/>
          </p:nvPr>
        </p:nvSpPr>
        <p:spPr/>
        <p:txBody>
          <a:bodyPr/>
          <a:lstStyle/>
          <a:p>
            <a:r>
              <a:rPr lang="en-GB" dirty="0"/>
              <a:t>Summary from Bold beginnings</a:t>
            </a:r>
          </a:p>
        </p:txBody>
      </p:sp>
      <p:sp>
        <p:nvSpPr>
          <p:cNvPr id="3" name="Subtitle 2">
            <a:extLst>
              <a:ext uri="{FF2B5EF4-FFF2-40B4-BE49-F238E27FC236}">
                <a16:creationId xmlns:a16="http://schemas.microsoft.com/office/drawing/2014/main" id="{5A95EFCE-221C-4DD9-94CA-6BD32799C9F1}"/>
              </a:ext>
            </a:extLst>
          </p:cNvPr>
          <p:cNvSpPr>
            <a:spLocks noGrp="1"/>
          </p:cNvSpPr>
          <p:nvPr>
            <p:ph type="subTitle" idx="1"/>
          </p:nvPr>
        </p:nvSpPr>
        <p:spPr>
          <a:xfrm>
            <a:off x="1143000" y="2334827"/>
            <a:ext cx="6858000" cy="2922973"/>
          </a:xfrm>
        </p:spPr>
        <p:txBody>
          <a:bodyPr/>
          <a:lstStyle/>
          <a:p>
            <a:r>
              <a:rPr lang="en-US" sz="1600" dirty="0"/>
              <a:t>Reading was at the heart of the curriculum. Children read out loud frequently from carefully selected books that closely matched their phonic knowledge. Story time was a valued part of the daily routine. Staff </a:t>
            </a:r>
            <a:r>
              <a:rPr lang="en-US" sz="1600" dirty="0" err="1"/>
              <a:t>recognised</a:t>
            </a:r>
            <a:r>
              <a:rPr lang="en-US" sz="1600" dirty="0"/>
              <a:t> it as essential in developing children’s language, vocabulary and comprehension. </a:t>
            </a:r>
          </a:p>
          <a:p>
            <a:r>
              <a:rPr lang="en-US" sz="1600" dirty="0"/>
              <a:t>All primary schools should make sure that the teaching of reading, including systematic synthetic phonics, is the core purpose of the Reception Year </a:t>
            </a:r>
            <a:endParaRPr lang="en-GB" sz="1600" dirty="0"/>
          </a:p>
        </p:txBody>
      </p:sp>
    </p:spTree>
    <p:extLst>
      <p:ext uri="{BB962C8B-B14F-4D97-AF65-F5344CB8AC3E}">
        <p14:creationId xmlns:p14="http://schemas.microsoft.com/office/powerpoint/2010/main" val="1187827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BEC64-29F9-438E-83FC-E055E38357AB}"/>
              </a:ext>
            </a:extLst>
          </p:cNvPr>
          <p:cNvSpPr>
            <a:spLocks noGrp="1"/>
          </p:cNvSpPr>
          <p:nvPr>
            <p:ph type="title"/>
          </p:nvPr>
        </p:nvSpPr>
        <p:spPr/>
        <p:txBody>
          <a:bodyPr>
            <a:normAutofit fontScale="90000"/>
          </a:bodyPr>
          <a:lstStyle/>
          <a:p>
            <a:r>
              <a:rPr lang="en-GB" dirty="0"/>
              <a:t>Early Years &amp; Key stage 1 Reading intent, implementation and impact statement </a:t>
            </a:r>
          </a:p>
        </p:txBody>
      </p:sp>
      <p:sp>
        <p:nvSpPr>
          <p:cNvPr id="3" name="Content Placeholder 2">
            <a:extLst>
              <a:ext uri="{FF2B5EF4-FFF2-40B4-BE49-F238E27FC236}">
                <a16:creationId xmlns:a16="http://schemas.microsoft.com/office/drawing/2014/main" id="{D2FCBB8C-0D95-4975-95B1-F7B59A4FCA5A}"/>
              </a:ext>
            </a:extLst>
          </p:cNvPr>
          <p:cNvSpPr>
            <a:spLocks noGrp="1"/>
          </p:cNvSpPr>
          <p:nvPr>
            <p:ph idx="1"/>
          </p:nvPr>
        </p:nvSpPr>
        <p:spPr>
          <a:xfrm>
            <a:off x="628650" y="4064000"/>
            <a:ext cx="7886700" cy="481368"/>
          </a:xfrm>
        </p:spPr>
        <p:txBody>
          <a:bodyPr/>
          <a:lstStyle/>
          <a:p>
            <a:r>
              <a:rPr lang="en-GB" dirty="0"/>
              <a:t>Use for parents or on website if needed.</a:t>
            </a:r>
          </a:p>
        </p:txBody>
      </p:sp>
    </p:spTree>
    <p:extLst>
      <p:ext uri="{BB962C8B-B14F-4D97-AF65-F5344CB8AC3E}">
        <p14:creationId xmlns:p14="http://schemas.microsoft.com/office/powerpoint/2010/main" val="3876709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1FD79-AE6C-4730-BCC5-29FCE679FCA8}"/>
              </a:ext>
            </a:extLst>
          </p:cNvPr>
          <p:cNvSpPr>
            <a:spLocks noGrp="1"/>
          </p:cNvSpPr>
          <p:nvPr>
            <p:ph type="ctrTitle"/>
          </p:nvPr>
        </p:nvSpPr>
        <p:spPr/>
        <p:txBody>
          <a:bodyPr/>
          <a:lstStyle/>
          <a:p>
            <a:endParaRPr lang="en-GB"/>
          </a:p>
        </p:txBody>
      </p:sp>
      <p:sp>
        <p:nvSpPr>
          <p:cNvPr id="5" name="Subtitle 4">
            <a:extLst>
              <a:ext uri="{FF2B5EF4-FFF2-40B4-BE49-F238E27FC236}">
                <a16:creationId xmlns:a16="http://schemas.microsoft.com/office/drawing/2014/main" id="{AC20E60B-69C9-439C-999A-BB4443A58557}"/>
              </a:ext>
            </a:extLst>
          </p:cNvPr>
          <p:cNvSpPr>
            <a:spLocks noGrp="1"/>
          </p:cNvSpPr>
          <p:nvPr>
            <p:ph type="subTitle" idx="1"/>
          </p:nvPr>
        </p:nvSpPr>
        <p:spPr/>
        <p:txBody>
          <a:bodyPr/>
          <a:lstStyle/>
          <a:p>
            <a:endParaRPr lang="en-GB"/>
          </a:p>
        </p:txBody>
      </p:sp>
      <p:sp>
        <p:nvSpPr>
          <p:cNvPr id="6" name="Rectangle 5">
            <a:extLst>
              <a:ext uri="{FF2B5EF4-FFF2-40B4-BE49-F238E27FC236}">
                <a16:creationId xmlns:a16="http://schemas.microsoft.com/office/drawing/2014/main" id="{7B2E1BB5-5525-4E31-998B-9CA69239C20A}"/>
              </a:ext>
            </a:extLst>
          </p:cNvPr>
          <p:cNvSpPr/>
          <p:nvPr/>
        </p:nvSpPr>
        <p:spPr>
          <a:xfrm>
            <a:off x="597544" y="569477"/>
            <a:ext cx="7856316" cy="6065122"/>
          </a:xfrm>
          <a:prstGeom prst="rect">
            <a:avLst/>
          </a:prstGeom>
        </p:spPr>
        <p:txBody>
          <a:bodyPr wrap="square">
            <a:spAutoFit/>
          </a:bodyPr>
          <a:lstStyle/>
          <a:p>
            <a:pPr>
              <a:lnSpc>
                <a:spcPct val="107000"/>
              </a:lnSpc>
              <a:spcAft>
                <a:spcPts val="800"/>
              </a:spcAft>
            </a:pPr>
            <a:r>
              <a:rPr lang="en-US" sz="1200" b="1" dirty="0">
                <a:latin typeface="Calibri" panose="020F0502020204030204" pitchFamily="34" charset="0"/>
                <a:ea typeface="Calibri" panose="020F0502020204030204" pitchFamily="34" charset="0"/>
                <a:cs typeface="Calibri" panose="020F0502020204030204" pitchFamily="34" charset="0"/>
              </a:rPr>
              <a:t>Intent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en-US" sz="1200" dirty="0">
                <a:latin typeface="Calibri" panose="020F0502020204030204" pitchFamily="34" charset="0"/>
                <a:ea typeface="Calibri" panose="020F0502020204030204" pitchFamily="34" charset="0"/>
                <a:cs typeface="Calibri" panose="020F0502020204030204" pitchFamily="34" charset="0"/>
              </a:rPr>
              <a:t>Our school is determined that every pupil will learn to read, regardless of their background, needs or abilities.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en-US" sz="1200" dirty="0">
                <a:latin typeface="Calibri" panose="020F0502020204030204" pitchFamily="34" charset="0"/>
                <a:ea typeface="Calibri" panose="020F0502020204030204" pitchFamily="34" charset="0"/>
                <a:cs typeface="Calibri" panose="020F0502020204030204" pitchFamily="34" charset="0"/>
              </a:rPr>
              <a:t>Our school’s phonics (Letters and Sounds) </a:t>
            </a:r>
            <a:r>
              <a:rPr lang="en-US" sz="1200" dirty="0" err="1">
                <a:latin typeface="Calibri" panose="020F0502020204030204" pitchFamily="34" charset="0"/>
                <a:ea typeface="Calibri" panose="020F0502020204030204" pitchFamily="34" charset="0"/>
                <a:cs typeface="Calibri" panose="020F0502020204030204" pitchFamily="34" charset="0"/>
              </a:rPr>
              <a:t>programme</a:t>
            </a:r>
            <a:r>
              <a:rPr lang="en-US" sz="1200" dirty="0">
                <a:latin typeface="Calibri" panose="020F0502020204030204" pitchFamily="34" charset="0"/>
                <a:ea typeface="Calibri" panose="020F0502020204030204" pitchFamily="34" charset="0"/>
                <a:cs typeface="Calibri" panose="020F0502020204030204" pitchFamily="34" charset="0"/>
              </a:rPr>
              <a:t> matches the expectations of the English national curriculum and early learning goals.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en-US" sz="1200" dirty="0">
                <a:latin typeface="Calibri" panose="020F0502020204030204" pitchFamily="34" charset="0"/>
                <a:ea typeface="Calibri" panose="020F0502020204030204" pitchFamily="34" charset="0"/>
                <a:cs typeface="Calibri" panose="020F0502020204030204" pitchFamily="34" charset="0"/>
              </a:rPr>
              <a:t>Our school has clear expectations of pupils’ phonics progress term by term, from Reception to Year 2, and the school’s phonics </a:t>
            </a:r>
            <a:r>
              <a:rPr lang="en-US" sz="1200" dirty="0" err="1">
                <a:latin typeface="Calibri" panose="020F0502020204030204" pitchFamily="34" charset="0"/>
                <a:ea typeface="Calibri" panose="020F0502020204030204" pitchFamily="34" charset="0"/>
                <a:cs typeface="Calibri" panose="020F0502020204030204" pitchFamily="34" charset="0"/>
              </a:rPr>
              <a:t>programme</a:t>
            </a:r>
            <a:r>
              <a:rPr lang="en-US" sz="1200" dirty="0">
                <a:latin typeface="Calibri" panose="020F0502020204030204" pitchFamily="34" charset="0"/>
                <a:ea typeface="Calibri" panose="020F0502020204030204" pitchFamily="34" charset="0"/>
                <a:cs typeface="Calibri" panose="020F0502020204030204" pitchFamily="34" charset="0"/>
              </a:rPr>
              <a:t> aligns with these expectations.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en-US" sz="1200" dirty="0">
                <a:latin typeface="Calibri" panose="020F0502020204030204" pitchFamily="34" charset="0"/>
                <a:ea typeface="Calibri" panose="020F0502020204030204" pitchFamily="34" charset="0"/>
                <a:cs typeface="Calibri" panose="020F0502020204030204" pitchFamily="34" charset="0"/>
              </a:rPr>
              <a:t>The sequence of reading books we use shows a cumulative progression in phonics knowledge that is matched closely to the school's phonics </a:t>
            </a:r>
            <a:r>
              <a:rPr lang="en-US" sz="1200" dirty="0" err="1">
                <a:latin typeface="Calibri" panose="020F0502020204030204" pitchFamily="34" charset="0"/>
                <a:ea typeface="Calibri" panose="020F0502020204030204" pitchFamily="34" charset="0"/>
                <a:cs typeface="Calibri" panose="020F0502020204030204" pitchFamily="34" charset="0"/>
              </a:rPr>
              <a:t>programme</a:t>
            </a:r>
            <a:r>
              <a:rPr lang="en-US" sz="1200" dirty="0">
                <a:latin typeface="Calibri" panose="020F0502020204030204" pitchFamily="34" charset="0"/>
                <a:ea typeface="Calibri" panose="020F0502020204030204" pitchFamily="34" charset="0"/>
                <a:cs typeface="Calibri" panose="020F0502020204030204" pitchFamily="34"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200" b="1" dirty="0">
                <a:latin typeface="Calibri" panose="020F0502020204030204" pitchFamily="34" charset="0"/>
                <a:ea typeface="Calibri" panose="020F0502020204030204" pitchFamily="34" charset="0"/>
                <a:cs typeface="Calibri" panose="020F0502020204030204" pitchFamily="34" charset="0"/>
              </a:rPr>
              <a:t>Implementation</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en-US" sz="1200" dirty="0">
                <a:latin typeface="Calibri" panose="020F0502020204030204" pitchFamily="34" charset="0"/>
                <a:ea typeface="Calibri" panose="020F0502020204030204" pitchFamily="34" charset="0"/>
                <a:cs typeface="Calibri" panose="020F0502020204030204" pitchFamily="34" charset="0"/>
              </a:rPr>
              <a:t>Pupils’ phonics progress is assessed frequently and is detailed to identify any pupil who is falling behind the </a:t>
            </a:r>
            <a:r>
              <a:rPr lang="en-US" sz="1200" dirty="0" err="1">
                <a:latin typeface="Calibri" panose="020F0502020204030204" pitchFamily="34" charset="0"/>
                <a:ea typeface="Calibri" panose="020F0502020204030204" pitchFamily="34" charset="0"/>
                <a:cs typeface="Calibri" panose="020F0502020204030204" pitchFamily="34" charset="0"/>
              </a:rPr>
              <a:t>programme’s</a:t>
            </a:r>
            <a:r>
              <a:rPr lang="en-US" sz="1200" dirty="0">
                <a:latin typeface="Calibri" panose="020F0502020204030204" pitchFamily="34" charset="0"/>
                <a:ea typeface="Calibri" panose="020F0502020204030204" pitchFamily="34" charset="0"/>
                <a:cs typeface="Calibri" panose="020F0502020204030204" pitchFamily="34" charset="0"/>
              </a:rPr>
              <a:t> pace, so that targeted support can be given immediately.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en-US" sz="1200" dirty="0">
                <a:latin typeface="Calibri" panose="020F0502020204030204" pitchFamily="34" charset="0"/>
                <a:ea typeface="Calibri" panose="020F0502020204030204" pitchFamily="34" charset="0"/>
                <a:cs typeface="Calibri" panose="020F0502020204030204" pitchFamily="34" charset="0"/>
              </a:rPr>
              <a:t>The school has developed expertise in the teaching of phonics and reading that ensures consistency from one year to the next.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en-US" sz="1200" dirty="0">
                <a:latin typeface="Calibri" panose="020F0502020204030204" pitchFamily="34" charset="0"/>
                <a:ea typeface="Calibri" panose="020F0502020204030204" pitchFamily="34" charset="0"/>
                <a:cs typeface="Calibri" panose="020F0502020204030204" pitchFamily="34" charset="0"/>
              </a:rPr>
              <a:t>Reading, including the teaching of systematic, synthetic phonics, is taught from the beginning of Reception (or Nursery if pupils join us sooner).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en-US" sz="1200" dirty="0">
                <a:latin typeface="Calibri" panose="020F0502020204030204" pitchFamily="34" charset="0"/>
                <a:ea typeface="Calibri" panose="020F0502020204030204" pitchFamily="34" charset="0"/>
                <a:cs typeface="Calibri" panose="020F0502020204030204" pitchFamily="34" charset="0"/>
              </a:rPr>
              <a:t>All teachers have a clear understanding of how pupils learn to read.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en-US" sz="1200" dirty="0">
                <a:latin typeface="Calibri" panose="020F0502020204030204" pitchFamily="34" charset="0"/>
                <a:ea typeface="Calibri" panose="020F0502020204030204" pitchFamily="34" charset="0"/>
                <a:cs typeface="Calibri" panose="020F0502020204030204" pitchFamily="34" charset="0"/>
              </a:rPr>
              <a:t>Teachers give pupils practice in reading and re-reading books that match the grapheme-phoneme correspondences they know, both at school and at home.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en-US" sz="1200" dirty="0">
                <a:latin typeface="Calibri" panose="020F0502020204030204" pitchFamily="34" charset="0"/>
                <a:ea typeface="Calibri" panose="020F0502020204030204" pitchFamily="34" charset="0"/>
                <a:cs typeface="Calibri" panose="020F0502020204030204" pitchFamily="34" charset="0"/>
              </a:rPr>
              <a:t>Staff read aloud stories, poems, rhymes and non-fiction that develop pupils' vocabulary, language comprehension and love of reading.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200" b="1" dirty="0">
                <a:latin typeface="Calibri" panose="020F0502020204030204" pitchFamily="34" charset="0"/>
                <a:ea typeface="Calibri" panose="020F0502020204030204" pitchFamily="34" charset="0"/>
                <a:cs typeface="Calibri" panose="020F0502020204030204" pitchFamily="34" charset="0"/>
              </a:rPr>
              <a:t>Impact</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en-US" sz="1200" dirty="0">
                <a:latin typeface="Calibri" panose="020F0502020204030204" pitchFamily="34" charset="0"/>
                <a:ea typeface="Calibri" panose="020F0502020204030204" pitchFamily="34" charset="0"/>
                <a:cs typeface="Calibri" panose="020F0502020204030204" pitchFamily="34" charset="0"/>
              </a:rPr>
              <a:t>All pupils, including the weakest readers, make progress to meet or exceed age-related expectations.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en-US" sz="1200" dirty="0">
                <a:latin typeface="Calibri" panose="020F0502020204030204" pitchFamily="34" charset="0"/>
                <a:ea typeface="Calibri" panose="020F0502020204030204" pitchFamily="34" charset="0"/>
                <a:cs typeface="Calibri" panose="020F0502020204030204" pitchFamily="34" charset="0"/>
              </a:rPr>
              <a:t>Pupils are familiar with and enjoy listening to a wide range of stories, poems, rhymes and non-fiction. </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7672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96FC319-D943-46AF-AF09-16904A98E867}"/>
              </a:ext>
            </a:extLst>
          </p:cNvPr>
          <p:cNvSpPr>
            <a:spLocks noGrp="1"/>
          </p:cNvSpPr>
          <p:nvPr>
            <p:ph type="subTitle" idx="1"/>
          </p:nvPr>
        </p:nvSpPr>
        <p:spPr>
          <a:xfrm>
            <a:off x="1143000" y="3602038"/>
            <a:ext cx="6858000" cy="400110"/>
          </a:xfrm>
        </p:spPr>
        <p:txBody>
          <a:bodyPr/>
          <a:lstStyle/>
          <a:p>
            <a:r>
              <a:rPr lang="en-GB" dirty="0"/>
              <a:t>Link on handout </a:t>
            </a:r>
          </a:p>
        </p:txBody>
      </p:sp>
      <p:sp>
        <p:nvSpPr>
          <p:cNvPr id="4" name="Rectangle 3">
            <a:extLst>
              <a:ext uri="{FF2B5EF4-FFF2-40B4-BE49-F238E27FC236}">
                <a16:creationId xmlns:a16="http://schemas.microsoft.com/office/drawing/2014/main" id="{D6970B2D-07F9-439E-AAD4-C9557B7A31D4}"/>
              </a:ext>
            </a:extLst>
          </p:cNvPr>
          <p:cNvSpPr/>
          <p:nvPr/>
        </p:nvSpPr>
        <p:spPr>
          <a:xfrm>
            <a:off x="1446835" y="2451002"/>
            <a:ext cx="7532225" cy="923330"/>
          </a:xfrm>
          <a:prstGeom prst="rect">
            <a:avLst/>
          </a:prstGeom>
        </p:spPr>
        <p:txBody>
          <a:bodyPr wrap="square">
            <a:spAutoFit/>
          </a:bodyPr>
          <a:lstStyle/>
          <a:p>
            <a:r>
              <a:rPr lang="en-GB" dirty="0"/>
              <a:t>Early Years Foundation Stage Reforms Government consultation </a:t>
            </a:r>
          </a:p>
          <a:p>
            <a:r>
              <a:rPr lang="en-GB" dirty="0"/>
              <a:t>Launch date 24 October  2019 Respond by 31 January 2020</a:t>
            </a:r>
          </a:p>
          <a:p>
            <a:endParaRPr lang="en-GB" dirty="0"/>
          </a:p>
        </p:txBody>
      </p:sp>
      <p:sp>
        <p:nvSpPr>
          <p:cNvPr id="5" name="TextBox 4">
            <a:extLst>
              <a:ext uri="{FF2B5EF4-FFF2-40B4-BE49-F238E27FC236}">
                <a16:creationId xmlns:a16="http://schemas.microsoft.com/office/drawing/2014/main" id="{DC637368-1AAF-4915-848C-2912E93ABDD8}"/>
              </a:ext>
            </a:extLst>
          </p:cNvPr>
          <p:cNvSpPr txBox="1"/>
          <p:nvPr/>
        </p:nvSpPr>
        <p:spPr>
          <a:xfrm>
            <a:off x="1446835" y="1238491"/>
            <a:ext cx="6146157" cy="400110"/>
          </a:xfrm>
          <a:prstGeom prst="rect">
            <a:avLst/>
          </a:prstGeom>
          <a:noFill/>
        </p:spPr>
        <p:txBody>
          <a:bodyPr wrap="square" rtlCol="0">
            <a:spAutoFit/>
          </a:bodyPr>
          <a:lstStyle/>
          <a:p>
            <a:pPr algn="ctr"/>
            <a:r>
              <a:rPr lang="en-GB" sz="2000" b="1" dirty="0"/>
              <a:t>Closing soon</a:t>
            </a:r>
          </a:p>
        </p:txBody>
      </p:sp>
    </p:spTree>
    <p:extLst>
      <p:ext uri="{BB962C8B-B14F-4D97-AF65-F5344CB8AC3E}">
        <p14:creationId xmlns:p14="http://schemas.microsoft.com/office/powerpoint/2010/main" val="2322300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Ability Groups for Moderation </a:t>
            </a:r>
          </a:p>
        </p:txBody>
      </p:sp>
      <p:sp>
        <p:nvSpPr>
          <p:cNvPr id="3" name="Content Placeholder 2"/>
          <p:cNvSpPr>
            <a:spLocks noGrp="1"/>
          </p:cNvSpPr>
          <p:nvPr>
            <p:ph idx="1"/>
          </p:nvPr>
        </p:nvSpPr>
        <p:spPr/>
        <p:txBody>
          <a:bodyPr/>
          <a:lstStyle/>
          <a:p>
            <a:r>
              <a:rPr lang="en-GB" dirty="0">
                <a:solidFill>
                  <a:srgbClr val="FF0000"/>
                </a:solidFill>
              </a:rPr>
              <a:t> 1 x cusp of expected</a:t>
            </a:r>
          </a:p>
          <a:p>
            <a:r>
              <a:rPr lang="en-GB" dirty="0"/>
              <a:t> </a:t>
            </a:r>
            <a:r>
              <a:rPr lang="en-GB" dirty="0">
                <a:solidFill>
                  <a:srgbClr val="FFC000"/>
                </a:solidFill>
              </a:rPr>
              <a:t>1 x cusp of greater depth</a:t>
            </a:r>
          </a:p>
          <a:p>
            <a:r>
              <a:rPr lang="en-GB" dirty="0"/>
              <a:t> </a:t>
            </a:r>
            <a:r>
              <a:rPr lang="en-GB" dirty="0">
                <a:solidFill>
                  <a:srgbClr val="00B050"/>
                </a:solidFill>
              </a:rPr>
              <a:t>1 x solid greater </a:t>
            </a:r>
            <a:r>
              <a:rPr lang="en-GB" dirty="0" smtClean="0">
                <a:solidFill>
                  <a:srgbClr val="00B050"/>
                </a:solidFill>
              </a:rPr>
              <a:t>depth</a:t>
            </a:r>
          </a:p>
          <a:p>
            <a:endParaRPr lang="en-GB" dirty="0">
              <a:solidFill>
                <a:srgbClr val="00B050"/>
              </a:solidFill>
            </a:endParaRPr>
          </a:p>
          <a:p>
            <a:r>
              <a:rPr lang="en-GB" dirty="0" smtClean="0">
                <a:solidFill>
                  <a:schemeClr val="tx1">
                    <a:lumMod val="95000"/>
                    <a:lumOff val="5000"/>
                  </a:schemeClr>
                </a:solidFill>
              </a:rPr>
              <a:t>St Thomas-Monday 16</a:t>
            </a:r>
            <a:r>
              <a:rPr lang="en-GB" baseline="30000" dirty="0" smtClean="0">
                <a:solidFill>
                  <a:schemeClr val="tx1">
                    <a:lumMod val="95000"/>
                    <a:lumOff val="5000"/>
                  </a:schemeClr>
                </a:solidFill>
              </a:rPr>
              <a:t>th</a:t>
            </a:r>
            <a:r>
              <a:rPr lang="en-GB" dirty="0" smtClean="0">
                <a:solidFill>
                  <a:schemeClr val="tx1">
                    <a:lumMod val="95000"/>
                    <a:lumOff val="5000"/>
                  </a:schemeClr>
                </a:solidFill>
              </a:rPr>
              <a:t> March</a:t>
            </a:r>
          </a:p>
          <a:p>
            <a:r>
              <a:rPr lang="en-GB" dirty="0" smtClean="0">
                <a:solidFill>
                  <a:schemeClr val="tx1">
                    <a:lumMod val="95000"/>
                    <a:lumOff val="5000"/>
                  </a:schemeClr>
                </a:solidFill>
              </a:rPr>
              <a:t>St Anne’s-Wednesday 25</a:t>
            </a:r>
            <a:r>
              <a:rPr lang="en-GB" baseline="30000" dirty="0" smtClean="0">
                <a:solidFill>
                  <a:schemeClr val="tx1">
                    <a:lumMod val="95000"/>
                    <a:lumOff val="5000"/>
                  </a:schemeClr>
                </a:solidFill>
              </a:rPr>
              <a:t>th</a:t>
            </a:r>
            <a:r>
              <a:rPr lang="en-GB" dirty="0" smtClean="0">
                <a:solidFill>
                  <a:schemeClr val="tx1">
                    <a:lumMod val="95000"/>
                    <a:lumOff val="5000"/>
                  </a:schemeClr>
                </a:solidFill>
              </a:rPr>
              <a:t> March</a:t>
            </a:r>
            <a:endParaRPr lang="en-GB" dirty="0">
              <a:solidFill>
                <a:schemeClr val="tx1">
                  <a:lumMod val="95000"/>
                  <a:lumOff val="5000"/>
                </a:schemeClr>
              </a:solidFill>
            </a:endParaRPr>
          </a:p>
        </p:txBody>
      </p:sp>
    </p:spTree>
    <p:extLst>
      <p:ext uri="{BB962C8B-B14F-4D97-AF65-F5344CB8AC3E}">
        <p14:creationId xmlns:p14="http://schemas.microsoft.com/office/powerpoint/2010/main" val="383733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FCE3CC6-3C15-4E11-91E1-209A604B32F1}"/>
              </a:ext>
            </a:extLst>
          </p:cNvPr>
          <p:cNvSpPr>
            <a:spLocks noGrp="1"/>
          </p:cNvSpPr>
          <p:nvPr>
            <p:ph type="subTitle" idx="1"/>
          </p:nvPr>
        </p:nvSpPr>
        <p:spPr/>
        <p:txBody>
          <a:bodyPr/>
          <a:lstStyle/>
          <a:p>
            <a:endParaRPr lang="en-GB" dirty="0"/>
          </a:p>
        </p:txBody>
      </p:sp>
      <p:sp>
        <p:nvSpPr>
          <p:cNvPr id="5" name="Rectangle 4">
            <a:extLst>
              <a:ext uri="{FF2B5EF4-FFF2-40B4-BE49-F238E27FC236}">
                <a16:creationId xmlns:a16="http://schemas.microsoft.com/office/drawing/2014/main" id="{3A05F9A2-99A4-40C9-81D8-BD98D5041445}"/>
              </a:ext>
            </a:extLst>
          </p:cNvPr>
          <p:cNvSpPr/>
          <p:nvPr/>
        </p:nvSpPr>
        <p:spPr>
          <a:xfrm>
            <a:off x="1143000" y="1600200"/>
            <a:ext cx="6669911" cy="646331"/>
          </a:xfrm>
          <a:prstGeom prst="rect">
            <a:avLst/>
          </a:prstGeom>
        </p:spPr>
        <p:txBody>
          <a:bodyPr wrap="square">
            <a:spAutoFit/>
          </a:bodyPr>
          <a:lstStyle/>
          <a:p>
            <a:pPr algn="ctr"/>
            <a:r>
              <a:rPr lang="en-US" b="1" dirty="0"/>
              <a:t>As Dr Seuss remarked “</a:t>
            </a:r>
            <a:r>
              <a:rPr lang="en-US" b="1" i="1" dirty="0"/>
              <a:t>The more that you read, the more things you will know. The more that you learn, the more places you’ll go</a:t>
            </a:r>
            <a:r>
              <a:rPr lang="en-US" b="1" dirty="0"/>
              <a:t>.” </a:t>
            </a:r>
            <a:endParaRPr lang="en-GB" b="1" dirty="0"/>
          </a:p>
        </p:txBody>
      </p:sp>
    </p:spTree>
    <p:extLst>
      <p:ext uri="{BB962C8B-B14F-4D97-AF65-F5344CB8AC3E}">
        <p14:creationId xmlns:p14="http://schemas.microsoft.com/office/powerpoint/2010/main" val="162378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53750"/>
          </a:xfrm>
        </p:spPr>
        <p:txBody>
          <a:bodyPr>
            <a:normAutofit fontScale="90000"/>
          </a:bodyPr>
          <a:lstStyle/>
          <a:p>
            <a:pPr algn="ctr"/>
            <a:r>
              <a:rPr lang="en-GB" dirty="0"/>
              <a:t>Writing Moderation</a:t>
            </a:r>
          </a:p>
        </p:txBody>
      </p:sp>
      <p:sp>
        <p:nvSpPr>
          <p:cNvPr id="3" name="Rectangle 2"/>
          <p:cNvSpPr/>
          <p:nvPr/>
        </p:nvSpPr>
        <p:spPr>
          <a:xfrm>
            <a:off x="528034" y="1938644"/>
            <a:ext cx="2668341" cy="1268734"/>
          </a:xfrm>
          <a:prstGeom prst="rect">
            <a:avLst/>
          </a:prstGeom>
          <a:solidFill>
            <a:srgbClr val="92D05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Set 1 books – 25 mins</a:t>
            </a:r>
          </a:p>
          <a:p>
            <a:pPr algn="ctr"/>
            <a:r>
              <a:rPr lang="en-GB" sz="1400" b="1" dirty="0"/>
              <a:t>St. Anne’s x 2 </a:t>
            </a:r>
          </a:p>
          <a:p>
            <a:pPr algn="ctr"/>
            <a:r>
              <a:rPr lang="en-GB" sz="1400" b="1" dirty="0"/>
              <a:t>Holy Family x 1</a:t>
            </a:r>
          </a:p>
          <a:p>
            <a:pPr algn="ctr"/>
            <a:r>
              <a:rPr lang="en-GB" sz="1400" b="1" dirty="0"/>
              <a:t>St. Charles Borromeo x 1</a:t>
            </a:r>
          </a:p>
        </p:txBody>
      </p:sp>
      <p:sp>
        <p:nvSpPr>
          <p:cNvPr id="4" name="Rectangle 3"/>
          <p:cNvSpPr/>
          <p:nvPr/>
        </p:nvSpPr>
        <p:spPr>
          <a:xfrm>
            <a:off x="3196374" y="1937286"/>
            <a:ext cx="2637754" cy="1268734"/>
          </a:xfrm>
          <a:prstGeom prst="rect">
            <a:avLst/>
          </a:prstGeom>
          <a:solidFill>
            <a:srgbClr val="00B0F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Set 2 books – 25 mins</a:t>
            </a:r>
          </a:p>
          <a:p>
            <a:pPr algn="ctr"/>
            <a:r>
              <a:rPr lang="en-GB" sz="1400" b="1" dirty="0"/>
              <a:t>Cardinal Newman x 2</a:t>
            </a:r>
          </a:p>
          <a:p>
            <a:pPr algn="ctr"/>
            <a:r>
              <a:rPr lang="en-GB" sz="1400" b="1" dirty="0"/>
              <a:t>The Marist x 2</a:t>
            </a:r>
          </a:p>
        </p:txBody>
      </p:sp>
      <p:sp>
        <p:nvSpPr>
          <p:cNvPr id="5" name="Rectangle 4"/>
          <p:cNvSpPr/>
          <p:nvPr/>
        </p:nvSpPr>
        <p:spPr>
          <a:xfrm>
            <a:off x="5834128" y="1938645"/>
            <a:ext cx="2859109" cy="1268733"/>
          </a:xfrm>
          <a:prstGeom prst="rect">
            <a:avLst/>
          </a:prstGeom>
          <a:solidFill>
            <a:srgbClr val="FF00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Set 3 books – 25 mins</a:t>
            </a:r>
          </a:p>
          <a:p>
            <a:pPr algn="ctr"/>
            <a:r>
              <a:rPr lang="en-GB" sz="1400" b="1" dirty="0"/>
              <a:t>St. Alban’s  x 1 or 2</a:t>
            </a:r>
          </a:p>
          <a:p>
            <a:pPr algn="ctr"/>
            <a:r>
              <a:rPr lang="en-GB" sz="1400" b="1" dirty="0"/>
              <a:t>St. Augustine x 2 </a:t>
            </a:r>
          </a:p>
        </p:txBody>
      </p:sp>
      <p:sp>
        <p:nvSpPr>
          <p:cNvPr id="21" name="TextBox 20"/>
          <p:cNvSpPr txBox="1"/>
          <p:nvPr/>
        </p:nvSpPr>
        <p:spPr>
          <a:xfrm>
            <a:off x="528033" y="1018877"/>
            <a:ext cx="8165205" cy="1200329"/>
          </a:xfrm>
          <a:prstGeom prst="rect">
            <a:avLst/>
          </a:prstGeom>
          <a:noFill/>
        </p:spPr>
        <p:txBody>
          <a:bodyPr wrap="square" rtlCol="0">
            <a:spAutoFit/>
          </a:bodyPr>
          <a:lstStyle/>
          <a:p>
            <a:pPr algn="ctr"/>
            <a:r>
              <a:rPr lang="en-GB" dirty="0"/>
              <a:t>We will work as a group on each set of books for 25 mins. During each 25 mins we will moderate 12 – 15 books between us. This includes bulge year groups.</a:t>
            </a:r>
          </a:p>
          <a:p>
            <a:pPr algn="ctr"/>
            <a:r>
              <a:rPr lang="en-GB" dirty="0"/>
              <a:t>Year 5 and 6 when looking at St Alban’s books, one table can join together.</a:t>
            </a:r>
          </a:p>
          <a:p>
            <a:pPr algn="ctr"/>
            <a:endParaRPr lang="en-GB" dirty="0"/>
          </a:p>
        </p:txBody>
      </p:sp>
      <p:sp>
        <p:nvSpPr>
          <p:cNvPr id="14" name="Rectangle 13">
            <a:extLst>
              <a:ext uri="{FF2B5EF4-FFF2-40B4-BE49-F238E27FC236}">
                <a16:creationId xmlns:a16="http://schemas.microsoft.com/office/drawing/2014/main" id="{747686DB-4B41-4EA3-A40D-2F13346E5793}"/>
              </a:ext>
            </a:extLst>
          </p:cNvPr>
          <p:cNvSpPr/>
          <p:nvPr/>
        </p:nvSpPr>
        <p:spPr>
          <a:xfrm>
            <a:off x="1037121" y="3420250"/>
            <a:ext cx="1612274" cy="1409562"/>
          </a:xfrm>
          <a:prstGeom prst="rect">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solidFill>
                  <a:schemeClr val="tx1"/>
                </a:solidFill>
              </a:rPr>
              <a:t>The Marist</a:t>
            </a:r>
          </a:p>
          <a:p>
            <a:pPr algn="ctr"/>
            <a:r>
              <a:rPr lang="en-GB" b="1" dirty="0">
                <a:solidFill>
                  <a:schemeClr val="tx1"/>
                </a:solidFill>
              </a:rPr>
              <a:t>Holy Family</a:t>
            </a:r>
          </a:p>
          <a:p>
            <a:pPr algn="ctr"/>
            <a:r>
              <a:rPr lang="en-GB" b="1" dirty="0">
                <a:solidFill>
                  <a:schemeClr val="tx1"/>
                </a:solidFill>
              </a:rPr>
              <a:t>St Albans</a:t>
            </a:r>
          </a:p>
        </p:txBody>
      </p:sp>
      <p:sp>
        <p:nvSpPr>
          <p:cNvPr id="16" name="Rectangle 15">
            <a:extLst>
              <a:ext uri="{FF2B5EF4-FFF2-40B4-BE49-F238E27FC236}">
                <a16:creationId xmlns:a16="http://schemas.microsoft.com/office/drawing/2014/main" id="{2A1A0E0B-042B-47A6-BE34-8C9726E50486}"/>
              </a:ext>
            </a:extLst>
          </p:cNvPr>
          <p:cNvSpPr/>
          <p:nvPr/>
        </p:nvSpPr>
        <p:spPr>
          <a:xfrm>
            <a:off x="3765863" y="3420250"/>
            <a:ext cx="1612274" cy="1409562"/>
          </a:xfrm>
          <a:prstGeom prst="rect">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solidFill>
                  <a:schemeClr val="tx1"/>
                </a:solidFill>
              </a:rPr>
              <a:t>The Marist</a:t>
            </a:r>
          </a:p>
          <a:p>
            <a:pPr algn="ctr"/>
            <a:r>
              <a:rPr lang="en-GB" b="1" dirty="0">
                <a:solidFill>
                  <a:schemeClr val="tx1"/>
                </a:solidFill>
              </a:rPr>
              <a:t>St. Augustine</a:t>
            </a:r>
          </a:p>
          <a:p>
            <a:pPr algn="ctr"/>
            <a:r>
              <a:rPr lang="en-GB" b="1" dirty="0">
                <a:solidFill>
                  <a:schemeClr val="tx1"/>
                </a:solidFill>
              </a:rPr>
              <a:t>St Anne’s</a:t>
            </a:r>
          </a:p>
        </p:txBody>
      </p:sp>
      <p:sp>
        <p:nvSpPr>
          <p:cNvPr id="20" name="Rectangle 19">
            <a:extLst>
              <a:ext uri="{FF2B5EF4-FFF2-40B4-BE49-F238E27FC236}">
                <a16:creationId xmlns:a16="http://schemas.microsoft.com/office/drawing/2014/main" id="{10DA17C3-FA4E-4F39-8D7E-280213E05C43}"/>
              </a:ext>
            </a:extLst>
          </p:cNvPr>
          <p:cNvSpPr/>
          <p:nvPr/>
        </p:nvSpPr>
        <p:spPr>
          <a:xfrm>
            <a:off x="3804498" y="5083311"/>
            <a:ext cx="1612274" cy="1409562"/>
          </a:xfrm>
          <a:prstGeom prst="rect">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solidFill>
                  <a:schemeClr val="tx1"/>
                </a:solidFill>
              </a:rPr>
              <a:t>Cardinal Newman</a:t>
            </a:r>
          </a:p>
          <a:p>
            <a:pPr algn="ctr"/>
            <a:r>
              <a:rPr lang="en-GB" b="1" dirty="0">
                <a:solidFill>
                  <a:schemeClr val="tx1"/>
                </a:solidFill>
              </a:rPr>
              <a:t>St Anne’s</a:t>
            </a:r>
          </a:p>
          <a:p>
            <a:pPr algn="ctr"/>
            <a:r>
              <a:rPr lang="en-GB" b="1" dirty="0">
                <a:solidFill>
                  <a:schemeClr val="tx1"/>
                </a:solidFill>
              </a:rPr>
              <a:t>St Charles</a:t>
            </a:r>
          </a:p>
        </p:txBody>
      </p:sp>
      <p:sp>
        <p:nvSpPr>
          <p:cNvPr id="22" name="Rectangle 21">
            <a:extLst>
              <a:ext uri="{FF2B5EF4-FFF2-40B4-BE49-F238E27FC236}">
                <a16:creationId xmlns:a16="http://schemas.microsoft.com/office/drawing/2014/main" id="{AAA76AA4-9E55-4FBC-AE11-CF36EA8E5977}"/>
              </a:ext>
            </a:extLst>
          </p:cNvPr>
          <p:cNvSpPr/>
          <p:nvPr/>
        </p:nvSpPr>
        <p:spPr>
          <a:xfrm>
            <a:off x="6457546" y="3392438"/>
            <a:ext cx="1612274" cy="1409562"/>
          </a:xfrm>
          <a:prstGeom prst="rect">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solidFill>
                  <a:schemeClr val="tx1"/>
                </a:solidFill>
              </a:rPr>
              <a:t>Cardinal Newman</a:t>
            </a:r>
          </a:p>
          <a:p>
            <a:pPr algn="ctr"/>
            <a:r>
              <a:rPr lang="en-GB" b="1" dirty="0">
                <a:solidFill>
                  <a:schemeClr val="tx1"/>
                </a:solidFill>
              </a:rPr>
              <a:t>St. Augustine</a:t>
            </a:r>
          </a:p>
          <a:p>
            <a:pPr algn="ctr"/>
            <a:r>
              <a:rPr lang="en-GB" b="1" dirty="0">
                <a:solidFill>
                  <a:schemeClr val="tx1"/>
                </a:solidFill>
              </a:rPr>
              <a:t>St Alban’s</a:t>
            </a:r>
          </a:p>
        </p:txBody>
      </p:sp>
    </p:spTree>
    <p:extLst>
      <p:ext uri="{BB962C8B-B14F-4D97-AF65-F5344CB8AC3E}">
        <p14:creationId xmlns:p14="http://schemas.microsoft.com/office/powerpoint/2010/main" val="577836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53750"/>
          </a:xfrm>
        </p:spPr>
        <p:txBody>
          <a:bodyPr>
            <a:normAutofit fontScale="90000"/>
          </a:bodyPr>
          <a:lstStyle/>
          <a:p>
            <a:pPr algn="ctr"/>
            <a:r>
              <a:rPr lang="en-GB" dirty="0"/>
              <a:t>Writing Moderation</a:t>
            </a:r>
          </a:p>
        </p:txBody>
      </p:sp>
      <p:sp>
        <p:nvSpPr>
          <p:cNvPr id="3" name="Rectangle 2"/>
          <p:cNvSpPr/>
          <p:nvPr/>
        </p:nvSpPr>
        <p:spPr>
          <a:xfrm>
            <a:off x="528035" y="1725771"/>
            <a:ext cx="2668341" cy="1268734"/>
          </a:xfrm>
          <a:prstGeom prst="rect">
            <a:avLst/>
          </a:prstGeom>
          <a:solidFill>
            <a:srgbClr val="92D05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Set 1 books – 25 mins</a:t>
            </a:r>
          </a:p>
          <a:p>
            <a:pPr algn="ctr"/>
            <a:r>
              <a:rPr lang="en-GB" sz="1400" b="1" dirty="0"/>
              <a:t>St. Thomas of Canterbury x 2</a:t>
            </a:r>
          </a:p>
          <a:p>
            <a:pPr algn="ctr"/>
            <a:r>
              <a:rPr lang="en-GB" sz="1400" b="1" dirty="0"/>
              <a:t>St Cuthbert Mayne x 1</a:t>
            </a:r>
          </a:p>
          <a:p>
            <a:pPr algn="ctr"/>
            <a:endParaRPr lang="en-GB" sz="1400" b="1" dirty="0"/>
          </a:p>
        </p:txBody>
      </p:sp>
      <p:sp>
        <p:nvSpPr>
          <p:cNvPr id="4" name="Rectangle 3"/>
          <p:cNvSpPr/>
          <p:nvPr/>
        </p:nvSpPr>
        <p:spPr>
          <a:xfrm>
            <a:off x="3196376" y="1725771"/>
            <a:ext cx="2637754" cy="1268734"/>
          </a:xfrm>
          <a:prstGeom prst="rect">
            <a:avLst/>
          </a:prstGeom>
          <a:solidFill>
            <a:srgbClr val="00B0F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Set 2 books – 25 mins</a:t>
            </a:r>
          </a:p>
          <a:p>
            <a:pPr algn="ctr"/>
            <a:r>
              <a:rPr lang="en-GB" b="1" dirty="0"/>
              <a:t>St Hugh x 1</a:t>
            </a:r>
          </a:p>
          <a:p>
            <a:pPr algn="ctr"/>
            <a:r>
              <a:rPr lang="en-GB" b="1" dirty="0"/>
              <a:t>St </a:t>
            </a:r>
            <a:r>
              <a:rPr lang="en-GB" b="1" dirty="0" err="1"/>
              <a:t>Polycarps</a:t>
            </a:r>
            <a:r>
              <a:rPr lang="en-GB" b="1" dirty="0"/>
              <a:t> x 2</a:t>
            </a:r>
          </a:p>
        </p:txBody>
      </p:sp>
      <p:sp>
        <p:nvSpPr>
          <p:cNvPr id="21" name="TextBox 20"/>
          <p:cNvSpPr txBox="1"/>
          <p:nvPr/>
        </p:nvSpPr>
        <p:spPr>
          <a:xfrm>
            <a:off x="170225" y="957208"/>
            <a:ext cx="8165205" cy="646331"/>
          </a:xfrm>
          <a:prstGeom prst="rect">
            <a:avLst/>
          </a:prstGeom>
          <a:noFill/>
        </p:spPr>
        <p:txBody>
          <a:bodyPr wrap="square" rtlCol="0">
            <a:spAutoFit/>
          </a:bodyPr>
          <a:lstStyle/>
          <a:p>
            <a:pPr algn="ctr"/>
            <a:r>
              <a:rPr lang="en-GB" dirty="0"/>
              <a:t>We will work as a group on each set of books for 30 mins. During each 30 mins we will moderate 9 books between us. This includes bulge year groups.</a:t>
            </a:r>
          </a:p>
        </p:txBody>
      </p:sp>
      <p:sp>
        <p:nvSpPr>
          <p:cNvPr id="14" name="Rectangle 13">
            <a:extLst>
              <a:ext uri="{FF2B5EF4-FFF2-40B4-BE49-F238E27FC236}">
                <a16:creationId xmlns:a16="http://schemas.microsoft.com/office/drawing/2014/main" id="{747686DB-4B41-4EA3-A40D-2F13346E5793}"/>
              </a:ext>
            </a:extLst>
          </p:cNvPr>
          <p:cNvSpPr/>
          <p:nvPr/>
        </p:nvSpPr>
        <p:spPr>
          <a:xfrm>
            <a:off x="1056067" y="3420250"/>
            <a:ext cx="1612274" cy="1409562"/>
          </a:xfrm>
          <a:prstGeom prst="rect">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solidFill>
                  <a:schemeClr val="tx1"/>
                </a:solidFill>
              </a:rPr>
              <a:t>Cuthbert Mayne</a:t>
            </a:r>
          </a:p>
          <a:p>
            <a:pPr algn="ctr"/>
            <a:r>
              <a:rPr lang="en-GB" b="1" dirty="0">
                <a:solidFill>
                  <a:schemeClr val="tx1"/>
                </a:solidFill>
              </a:rPr>
              <a:t>St Thomas of Canterbury</a:t>
            </a:r>
          </a:p>
        </p:txBody>
      </p:sp>
      <p:sp>
        <p:nvSpPr>
          <p:cNvPr id="16" name="Rectangle 15">
            <a:extLst>
              <a:ext uri="{FF2B5EF4-FFF2-40B4-BE49-F238E27FC236}">
                <a16:creationId xmlns:a16="http://schemas.microsoft.com/office/drawing/2014/main" id="{2A1A0E0B-042B-47A6-BE34-8C9726E50486}"/>
              </a:ext>
            </a:extLst>
          </p:cNvPr>
          <p:cNvSpPr/>
          <p:nvPr/>
        </p:nvSpPr>
        <p:spPr>
          <a:xfrm>
            <a:off x="3765863" y="3420250"/>
            <a:ext cx="1612274" cy="1409562"/>
          </a:xfrm>
          <a:prstGeom prst="rect">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solidFill>
                  <a:schemeClr val="tx1"/>
                </a:solidFill>
              </a:rPr>
              <a:t>St Thomas of Canterbury</a:t>
            </a:r>
          </a:p>
          <a:p>
            <a:pPr algn="ctr"/>
            <a:r>
              <a:rPr lang="en-GB" b="1" dirty="0">
                <a:solidFill>
                  <a:schemeClr val="tx1"/>
                </a:solidFill>
              </a:rPr>
              <a:t> St </a:t>
            </a:r>
            <a:r>
              <a:rPr lang="en-GB" b="1" dirty="0" err="1">
                <a:solidFill>
                  <a:schemeClr val="tx1"/>
                </a:solidFill>
              </a:rPr>
              <a:t>Polycarps</a:t>
            </a:r>
            <a:endParaRPr lang="en-GB" b="1" dirty="0">
              <a:solidFill>
                <a:schemeClr val="tx1"/>
              </a:solidFill>
            </a:endParaRPr>
          </a:p>
        </p:txBody>
      </p:sp>
      <p:sp>
        <p:nvSpPr>
          <p:cNvPr id="18" name="Rectangle 17">
            <a:extLst>
              <a:ext uri="{FF2B5EF4-FFF2-40B4-BE49-F238E27FC236}">
                <a16:creationId xmlns:a16="http://schemas.microsoft.com/office/drawing/2014/main" id="{9322BC99-4CC5-4BFC-85FE-A71EAC70549C}"/>
              </a:ext>
            </a:extLst>
          </p:cNvPr>
          <p:cNvSpPr/>
          <p:nvPr/>
        </p:nvSpPr>
        <p:spPr>
          <a:xfrm>
            <a:off x="6330977" y="3420250"/>
            <a:ext cx="1612274" cy="1409562"/>
          </a:xfrm>
          <a:prstGeom prst="rect">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solidFill>
                  <a:schemeClr val="tx1"/>
                </a:solidFill>
              </a:rPr>
              <a:t>St. </a:t>
            </a:r>
            <a:r>
              <a:rPr lang="en-GB" b="1" dirty="0" err="1">
                <a:solidFill>
                  <a:schemeClr val="tx1"/>
                </a:solidFill>
              </a:rPr>
              <a:t>Polycarps</a:t>
            </a:r>
            <a:endParaRPr lang="en-GB" b="1" dirty="0">
              <a:solidFill>
                <a:schemeClr val="tx1"/>
              </a:solidFill>
            </a:endParaRPr>
          </a:p>
          <a:p>
            <a:pPr algn="ctr"/>
            <a:r>
              <a:rPr lang="en-GB" b="1" dirty="0">
                <a:solidFill>
                  <a:schemeClr val="tx1"/>
                </a:solidFill>
              </a:rPr>
              <a:t>St Hugh’s</a:t>
            </a:r>
          </a:p>
        </p:txBody>
      </p:sp>
    </p:spTree>
    <p:extLst>
      <p:ext uri="{BB962C8B-B14F-4D97-AF65-F5344CB8AC3E}">
        <p14:creationId xmlns:p14="http://schemas.microsoft.com/office/powerpoint/2010/main" val="4121940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93B7E0-B7D6-4981-ABD0-166ABFB5C108}"/>
              </a:ext>
            </a:extLst>
          </p:cNvPr>
          <p:cNvSpPr txBox="1"/>
          <p:nvPr/>
        </p:nvSpPr>
        <p:spPr>
          <a:xfrm>
            <a:off x="861390" y="1086678"/>
            <a:ext cx="7699513" cy="6186309"/>
          </a:xfrm>
          <a:prstGeom prst="rect">
            <a:avLst/>
          </a:prstGeom>
          <a:noFill/>
        </p:spPr>
        <p:txBody>
          <a:bodyPr wrap="square" rtlCol="0">
            <a:spAutoFit/>
          </a:bodyPr>
          <a:lstStyle/>
          <a:p>
            <a:endParaRPr lang="en-GB" b="1" dirty="0"/>
          </a:p>
          <a:p>
            <a:r>
              <a:rPr lang="en-GB" b="1" dirty="0"/>
              <a:t>Writing moderation Monday 16</a:t>
            </a:r>
            <a:r>
              <a:rPr lang="en-GB" b="1" baseline="30000" dirty="0"/>
              <a:t>th</a:t>
            </a:r>
            <a:r>
              <a:rPr lang="en-GB" b="1" dirty="0"/>
              <a:t> </a:t>
            </a:r>
            <a:r>
              <a:rPr lang="en-GB" b="1" dirty="0" smtClean="0"/>
              <a:t>March</a:t>
            </a:r>
          </a:p>
          <a:p>
            <a:r>
              <a:rPr lang="en-GB" dirty="0" smtClean="0"/>
              <a:t>EYFS-</a:t>
            </a:r>
            <a:endParaRPr lang="en-GB" dirty="0"/>
          </a:p>
          <a:p>
            <a:r>
              <a:rPr lang="en-GB" dirty="0"/>
              <a:t>Year 1-Mary </a:t>
            </a:r>
            <a:r>
              <a:rPr lang="en-GB" dirty="0" err="1"/>
              <a:t>Edgell</a:t>
            </a:r>
            <a:r>
              <a:rPr lang="en-GB" dirty="0"/>
              <a:t> </a:t>
            </a:r>
            <a:r>
              <a:rPr lang="en-GB" dirty="0" err="1"/>
              <a:t>ansd</a:t>
            </a:r>
            <a:r>
              <a:rPr lang="en-GB" dirty="0"/>
              <a:t> Esther Sharpe</a:t>
            </a:r>
          </a:p>
          <a:p>
            <a:r>
              <a:rPr lang="en-GB" dirty="0"/>
              <a:t>Year 2-Becky Newland St Cuthbert Mayne</a:t>
            </a:r>
          </a:p>
          <a:p>
            <a:r>
              <a:rPr lang="en-GB" dirty="0"/>
              <a:t>Year 3-</a:t>
            </a:r>
          </a:p>
          <a:p>
            <a:r>
              <a:rPr lang="en-GB" dirty="0"/>
              <a:t>Year 4-Michelle Sebo Xavier Team</a:t>
            </a:r>
          </a:p>
          <a:p>
            <a:r>
              <a:rPr lang="en-GB" dirty="0"/>
              <a:t>Year 5-Catherine Grace St Hugh’s</a:t>
            </a:r>
          </a:p>
          <a:p>
            <a:r>
              <a:rPr lang="en-GB" dirty="0"/>
              <a:t>Year 6-Suzanne Smyth Cuthbert Mayne and Claudia Berenson St </a:t>
            </a:r>
            <a:r>
              <a:rPr lang="en-GB" dirty="0" err="1"/>
              <a:t>Polycarps</a:t>
            </a:r>
            <a:endParaRPr lang="en-GB" dirty="0"/>
          </a:p>
          <a:p>
            <a:endParaRPr lang="en-GB" b="1" dirty="0"/>
          </a:p>
          <a:p>
            <a:endParaRPr lang="en-GB" b="1" dirty="0"/>
          </a:p>
          <a:p>
            <a:r>
              <a:rPr lang="en-GB" b="1" dirty="0"/>
              <a:t>Writing moderation Wednesday 25</a:t>
            </a:r>
            <a:r>
              <a:rPr lang="en-GB" b="1" baseline="30000" dirty="0"/>
              <a:t>th</a:t>
            </a:r>
            <a:r>
              <a:rPr lang="en-GB" b="1" dirty="0"/>
              <a:t> March</a:t>
            </a:r>
          </a:p>
          <a:p>
            <a:r>
              <a:rPr lang="en-GB" dirty="0" smtClean="0"/>
              <a:t>EYFS-</a:t>
            </a:r>
            <a:endParaRPr lang="en-GB" dirty="0"/>
          </a:p>
          <a:p>
            <a:r>
              <a:rPr lang="en-GB" dirty="0"/>
              <a:t>Year 1-Debbie David Marist and Therese Maher St Charles Borromeo</a:t>
            </a:r>
          </a:p>
          <a:p>
            <a:r>
              <a:rPr lang="en-GB" dirty="0"/>
              <a:t>Year 2-Christina Ward Cardinal Newman and Maureen McDonnell Marist</a:t>
            </a:r>
          </a:p>
          <a:p>
            <a:r>
              <a:rPr lang="en-GB" dirty="0"/>
              <a:t>Year 3-Sarah </a:t>
            </a:r>
            <a:r>
              <a:rPr lang="en-GB" dirty="0" err="1"/>
              <a:t>Willgoose</a:t>
            </a:r>
            <a:r>
              <a:rPr lang="en-GB" dirty="0"/>
              <a:t> Holy Family</a:t>
            </a:r>
          </a:p>
          <a:p>
            <a:r>
              <a:rPr lang="en-GB" dirty="0"/>
              <a:t>Year 4-Leigh-Anne </a:t>
            </a:r>
            <a:r>
              <a:rPr lang="en-GB" dirty="0" err="1"/>
              <a:t>Dimech</a:t>
            </a:r>
            <a:r>
              <a:rPr lang="en-GB" dirty="0"/>
              <a:t> St Anne’s and Philippe </a:t>
            </a:r>
            <a:r>
              <a:rPr lang="en-GB" dirty="0" err="1"/>
              <a:t>Girault</a:t>
            </a:r>
            <a:r>
              <a:rPr lang="en-GB" dirty="0"/>
              <a:t> St Augustine’s</a:t>
            </a:r>
          </a:p>
          <a:p>
            <a:r>
              <a:rPr lang="en-GB" dirty="0"/>
              <a:t>Year 5 Michelle Sebo-Xavier Team</a:t>
            </a:r>
          </a:p>
          <a:p>
            <a:r>
              <a:rPr lang="en-GB" dirty="0"/>
              <a:t>Year 6-Ali Denmead Cardinal Newman and Bethan Punter Marist</a:t>
            </a:r>
          </a:p>
          <a:p>
            <a:endParaRPr lang="en-GB" dirty="0"/>
          </a:p>
          <a:p>
            <a:endParaRPr lang="en-GB" dirty="0"/>
          </a:p>
          <a:p>
            <a:endParaRPr lang="en-GB" dirty="0"/>
          </a:p>
        </p:txBody>
      </p:sp>
    </p:spTree>
    <p:extLst>
      <p:ext uri="{BB962C8B-B14F-4D97-AF65-F5344CB8AC3E}">
        <p14:creationId xmlns:p14="http://schemas.microsoft.com/office/powerpoint/2010/main" val="2665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69" y="336097"/>
            <a:ext cx="8128000" cy="1325563"/>
          </a:xfrm>
        </p:spPr>
        <p:txBody>
          <a:bodyPr/>
          <a:lstStyle/>
          <a:p>
            <a:r>
              <a:rPr lang="en-GB" dirty="0"/>
              <a:t>A few other things</a:t>
            </a:r>
          </a:p>
        </p:txBody>
      </p:sp>
      <p:sp>
        <p:nvSpPr>
          <p:cNvPr id="3" name="TextBox 2"/>
          <p:cNvSpPr txBox="1"/>
          <p:nvPr/>
        </p:nvSpPr>
        <p:spPr>
          <a:xfrm>
            <a:off x="403861" y="2484620"/>
            <a:ext cx="8740139" cy="2862322"/>
          </a:xfrm>
          <a:prstGeom prst="rect">
            <a:avLst/>
          </a:prstGeom>
          <a:noFill/>
        </p:spPr>
        <p:txBody>
          <a:bodyPr wrap="square" rtlCol="0">
            <a:spAutoFit/>
          </a:bodyPr>
          <a:lstStyle/>
          <a:p>
            <a:r>
              <a:rPr lang="en-GB" dirty="0"/>
              <a:t>Collect one good piece of evidence of expected and greater depth for writing at the end of the year for each year and scan and send to Michelle</a:t>
            </a:r>
          </a:p>
          <a:p>
            <a:endParaRPr lang="en-GB" dirty="0"/>
          </a:p>
          <a:p>
            <a:r>
              <a:rPr lang="en-GB" dirty="0"/>
              <a:t>EYFS to come to moderation meetings</a:t>
            </a:r>
          </a:p>
          <a:p>
            <a:endParaRPr lang="en-GB" dirty="0"/>
          </a:p>
          <a:p>
            <a:r>
              <a:rPr lang="en-GB" dirty="0"/>
              <a:t>Plan in time to visit school paired with</a:t>
            </a:r>
          </a:p>
          <a:p>
            <a:endParaRPr lang="en-GB" dirty="0"/>
          </a:p>
          <a:p>
            <a:r>
              <a:rPr lang="en-GB" dirty="0"/>
              <a:t>English planning around a class reader-send to Michelle for Xavier website to share ideas</a:t>
            </a:r>
          </a:p>
          <a:p>
            <a:endParaRPr lang="en-GB" dirty="0"/>
          </a:p>
          <a:p>
            <a:endParaRPr lang="en-GB" dirty="0"/>
          </a:p>
        </p:txBody>
      </p:sp>
    </p:spTree>
    <p:extLst>
      <p:ext uri="{BB962C8B-B14F-4D97-AF65-F5344CB8AC3E}">
        <p14:creationId xmlns:p14="http://schemas.microsoft.com/office/powerpoint/2010/main" val="2699213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69" y="336097"/>
            <a:ext cx="8128000" cy="1325563"/>
          </a:xfrm>
        </p:spPr>
        <p:txBody>
          <a:bodyPr/>
          <a:lstStyle/>
          <a:p>
            <a:r>
              <a:rPr lang="en-GB" dirty="0"/>
              <a:t>A few other things</a:t>
            </a:r>
          </a:p>
        </p:txBody>
      </p:sp>
      <p:sp>
        <p:nvSpPr>
          <p:cNvPr id="3" name="TextBox 2"/>
          <p:cNvSpPr txBox="1"/>
          <p:nvPr/>
        </p:nvSpPr>
        <p:spPr>
          <a:xfrm>
            <a:off x="403861" y="1962106"/>
            <a:ext cx="8740139" cy="4801314"/>
          </a:xfrm>
          <a:prstGeom prst="rect">
            <a:avLst/>
          </a:prstGeom>
          <a:noFill/>
        </p:spPr>
        <p:txBody>
          <a:bodyPr wrap="square" rtlCol="0">
            <a:spAutoFit/>
          </a:bodyPr>
          <a:lstStyle/>
          <a:p>
            <a:r>
              <a:rPr lang="en-GB" dirty="0"/>
              <a:t>Secondary Open Lessons</a:t>
            </a:r>
          </a:p>
          <a:p>
            <a:r>
              <a:rPr lang="en-GB" dirty="0"/>
              <a:t> </a:t>
            </a:r>
            <a:r>
              <a:rPr lang="en-GB" b="1" dirty="0"/>
              <a:t>ENGLISH: Year 12 - </a:t>
            </a:r>
            <a:r>
              <a:rPr lang="en-GB" dirty="0"/>
              <a:t>29 January 2020, 11.25am - Charlotte Johnston @ St Peter's Catholic School, Horseshoe Ln E, Guildford, GU1 2TN</a:t>
            </a:r>
            <a:br>
              <a:rPr lang="en-GB" dirty="0"/>
            </a:br>
            <a:endParaRPr lang="en-GB" dirty="0"/>
          </a:p>
          <a:p>
            <a:r>
              <a:rPr lang="en-GB" b="1" dirty="0"/>
              <a:t>ENGLISH: Year 13</a:t>
            </a:r>
            <a:r>
              <a:rPr lang="en-GB" dirty="0"/>
              <a:t> - 6 February 2020, 9.15am - Caroline McLaughlin @ St John The Baptist School, Elmbridge Road, Woking, Surrey, GU22 9AL</a:t>
            </a:r>
          </a:p>
          <a:p>
            <a:r>
              <a:rPr lang="en-GB" b="1" dirty="0"/>
              <a:t>ENGLISH: Year 10</a:t>
            </a:r>
            <a:r>
              <a:rPr lang="en-GB" dirty="0"/>
              <a:t> - 4 March 2020, 9.05 - Emily Fraser @ St Peter's Catholic School, Horseshoe Ln E, Guildford, GU1 2TN</a:t>
            </a:r>
            <a:br>
              <a:rPr lang="en-GB" dirty="0"/>
            </a:br>
            <a:endParaRPr lang="en-GB" dirty="0"/>
          </a:p>
          <a:p>
            <a:r>
              <a:rPr lang="en-GB" b="1" dirty="0"/>
              <a:t>ENGLISH: Year 7</a:t>
            </a:r>
            <a:r>
              <a:rPr lang="en-GB" dirty="0"/>
              <a:t> - 5 March 2020, 11.15am - Faith Ruffle @ St John The Baptist School, Elmbridge Road, Woking, Surrey, GU22 9AL</a:t>
            </a:r>
          </a:p>
          <a:p>
            <a:r>
              <a:rPr lang="en-GB" b="1" dirty="0"/>
              <a:t>ENGLISH: Year 9</a:t>
            </a:r>
            <a:r>
              <a:rPr lang="en-GB" dirty="0"/>
              <a:t> - 23 June 2020, 2.40pm - Niamh O'Shea @ </a:t>
            </a:r>
            <a:r>
              <a:rPr lang="en-GB" dirty="0" err="1"/>
              <a:t>Salesian</a:t>
            </a:r>
            <a:r>
              <a:rPr lang="en-GB" dirty="0"/>
              <a:t> School, Guildford Road, Chertsey, KT16 </a:t>
            </a:r>
            <a:r>
              <a:rPr lang="en-GB" dirty="0" smtClean="0"/>
              <a:t>9LU</a:t>
            </a:r>
          </a:p>
          <a:p>
            <a:r>
              <a:rPr lang="en-GB">
                <a:hlinkClick r:id="rId2"/>
              </a:rPr>
              <a:t>https</a:t>
            </a:r>
            <a:r>
              <a:rPr lang="en-GB">
                <a:hlinkClick r:id="rId2"/>
              </a:rPr>
              <a:t>://</a:t>
            </a:r>
            <a:r>
              <a:rPr lang="en-GB" smtClean="0">
                <a:hlinkClick r:id="rId2"/>
              </a:rPr>
              <a:t>www.eventbrite.co.uk/e/secondary-open-lessons-2020-registration-86324437717</a:t>
            </a:r>
            <a:endParaRPr lang="en-GB" smtClean="0"/>
          </a:p>
          <a:p>
            <a:endParaRPr lang="en-GB" dirty="0"/>
          </a:p>
          <a:p>
            <a:endParaRPr lang="en-GB" dirty="0"/>
          </a:p>
          <a:p>
            <a:endParaRPr lang="en-GB" dirty="0"/>
          </a:p>
        </p:txBody>
      </p:sp>
    </p:spTree>
    <p:extLst>
      <p:ext uri="{BB962C8B-B14F-4D97-AF65-F5344CB8AC3E}">
        <p14:creationId xmlns:p14="http://schemas.microsoft.com/office/powerpoint/2010/main" val="3582777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6D7C7-FC47-4878-9306-2E73EA04746D}"/>
              </a:ext>
            </a:extLst>
          </p:cNvPr>
          <p:cNvSpPr>
            <a:spLocks noGrp="1"/>
          </p:cNvSpPr>
          <p:nvPr>
            <p:ph type="title"/>
          </p:nvPr>
        </p:nvSpPr>
        <p:spPr>
          <a:xfrm>
            <a:off x="584262" y="969963"/>
            <a:ext cx="8128000" cy="1325563"/>
          </a:xfrm>
        </p:spPr>
        <p:txBody>
          <a:bodyPr/>
          <a:lstStyle/>
          <a:p>
            <a:r>
              <a:rPr lang="en-GB" dirty="0"/>
              <a:t>Reading in Early Years</a:t>
            </a:r>
          </a:p>
        </p:txBody>
      </p:sp>
      <p:sp>
        <p:nvSpPr>
          <p:cNvPr id="3" name="Content Placeholder 2">
            <a:extLst>
              <a:ext uri="{FF2B5EF4-FFF2-40B4-BE49-F238E27FC236}">
                <a16:creationId xmlns:a16="http://schemas.microsoft.com/office/drawing/2014/main" id="{D481CA40-3CE3-45BC-8F10-311208555CFB}"/>
              </a:ext>
            </a:extLst>
          </p:cNvPr>
          <p:cNvSpPr>
            <a:spLocks noGrp="1"/>
          </p:cNvSpPr>
          <p:nvPr>
            <p:ph idx="1"/>
          </p:nvPr>
        </p:nvSpPr>
        <p:spPr>
          <a:xfrm>
            <a:off x="704912" y="2311308"/>
            <a:ext cx="7886700" cy="2112963"/>
          </a:xfrm>
        </p:spPr>
        <p:txBody>
          <a:bodyPr>
            <a:normAutofit fontScale="25000" lnSpcReduction="20000"/>
          </a:bodyPr>
          <a:lstStyle/>
          <a:p>
            <a:r>
              <a:rPr lang="en-GB" sz="6400" dirty="0">
                <a:latin typeface="+mn-lt"/>
              </a:rPr>
              <a:t>We all know the importance of reading and recently reading in the Early Years has been cast into the limelight by its prominent position within the </a:t>
            </a:r>
            <a:r>
              <a:rPr lang="en-GB" sz="6400" dirty="0">
                <a:latin typeface="+mn-lt"/>
                <a:hlinkClick r:id="rId2"/>
              </a:rPr>
              <a:t>new OFSTED Education Inspection Framework</a:t>
            </a:r>
            <a:r>
              <a:rPr lang="en-GB" sz="6400" dirty="0">
                <a:latin typeface="+mn-lt"/>
              </a:rPr>
              <a:t>.</a:t>
            </a:r>
          </a:p>
          <a:p>
            <a:r>
              <a:rPr lang="en-GB" sz="6400" dirty="0">
                <a:latin typeface="+mn-lt"/>
              </a:rPr>
              <a:t>Paragraph 296 sets out the 7 aspects of early reading.</a:t>
            </a:r>
          </a:p>
          <a:p>
            <a:r>
              <a:rPr lang="en-GB" sz="6400" dirty="0">
                <a:latin typeface="+mn-lt"/>
              </a:rPr>
              <a:t>With or without OFSTED, this is all excellent practice for the teaching of early reading therefore these 7 aspects will underpin our discussions today. I will also use evidence from </a:t>
            </a:r>
            <a:r>
              <a:rPr lang="en-GB" sz="6400" b="1" dirty="0">
                <a:latin typeface="+mn-lt"/>
              </a:rPr>
              <a:t>Bold beginnings </a:t>
            </a:r>
            <a:r>
              <a:rPr lang="en-GB" sz="6400" dirty="0">
                <a:latin typeface="+mn-lt"/>
              </a:rPr>
              <a:t>which is a report that summarises good practise in Early Years.</a:t>
            </a:r>
          </a:p>
          <a:p>
            <a:r>
              <a:rPr lang="en-GB" sz="6400" dirty="0">
                <a:latin typeface="+mn-lt"/>
              </a:rPr>
              <a:t> </a:t>
            </a:r>
          </a:p>
          <a:p>
            <a:r>
              <a:rPr lang="en-GB" dirty="0"/>
              <a:t> </a:t>
            </a:r>
          </a:p>
          <a:p>
            <a:r>
              <a:rPr lang="en-GB" dirty="0"/>
              <a:t> </a:t>
            </a:r>
          </a:p>
          <a:p>
            <a:r>
              <a:rPr lang="en-GB" dirty="0"/>
              <a:t> </a:t>
            </a:r>
          </a:p>
          <a:p>
            <a:r>
              <a:rPr lang="en-GB" dirty="0"/>
              <a:t> </a:t>
            </a:r>
          </a:p>
          <a:p>
            <a:endParaRPr lang="en-GB" dirty="0"/>
          </a:p>
        </p:txBody>
      </p:sp>
      <p:sp>
        <p:nvSpPr>
          <p:cNvPr id="5" name="TextBox 4">
            <a:extLst>
              <a:ext uri="{FF2B5EF4-FFF2-40B4-BE49-F238E27FC236}">
                <a16:creationId xmlns:a16="http://schemas.microsoft.com/office/drawing/2014/main" id="{080AE6A2-90E1-4BF1-BC67-D1E7DC9F736F}"/>
              </a:ext>
            </a:extLst>
          </p:cNvPr>
          <p:cNvSpPr txBox="1"/>
          <p:nvPr/>
        </p:nvSpPr>
        <p:spPr>
          <a:xfrm>
            <a:off x="2885243" y="4643022"/>
            <a:ext cx="2823099" cy="461665"/>
          </a:xfrm>
          <a:prstGeom prst="rect">
            <a:avLst/>
          </a:prstGeom>
          <a:noFill/>
        </p:spPr>
        <p:txBody>
          <a:bodyPr wrap="square" rtlCol="0">
            <a:spAutoFit/>
          </a:bodyPr>
          <a:lstStyle/>
          <a:p>
            <a:pPr algn="ctr"/>
            <a:r>
              <a:rPr lang="en-GB" sz="2400" dirty="0"/>
              <a:t>Links on handout </a:t>
            </a:r>
          </a:p>
        </p:txBody>
      </p:sp>
    </p:spTree>
    <p:extLst>
      <p:ext uri="{BB962C8B-B14F-4D97-AF65-F5344CB8AC3E}">
        <p14:creationId xmlns:p14="http://schemas.microsoft.com/office/powerpoint/2010/main" val="1234115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2768F-0FDE-4E0A-9FBB-C84B0D31CDD5}"/>
              </a:ext>
            </a:extLst>
          </p:cNvPr>
          <p:cNvSpPr>
            <a:spLocks noGrp="1"/>
          </p:cNvSpPr>
          <p:nvPr>
            <p:ph type="title"/>
          </p:nvPr>
        </p:nvSpPr>
        <p:spPr>
          <a:xfrm>
            <a:off x="495300" y="2295527"/>
            <a:ext cx="8128000" cy="811658"/>
          </a:xfrm>
        </p:spPr>
        <p:txBody>
          <a:bodyPr>
            <a:normAutofit fontScale="90000"/>
          </a:bodyPr>
          <a:lstStyle/>
          <a:p>
            <a:r>
              <a:rPr lang="en-GB" dirty="0"/>
              <a:t>Aims</a:t>
            </a:r>
            <a:br>
              <a:rPr lang="en-GB" dirty="0"/>
            </a:br>
            <a:endParaRPr lang="en-GB" dirty="0"/>
          </a:p>
        </p:txBody>
      </p:sp>
      <p:sp>
        <p:nvSpPr>
          <p:cNvPr id="3" name="Content Placeholder 2">
            <a:extLst>
              <a:ext uri="{FF2B5EF4-FFF2-40B4-BE49-F238E27FC236}">
                <a16:creationId xmlns:a16="http://schemas.microsoft.com/office/drawing/2014/main" id="{B6D22C87-E6F5-4A6B-8A59-1A8AE7957810}"/>
              </a:ext>
            </a:extLst>
          </p:cNvPr>
          <p:cNvSpPr>
            <a:spLocks noGrp="1"/>
          </p:cNvSpPr>
          <p:nvPr>
            <p:ph idx="1"/>
          </p:nvPr>
        </p:nvSpPr>
        <p:spPr>
          <a:xfrm>
            <a:off x="628650" y="3107185"/>
            <a:ext cx="7886700" cy="3069777"/>
          </a:xfrm>
        </p:spPr>
        <p:txBody>
          <a:bodyPr/>
          <a:lstStyle/>
          <a:p>
            <a:pPr marL="457200" indent="-457200">
              <a:buFont typeface="Arial" panose="020B0604020202020204" pitchFamily="34" charset="0"/>
              <a:buChar char="•"/>
            </a:pPr>
            <a:r>
              <a:rPr lang="en-GB" dirty="0"/>
              <a:t>Make sure everyone is aware of current guidance. </a:t>
            </a:r>
          </a:p>
          <a:p>
            <a:pPr marL="457200" indent="-457200">
              <a:buFont typeface="Arial" panose="020B0604020202020204" pitchFamily="34" charset="0"/>
              <a:buChar char="•"/>
            </a:pPr>
            <a:r>
              <a:rPr lang="en-GB" dirty="0"/>
              <a:t>Share good practice.</a:t>
            </a:r>
          </a:p>
          <a:p>
            <a:pPr marL="457200" indent="-457200">
              <a:buFont typeface="Arial" panose="020B0604020202020204" pitchFamily="34" charset="0"/>
              <a:buChar char="•"/>
            </a:pPr>
            <a:r>
              <a:rPr lang="en-GB" dirty="0"/>
              <a:t>Identify focus for future work shops and network meetings.</a:t>
            </a:r>
          </a:p>
          <a:p>
            <a:pPr marL="457200" indent="-457200">
              <a:buFont typeface="Arial" panose="020B0604020202020204" pitchFamily="34" charset="0"/>
              <a:buChar char="•"/>
            </a:pPr>
            <a:endParaRPr lang="en-GB" dirty="0"/>
          </a:p>
        </p:txBody>
      </p:sp>
    </p:spTree>
    <p:extLst>
      <p:ext uri="{BB962C8B-B14F-4D97-AF65-F5344CB8AC3E}">
        <p14:creationId xmlns:p14="http://schemas.microsoft.com/office/powerpoint/2010/main" val="2782274483"/>
      </p:ext>
    </p:extLst>
  </p:cSld>
  <p:clrMapOvr>
    <a:masterClrMapping/>
  </p:clrMapOvr>
</p:sld>
</file>

<file path=ppt/theme/theme1.xml><?xml version="1.0" encoding="utf-8"?>
<a:theme xmlns:a="http://schemas.openxmlformats.org/drawingml/2006/main" name="Title slid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91D87DC-CC0A-A447-94FA-001A51193FBB}" vid="{CC5ADD21-0F54-224E-99B0-3A90D3AF798C}"/>
    </a:ext>
  </a:extLst>
</a:theme>
</file>

<file path=ppt/theme/theme2.xml><?xml version="1.0" encoding="utf-8"?>
<a:theme xmlns:a="http://schemas.openxmlformats.org/drawingml/2006/main" name="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Xavier presentation</Template>
  <TotalTime>2241</TotalTime>
  <Words>1746</Words>
  <Application>Microsoft Office PowerPoint</Application>
  <PresentationFormat>On-screen Show (4:3)</PresentationFormat>
  <Paragraphs>149</Paragraphs>
  <Slides>20</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20</vt:i4>
      </vt:variant>
    </vt:vector>
  </HeadingPairs>
  <TitlesOfParts>
    <vt:vector size="28" baseType="lpstr">
      <vt:lpstr>Arial</vt:lpstr>
      <vt:lpstr>Calibri</vt:lpstr>
      <vt:lpstr>Gotham</vt:lpstr>
      <vt:lpstr>Gotham Book</vt:lpstr>
      <vt:lpstr>Times New Roman</vt:lpstr>
      <vt:lpstr>Wingdings</vt:lpstr>
      <vt:lpstr>Title slide</vt:lpstr>
      <vt:lpstr>Slides</vt:lpstr>
      <vt:lpstr>English network meeting  January 22nd 2020   </vt:lpstr>
      <vt:lpstr>Ability Groups for Moderation </vt:lpstr>
      <vt:lpstr>Writing Moderation</vt:lpstr>
      <vt:lpstr>Writing Moderation</vt:lpstr>
      <vt:lpstr>PowerPoint Presentation</vt:lpstr>
      <vt:lpstr>A few other things</vt:lpstr>
      <vt:lpstr>A few other things</vt:lpstr>
      <vt:lpstr>Reading in Early Years</vt:lpstr>
      <vt:lpstr>Aims </vt:lpstr>
      <vt:lpstr>Early Reading</vt:lpstr>
      <vt:lpstr>◼ stories, poems, rhymes and non-fiction are chosen for reading to develop pupils’ vocabulary, language comprehension and love of reading. Pupils are familiar with and enjoy listening to a wide range of stories, poems, rhymes and non-fiction.</vt:lpstr>
      <vt:lpstr>◼ the school’s phonics programme matches or exceeds the expectations of the national curriculum and the early learning goals. The school has clear expectations of pupils’ phonics progress term-by-term, from Reception to Year 2.</vt:lpstr>
      <vt:lpstr>◼ the sequence of reading books shows a cumulative progression in phonics knowledge that is matched closely to the school’s phonics programme. Teachers give pupils sufficient practice in reading and re-reading books that match the grapheme-phoneme correspondences they know, both at school and at home.</vt:lpstr>
      <vt:lpstr>PowerPoint Presentation</vt:lpstr>
      <vt:lpstr>the ongoing assessment of pupils’ phonics progress is sufficiently frequent and detailed to identify any pupil who is falling behind the programme’s pace. If they do fall behind, targeted support is given immediately  </vt:lpstr>
      <vt:lpstr>Summary from Bold beginnings</vt:lpstr>
      <vt:lpstr>Early Years &amp; Key stage 1 Reading intent, implementation and impact statement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Torlop</dc:creator>
  <cp:lastModifiedBy>Michelle Sebo</cp:lastModifiedBy>
  <cp:revision>55</cp:revision>
  <dcterms:created xsi:type="dcterms:W3CDTF">2017-06-27T15:09:43Z</dcterms:created>
  <dcterms:modified xsi:type="dcterms:W3CDTF">2020-01-21T21:01:19Z</dcterms:modified>
</cp:coreProperties>
</file>