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330" r:id="rId3"/>
    <p:sldId id="331" r:id="rId4"/>
    <p:sldId id="332" r:id="rId5"/>
    <p:sldId id="289" r:id="rId6"/>
    <p:sldId id="333" r:id="rId7"/>
    <p:sldId id="314" r:id="rId8"/>
    <p:sldId id="268" r:id="rId9"/>
    <p:sldId id="348" r:id="rId10"/>
    <p:sldId id="269" r:id="rId11"/>
    <p:sldId id="270" r:id="rId12"/>
    <p:sldId id="285" r:id="rId13"/>
    <p:sldId id="277" r:id="rId14"/>
    <p:sldId id="278" r:id="rId15"/>
    <p:sldId id="279" r:id="rId16"/>
    <p:sldId id="286" r:id="rId17"/>
    <p:sldId id="263" r:id="rId18"/>
    <p:sldId id="265" r:id="rId19"/>
    <p:sldId id="260" r:id="rId20"/>
    <p:sldId id="261" r:id="rId21"/>
    <p:sldId id="262" r:id="rId22"/>
    <p:sldId id="257" r:id="rId23"/>
    <p:sldId id="280" r:id="rId24"/>
    <p:sldId id="347" r:id="rId25"/>
    <p:sldId id="346" r:id="rId26"/>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6D6F3-551F-4CAD-A187-36049EE51DC1}" v="44" dt="2018-12-11T19:58:15.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60"/>
  </p:normalViewPr>
  <p:slideViewPr>
    <p:cSldViewPr>
      <p:cViewPr varScale="1">
        <p:scale>
          <a:sx n="81" d="100"/>
          <a:sy n="81" d="100"/>
        </p:scale>
        <p:origin x="15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BCA6F-1196-4FAC-BC63-C5FDA4600B19}" type="datetimeFigureOut">
              <a:rPr lang="en-GB" smtClean="0"/>
              <a:t>08/07/2020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320E5-3F88-4E30-B150-D21E2EFD1A4E}" type="slidenum">
              <a:rPr lang="en-GB" smtClean="0"/>
              <a:t>‹#›</a:t>
            </a:fld>
            <a:endParaRPr lang="en-GB"/>
          </a:p>
        </p:txBody>
      </p:sp>
    </p:spTree>
    <p:extLst>
      <p:ext uri="{BB962C8B-B14F-4D97-AF65-F5344CB8AC3E}">
        <p14:creationId xmlns:p14="http://schemas.microsoft.com/office/powerpoint/2010/main" val="6307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22A367B-6640-489C-BA1B-CCB642D45C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3A29786-A510-4127-83CC-C3F5FFBE60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a:t>
            </a:r>
          </a:p>
        </p:txBody>
      </p:sp>
      <p:sp>
        <p:nvSpPr>
          <p:cNvPr id="9220" name="Slide Number Placeholder 3">
            <a:extLst>
              <a:ext uri="{FF2B5EF4-FFF2-40B4-BE49-F238E27FC236}">
                <a16:creationId xmlns:a16="http://schemas.microsoft.com/office/drawing/2014/main" id="{4399B7C3-60EE-4DD8-9676-E46DB0B8A1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8AFB25-5584-4F34-913E-1AA26C5B393E}" type="slidenum">
              <a:rPr lang="en-GB" altLang="en-US" smtClean="0"/>
              <a:pPr/>
              <a:t>5</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A27A015-61C6-42EA-87DC-A5987D8C2F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4580D23F-19BB-4641-A9E1-33306F5A1E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Update with final version</a:t>
            </a:r>
          </a:p>
        </p:txBody>
      </p:sp>
      <p:sp>
        <p:nvSpPr>
          <p:cNvPr id="12292" name="Slide Number Placeholder 3">
            <a:extLst>
              <a:ext uri="{FF2B5EF4-FFF2-40B4-BE49-F238E27FC236}">
                <a16:creationId xmlns:a16="http://schemas.microsoft.com/office/drawing/2014/main" id="{145F62D0-059F-4754-A8A8-67D4A5B634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EF5B14-9630-4EBC-8BC8-0E27E4B4B37F}" type="slidenum">
              <a:rPr lang="en-GB" altLang="en-US" smtClean="0"/>
              <a:pPr/>
              <a:t>7</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9D518B1-B102-4F4D-9ABF-3307C563A62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DAD6D-2DA8-4361-AB0B-6E7DC070D0C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D518B1-B102-4F4D-9ABF-3307C563A62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DAD6D-2DA8-4361-AB0B-6E7DC070D0C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D518B1-B102-4F4D-9ABF-3307C563A62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DAD6D-2DA8-4361-AB0B-6E7DC070D0C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D518B1-B102-4F4D-9ABF-3307C563A62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DAD6D-2DA8-4361-AB0B-6E7DC070D0C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518B1-B102-4F4D-9ABF-3307C563A62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DAD6D-2DA8-4361-AB0B-6E7DC070D0C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9D518B1-B102-4F4D-9ABF-3307C563A62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CDAD6D-2DA8-4361-AB0B-6E7DC070D0C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9D518B1-B102-4F4D-9ABF-3307C563A62B}" type="datetimeFigureOut">
              <a:rPr lang="en-GB" smtClean="0"/>
              <a:t>08/07/2020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CDAD6D-2DA8-4361-AB0B-6E7DC070D0C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9D518B1-B102-4F4D-9ABF-3307C563A62B}" type="datetimeFigureOut">
              <a:rPr lang="en-GB" smtClean="0"/>
              <a:t>08/07/2020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CDAD6D-2DA8-4361-AB0B-6E7DC070D0C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518B1-B102-4F4D-9ABF-3307C563A62B}" type="datetimeFigureOut">
              <a:rPr lang="en-GB" smtClean="0"/>
              <a:t>08/07/2020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CDAD6D-2DA8-4361-AB0B-6E7DC070D0C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D518B1-B102-4F4D-9ABF-3307C563A62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CDAD6D-2DA8-4361-AB0B-6E7DC070D0C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D518B1-B102-4F4D-9ABF-3307C563A62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CDAD6D-2DA8-4361-AB0B-6E7DC070D0C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518B1-B102-4F4D-9ABF-3307C563A62B}" type="datetimeFigureOut">
              <a:rPr lang="en-GB" smtClean="0"/>
              <a:t>08/07/2020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DAD6D-2DA8-4361-AB0B-6E7DC070D0C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044426-EE9A-4AD5-8E18-7E6FA90CD7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5" y="0"/>
            <a:ext cx="9144000" cy="3807619"/>
          </a:xfrm>
          <a:prstGeom prst="rect">
            <a:avLst/>
          </a:prstGeom>
        </p:spPr>
      </p:pic>
      <p:sp>
        <p:nvSpPr>
          <p:cNvPr id="3076" name="Slide Number Placeholder 1">
            <a:extLst>
              <a:ext uri="{FF2B5EF4-FFF2-40B4-BE49-F238E27FC236}">
                <a16:creationId xmlns:a16="http://schemas.microsoft.com/office/drawing/2014/main" id="{044991A0-E77A-4012-8AA0-FD905B1997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549A76-A52D-4E6D-8B48-81DE94E32107}" type="slidenum">
              <a:rPr lang="en-US" altLang="en-US" sz="1200" smtClean="0">
                <a:solidFill>
                  <a:srgbClr val="898989"/>
                </a:solidFill>
              </a:rPr>
              <a:pPr>
                <a:spcBef>
                  <a:spcPct val="0"/>
                </a:spcBef>
                <a:buFontTx/>
                <a:buNone/>
              </a:pPr>
              <a:t>1</a:t>
            </a:fld>
            <a:endParaRPr lang="en-US" altLang="en-US" sz="1200">
              <a:solidFill>
                <a:srgbClr val="898989"/>
              </a:solidFill>
            </a:endParaRPr>
          </a:p>
        </p:txBody>
      </p:sp>
      <p:sp>
        <p:nvSpPr>
          <p:cNvPr id="4" name="Rectangle 3"/>
          <p:cNvSpPr/>
          <p:nvPr/>
        </p:nvSpPr>
        <p:spPr>
          <a:xfrm>
            <a:off x="0" y="3429000"/>
            <a:ext cx="9144000" cy="3429001"/>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64369" y="3807619"/>
            <a:ext cx="7993855" cy="369332"/>
          </a:xfrm>
          <a:prstGeom prst="rect">
            <a:avLst/>
          </a:prstGeom>
          <a:noFill/>
        </p:spPr>
        <p:txBody>
          <a:bodyPr wrap="square" rtlCol="0">
            <a:spAutoFit/>
          </a:bodyPr>
          <a:lstStyle/>
          <a:p>
            <a:pPr algn="ctr"/>
            <a:r>
              <a:rPr lang="en-GB" b="1" kern="1900" spc="150" dirty="0">
                <a:solidFill>
                  <a:schemeClr val="bg1"/>
                </a:solidFill>
                <a:latin typeface="Arial Narrow" panose="020B0606020202030204" pitchFamily="34" charset="0"/>
              </a:rPr>
              <a:t>PLAN Primary Science – Supporting Assessment</a:t>
            </a:r>
          </a:p>
        </p:txBody>
      </p:sp>
      <p:sp>
        <p:nvSpPr>
          <p:cNvPr id="9" name="TextBox 8"/>
          <p:cNvSpPr txBox="1"/>
          <p:nvPr/>
        </p:nvSpPr>
        <p:spPr>
          <a:xfrm>
            <a:off x="664368" y="4395787"/>
            <a:ext cx="7993855" cy="523220"/>
          </a:xfrm>
          <a:prstGeom prst="rect">
            <a:avLst/>
          </a:prstGeom>
          <a:noFill/>
        </p:spPr>
        <p:txBody>
          <a:bodyPr wrap="square" rtlCol="0">
            <a:spAutoFit/>
          </a:bodyPr>
          <a:lstStyle/>
          <a:p>
            <a:pPr algn="ctr"/>
            <a:r>
              <a:rPr lang="en-GB" sz="2800" b="1" kern="1900" spc="100" dirty="0">
                <a:solidFill>
                  <a:schemeClr val="bg1"/>
                </a:solidFill>
                <a:latin typeface="Arial Narrow" panose="020B0606020202030204" pitchFamily="34" charset="0"/>
              </a:rPr>
              <a:t>Y1 Everyday Materials - Olivia</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531" y="5355172"/>
            <a:ext cx="4832348" cy="795597"/>
          </a:xfrm>
          <a:prstGeom prst="rect">
            <a:avLst/>
          </a:prstGeom>
        </p:spPr>
      </p:pic>
      <p:sp>
        <p:nvSpPr>
          <p:cNvPr id="7" name="TextBox 6"/>
          <p:cNvSpPr txBox="1"/>
          <p:nvPr/>
        </p:nvSpPr>
        <p:spPr>
          <a:xfrm>
            <a:off x="821531" y="6262590"/>
            <a:ext cx="7836692" cy="666849"/>
          </a:xfrm>
          <a:prstGeom prst="rect">
            <a:avLst/>
          </a:prstGeom>
          <a:noFill/>
        </p:spPr>
        <p:txBody>
          <a:bodyPr wrap="square" rtlCol="0">
            <a:spAutoFit/>
          </a:bodyPr>
          <a:lstStyle/>
          <a:p>
            <a:r>
              <a:rPr lang="en-GB" sz="1600" baseline="30000" dirty="0">
                <a:solidFill>
                  <a:schemeClr val="bg1"/>
                </a:solidFill>
                <a:latin typeface="Arial Narrow" panose="020B0606020202030204" pitchFamily="34" charset="0"/>
              </a:rPr>
              <a:t>© Pan London Assessment Network (PLAN</a:t>
            </a:r>
            <a:r>
              <a:rPr lang="en-GB" sz="1600" baseline="30000">
                <a:solidFill>
                  <a:schemeClr val="bg1"/>
                </a:solidFill>
                <a:latin typeface="Arial Narrow" panose="020B0606020202030204" pitchFamily="34" charset="0"/>
              </a:rPr>
              <a:t>) </a:t>
            </a:r>
            <a:r>
              <a:rPr lang="en-GB" sz="1600" baseline="30000">
                <a:solidFill>
                  <a:srgbClr val="FFFF00"/>
                </a:solidFill>
                <a:latin typeface="Arial Narrow" panose="020B0606020202030204" pitchFamily="34" charset="0"/>
              </a:rPr>
              <a:t>July </a:t>
            </a:r>
            <a:r>
              <a:rPr lang="en-GB" sz="1600" baseline="30000" dirty="0">
                <a:solidFill>
                  <a:schemeClr val="bg1"/>
                </a:solidFill>
                <a:latin typeface="Arial Narrow" panose="020B0606020202030204" pitchFamily="34" charset="0"/>
              </a:rPr>
              <a:t>2019</a:t>
            </a:r>
          </a:p>
          <a:p>
            <a:r>
              <a:rPr lang="en-GB" sz="1600" baseline="30000" dirty="0">
                <a:solidFill>
                  <a:schemeClr val="bg1"/>
                </a:solidFill>
                <a:latin typeface="Arial Narrow" panose="020B0606020202030204" pitchFamily="34" charset="0"/>
              </a:rPr>
              <a:t>This resource has been developed by the Pan London Assessment Network and is supported by the Association for Science Education.</a:t>
            </a:r>
          </a:p>
          <a:p>
            <a:endParaRPr lang="en-GB"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83561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B64B70-C993-4727-9B39-4CB3E216860F}"/>
              </a:ext>
            </a:extLst>
          </p:cNvPr>
          <p:cNvSpPr txBox="1"/>
          <p:nvPr/>
        </p:nvSpPr>
        <p:spPr>
          <a:xfrm>
            <a:off x="179512" y="2045570"/>
            <a:ext cx="8784976" cy="646331"/>
          </a:xfrm>
          <a:prstGeom prst="rect">
            <a:avLst/>
          </a:prstGeom>
          <a:noFill/>
        </p:spPr>
        <p:txBody>
          <a:bodyPr wrap="square" rtlCol="0">
            <a:spAutoFit/>
          </a:bodyPr>
          <a:lstStyle/>
          <a:p>
            <a:r>
              <a:rPr lang="en-GB" dirty="0"/>
              <a:t>The children were given a tissue to explore. They were asked to think of words to describe a tissue and think of different ways it could be used.</a:t>
            </a:r>
          </a:p>
        </p:txBody>
      </p:sp>
      <p:sp>
        <p:nvSpPr>
          <p:cNvPr id="6" name="TextBox 5">
            <a:extLst>
              <a:ext uri="{FF2B5EF4-FFF2-40B4-BE49-F238E27FC236}">
                <a16:creationId xmlns:a16="http://schemas.microsoft.com/office/drawing/2014/main" id="{574D67CC-0F42-482E-B0CA-3FBA39254332}"/>
              </a:ext>
            </a:extLst>
          </p:cNvPr>
          <p:cNvSpPr txBox="1"/>
          <p:nvPr/>
        </p:nvSpPr>
        <p:spPr>
          <a:xfrm>
            <a:off x="5724128" y="2744397"/>
            <a:ext cx="3419872" cy="3970318"/>
          </a:xfrm>
          <a:prstGeom prst="rect">
            <a:avLst/>
          </a:prstGeom>
          <a:noFill/>
        </p:spPr>
        <p:txBody>
          <a:bodyPr wrap="square" rtlCol="0">
            <a:spAutoFit/>
          </a:bodyPr>
          <a:lstStyle/>
          <a:p>
            <a:r>
              <a:rPr lang="en-GB" dirty="0">
                <a:solidFill>
                  <a:schemeClr val="accent3"/>
                </a:solidFill>
              </a:rPr>
              <a:t>Tissue is much softer than paper; it is flexible, not waterproof,  opaque, smooth and a little bit delicate.</a:t>
            </a:r>
          </a:p>
          <a:p>
            <a:r>
              <a:rPr lang="en-GB" dirty="0">
                <a:solidFill>
                  <a:schemeClr val="accent3"/>
                </a:solidFill>
              </a:rPr>
              <a:t>You can use it to dry wet hands because it absorbs water. You can fold it into small squares because it is very soft and flexible and you can cover a window if you don’t want anyone to see inside.</a:t>
            </a:r>
          </a:p>
          <a:p>
            <a:endParaRPr lang="en-GB" dirty="0">
              <a:solidFill>
                <a:schemeClr val="accent3"/>
              </a:solidFill>
            </a:endParaRPr>
          </a:p>
          <a:p>
            <a:r>
              <a:rPr lang="en-GB" dirty="0">
                <a:solidFill>
                  <a:srgbClr val="FF0000"/>
                </a:solidFill>
              </a:rPr>
              <a:t>Olivia uses a good range of vocabulary to describe the properties of the tissue.</a:t>
            </a:r>
          </a:p>
        </p:txBody>
      </p:sp>
      <p:sp>
        <p:nvSpPr>
          <p:cNvPr id="7" name="TextBox 6">
            <a:extLst>
              <a:ext uri="{FF2B5EF4-FFF2-40B4-BE49-F238E27FC236}">
                <a16:creationId xmlns:a16="http://schemas.microsoft.com/office/drawing/2014/main" id="{C8193977-1421-4775-AA60-9C514EE6A7A8}"/>
              </a:ext>
            </a:extLst>
          </p:cNvPr>
          <p:cNvSpPr txBox="1"/>
          <p:nvPr/>
        </p:nvSpPr>
        <p:spPr>
          <a:xfrm>
            <a:off x="16942" y="-27384"/>
            <a:ext cx="8712968" cy="2031325"/>
          </a:xfrm>
          <a:prstGeom prst="rect">
            <a:avLst/>
          </a:prstGeom>
          <a:noFill/>
        </p:spPr>
        <p:txBody>
          <a:bodyPr wrap="square" rtlCol="0">
            <a:spAutoFit/>
          </a:bodyPr>
          <a:lstStyle/>
          <a:p>
            <a:pPr>
              <a:defRPr/>
            </a:pPr>
            <a:r>
              <a:rPr lang="en-GB" b="1" dirty="0"/>
              <a:t>Exploring tissues</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a:p>
            <a:pPr marL="285750" indent="-285750">
              <a:buFont typeface="Arial" panose="020B0604020202020204" pitchFamily="34" charset="0"/>
              <a:buChar char="•"/>
              <a:defRPr/>
            </a:pPr>
            <a:r>
              <a:rPr lang="en-GB" dirty="0"/>
              <a:t>describe the simple physical properties of a variety of everyday materials </a:t>
            </a:r>
          </a:p>
          <a:p>
            <a:pPr marL="285750" indent="-285750">
              <a:buFont typeface="Arial" panose="020B0604020202020204" pitchFamily="34" charset="0"/>
              <a:buChar char="•"/>
              <a:defRPr/>
            </a:pPr>
            <a:r>
              <a:rPr lang="en-GB" dirty="0"/>
              <a:t>compare and group together a variety of everyday materials on the basis of their simple physical properties</a:t>
            </a:r>
          </a:p>
        </p:txBody>
      </p:sp>
      <p:pic>
        <p:nvPicPr>
          <p:cNvPr id="2" name="Picture 1">
            <a:extLst>
              <a:ext uri="{FF2B5EF4-FFF2-40B4-BE49-F238E27FC236}">
                <a16:creationId xmlns:a16="http://schemas.microsoft.com/office/drawing/2014/main" id="{495FEC0C-0DD2-4548-89AC-645DA727B8C3}"/>
              </a:ext>
            </a:extLst>
          </p:cNvPr>
          <p:cNvPicPr>
            <a:picLocks noChangeAspect="1"/>
          </p:cNvPicPr>
          <p:nvPr/>
        </p:nvPicPr>
        <p:blipFill>
          <a:blip r:embed="rId2"/>
          <a:stretch>
            <a:fillRect/>
          </a:stretch>
        </p:blipFill>
        <p:spPr>
          <a:xfrm>
            <a:off x="175462" y="2744397"/>
            <a:ext cx="5334000" cy="4010025"/>
          </a:xfrm>
          <a:prstGeom prst="rect">
            <a:avLst/>
          </a:prstGeom>
        </p:spPr>
      </p:pic>
    </p:spTree>
    <p:extLst>
      <p:ext uri="{BB962C8B-B14F-4D97-AF65-F5344CB8AC3E}">
        <p14:creationId xmlns:p14="http://schemas.microsoft.com/office/powerpoint/2010/main" val="157421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Y:\Photos 17-18\Sycamore Tree Class\camera 8.3.18\DSC0017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64965" y="2728023"/>
            <a:ext cx="1880792" cy="1410538"/>
          </a:xfrm>
          <a:prstGeom prst="rect">
            <a:avLst/>
          </a:prstGeom>
          <a:noFill/>
        </p:spPr>
      </p:pic>
      <p:pic>
        <p:nvPicPr>
          <p:cNvPr id="3" name="Picture 2" descr="Y:\Photos 17-18\Sycamore Tree Class\camera 8.3.18\DSC00176.JPG">
            <a:extLst>
              <a:ext uri="{FF2B5EF4-FFF2-40B4-BE49-F238E27FC236}">
                <a16:creationId xmlns:a16="http://schemas.microsoft.com/office/drawing/2014/main" id="{3C17B101-6270-4FCD-BD30-78941AAE91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55676" y="2495209"/>
            <a:ext cx="1410538" cy="1939058"/>
          </a:xfrm>
          <a:prstGeom prst="rect">
            <a:avLst/>
          </a:prstGeom>
          <a:noFill/>
        </p:spPr>
      </p:pic>
      <p:sp>
        <p:nvSpPr>
          <p:cNvPr id="2" name="TextBox 1">
            <a:extLst>
              <a:ext uri="{FF2B5EF4-FFF2-40B4-BE49-F238E27FC236}">
                <a16:creationId xmlns:a16="http://schemas.microsoft.com/office/drawing/2014/main" id="{39B383F4-A22A-496F-8554-19A551FE2A5A}"/>
              </a:ext>
            </a:extLst>
          </p:cNvPr>
          <p:cNvSpPr txBox="1"/>
          <p:nvPr/>
        </p:nvSpPr>
        <p:spPr>
          <a:xfrm>
            <a:off x="70162" y="1421294"/>
            <a:ext cx="8766047" cy="923330"/>
          </a:xfrm>
          <a:prstGeom prst="rect">
            <a:avLst/>
          </a:prstGeom>
          <a:noFill/>
        </p:spPr>
        <p:txBody>
          <a:bodyPr wrap="square" rtlCol="0">
            <a:spAutoFit/>
          </a:bodyPr>
          <a:lstStyle/>
          <a:p>
            <a:r>
              <a:rPr lang="en-GB" dirty="0"/>
              <a:t>During a history trip to look at household objects in a museum the children looked at objects from the past and present. The teacher asked the children to look at the different materials used.</a:t>
            </a:r>
          </a:p>
        </p:txBody>
      </p:sp>
      <p:pic>
        <p:nvPicPr>
          <p:cNvPr id="8" name="Picture 2" descr="Y:\Photos 17-18\Sycamore Tree Class\camera 8.3.18\DSC00197.JPG">
            <a:extLst>
              <a:ext uri="{FF2B5EF4-FFF2-40B4-BE49-F238E27FC236}">
                <a16:creationId xmlns:a16="http://schemas.microsoft.com/office/drawing/2014/main" id="{F8D360AB-D69A-4668-A51F-5EC10ED027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1431046" y="4854299"/>
            <a:ext cx="1905404" cy="1428997"/>
          </a:xfrm>
          <a:prstGeom prst="rect">
            <a:avLst/>
          </a:prstGeom>
          <a:noFill/>
        </p:spPr>
      </p:pic>
      <p:pic>
        <p:nvPicPr>
          <p:cNvPr id="9" name="Picture 2" descr="Y:\Photos 17-18\Sycamore Tree Class\camera 8.3.18\DSC00186.JPG">
            <a:extLst>
              <a:ext uri="{FF2B5EF4-FFF2-40B4-BE49-F238E27FC236}">
                <a16:creationId xmlns:a16="http://schemas.microsoft.com/office/drawing/2014/main" id="{8FD243F5-6093-45F3-8BA8-A7DF408A770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20655" y="4616096"/>
            <a:ext cx="1410537" cy="1905404"/>
          </a:xfrm>
          <a:prstGeom prst="rect">
            <a:avLst/>
          </a:prstGeom>
          <a:noFill/>
        </p:spPr>
      </p:pic>
      <p:sp>
        <p:nvSpPr>
          <p:cNvPr id="10" name="TextBox 9">
            <a:extLst>
              <a:ext uri="{FF2B5EF4-FFF2-40B4-BE49-F238E27FC236}">
                <a16:creationId xmlns:a16="http://schemas.microsoft.com/office/drawing/2014/main" id="{9F0926BD-1045-4CA8-82CF-1E57337DBD3B}"/>
              </a:ext>
            </a:extLst>
          </p:cNvPr>
          <p:cNvSpPr txBox="1"/>
          <p:nvPr/>
        </p:nvSpPr>
        <p:spPr>
          <a:xfrm>
            <a:off x="3156937" y="2524904"/>
            <a:ext cx="5841701" cy="1754326"/>
          </a:xfrm>
          <a:prstGeom prst="rect">
            <a:avLst/>
          </a:prstGeom>
          <a:noFill/>
        </p:spPr>
        <p:txBody>
          <a:bodyPr wrap="square" rtlCol="0">
            <a:spAutoFit/>
          </a:bodyPr>
          <a:lstStyle/>
          <a:p>
            <a:r>
              <a:rPr lang="en-GB" dirty="0">
                <a:solidFill>
                  <a:schemeClr val="accent3"/>
                </a:solidFill>
              </a:rPr>
              <a:t>The toilet in the past was made of  wood. Nowadays, it is made out of plastic or ceramic.</a:t>
            </a:r>
          </a:p>
          <a:p>
            <a:endParaRPr lang="en-GB" dirty="0">
              <a:solidFill>
                <a:schemeClr val="accent3"/>
              </a:solidFill>
            </a:endParaRPr>
          </a:p>
          <a:p>
            <a:r>
              <a:rPr lang="en-GB" dirty="0">
                <a:solidFill>
                  <a:schemeClr val="accent3"/>
                </a:solidFill>
              </a:rPr>
              <a:t>In the olden days, many things were made out of wood or metal. Nowadays, we use many more materials such as plastic, glass, fabric and metal too.</a:t>
            </a:r>
          </a:p>
        </p:txBody>
      </p:sp>
      <p:sp>
        <p:nvSpPr>
          <p:cNvPr id="11" name="TextBox 10">
            <a:extLst>
              <a:ext uri="{FF2B5EF4-FFF2-40B4-BE49-F238E27FC236}">
                <a16:creationId xmlns:a16="http://schemas.microsoft.com/office/drawing/2014/main" id="{F0D81BDE-0779-462C-80B0-68C6239A75A5}"/>
              </a:ext>
            </a:extLst>
          </p:cNvPr>
          <p:cNvSpPr txBox="1"/>
          <p:nvPr/>
        </p:nvSpPr>
        <p:spPr>
          <a:xfrm>
            <a:off x="16942" y="41011"/>
            <a:ext cx="8712968" cy="1200329"/>
          </a:xfrm>
          <a:prstGeom prst="rect">
            <a:avLst/>
          </a:prstGeom>
          <a:noFill/>
        </p:spPr>
        <p:txBody>
          <a:bodyPr wrap="square" rtlCol="0">
            <a:spAutoFit/>
          </a:bodyPr>
          <a:lstStyle/>
          <a:p>
            <a:pPr>
              <a:defRPr/>
            </a:pPr>
            <a:r>
              <a:rPr lang="en-GB" b="1" dirty="0"/>
              <a:t>History trip to a museum</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p:txBody>
      </p:sp>
      <p:sp>
        <p:nvSpPr>
          <p:cNvPr id="4" name="TextBox 3">
            <a:extLst>
              <a:ext uri="{FF2B5EF4-FFF2-40B4-BE49-F238E27FC236}">
                <a16:creationId xmlns:a16="http://schemas.microsoft.com/office/drawing/2014/main" id="{0D206638-0084-4034-887E-F63429392522}"/>
              </a:ext>
            </a:extLst>
          </p:cNvPr>
          <p:cNvSpPr txBox="1"/>
          <p:nvPr/>
        </p:nvSpPr>
        <p:spPr>
          <a:xfrm>
            <a:off x="3236304" y="4975041"/>
            <a:ext cx="5656177" cy="923330"/>
          </a:xfrm>
          <a:prstGeom prst="rect">
            <a:avLst/>
          </a:prstGeom>
          <a:noFill/>
        </p:spPr>
        <p:txBody>
          <a:bodyPr wrap="square" rtlCol="0">
            <a:spAutoFit/>
          </a:bodyPr>
          <a:lstStyle/>
          <a:p>
            <a:r>
              <a:rPr lang="en-GB" dirty="0">
                <a:solidFill>
                  <a:srgbClr val="FF0000"/>
                </a:solidFill>
              </a:rPr>
              <a:t>Olivia distinguishes between the object and the material from which it is made. She names a range of everyday materials.</a:t>
            </a:r>
          </a:p>
        </p:txBody>
      </p:sp>
    </p:spTree>
    <p:extLst>
      <p:ext uri="{BB962C8B-B14F-4D97-AF65-F5344CB8AC3E}">
        <p14:creationId xmlns:p14="http://schemas.microsoft.com/office/powerpoint/2010/main" val="303416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Photos 17-18\Sycamore Tree Class\camera 8.3.18\DSC00493.JPG">
            <a:extLst>
              <a:ext uri="{FF2B5EF4-FFF2-40B4-BE49-F238E27FC236}">
                <a16:creationId xmlns:a16="http://schemas.microsoft.com/office/drawing/2014/main" id="{291FB75C-8FFC-4793-8617-EDB648FA3D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824" y="4581128"/>
            <a:ext cx="2880320" cy="2160155"/>
          </a:xfrm>
          <a:prstGeom prst="rect">
            <a:avLst/>
          </a:prstGeom>
          <a:noFill/>
        </p:spPr>
      </p:pic>
      <p:pic>
        <p:nvPicPr>
          <p:cNvPr id="4" name="Picture 2" descr="Y:\Photos 17-18\Sycamore Tree Class\camera 8.3.18\DSC00501.JPG">
            <a:extLst>
              <a:ext uri="{FF2B5EF4-FFF2-40B4-BE49-F238E27FC236}">
                <a16:creationId xmlns:a16="http://schemas.microsoft.com/office/drawing/2014/main" id="{7452AFAA-3C80-48FB-A55B-F4407067AB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9872" y="4581203"/>
            <a:ext cx="2880220" cy="2160080"/>
          </a:xfrm>
          <a:prstGeom prst="rect">
            <a:avLst/>
          </a:prstGeom>
          <a:noFill/>
        </p:spPr>
      </p:pic>
      <p:pic>
        <p:nvPicPr>
          <p:cNvPr id="5" name="Picture 2" descr="Y:\Photos 17-18\Sycamore Tree Class\camera 8.3.18\DSC00504.JPG">
            <a:extLst>
              <a:ext uri="{FF2B5EF4-FFF2-40B4-BE49-F238E27FC236}">
                <a16:creationId xmlns:a16="http://schemas.microsoft.com/office/drawing/2014/main" id="{43F8AAF0-81EE-4B08-8E2D-58DFE648E89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1988840"/>
            <a:ext cx="3228780" cy="2421490"/>
          </a:xfrm>
          <a:prstGeom prst="rect">
            <a:avLst/>
          </a:prstGeom>
          <a:noFill/>
        </p:spPr>
      </p:pic>
      <p:sp>
        <p:nvSpPr>
          <p:cNvPr id="8" name="TextBox 7">
            <a:extLst>
              <a:ext uri="{FF2B5EF4-FFF2-40B4-BE49-F238E27FC236}">
                <a16:creationId xmlns:a16="http://schemas.microsoft.com/office/drawing/2014/main" id="{1DB8F100-6535-4E65-B275-01287EB475DE}"/>
              </a:ext>
            </a:extLst>
          </p:cNvPr>
          <p:cNvSpPr txBox="1"/>
          <p:nvPr/>
        </p:nvSpPr>
        <p:spPr>
          <a:xfrm>
            <a:off x="3648894" y="2003194"/>
            <a:ext cx="4896544" cy="2031325"/>
          </a:xfrm>
          <a:prstGeom prst="rect">
            <a:avLst/>
          </a:prstGeom>
          <a:noFill/>
        </p:spPr>
        <p:txBody>
          <a:bodyPr wrap="square" rtlCol="0">
            <a:spAutoFit/>
          </a:bodyPr>
          <a:lstStyle/>
          <a:p>
            <a:r>
              <a:rPr lang="en-GB" dirty="0">
                <a:solidFill>
                  <a:schemeClr val="accent3"/>
                </a:solidFill>
              </a:rPr>
              <a:t>We chose water bottle tops made out of plastic. Other groups chose lollipop sticks made out of wood and white plastic beads.</a:t>
            </a:r>
          </a:p>
          <a:p>
            <a:r>
              <a:rPr lang="en-GB" dirty="0">
                <a:solidFill>
                  <a:schemeClr val="accent3"/>
                </a:solidFill>
              </a:rPr>
              <a:t>Both beads and bottle tops are man made and they are plastic but they don’t look the same. </a:t>
            </a:r>
          </a:p>
          <a:p>
            <a:r>
              <a:rPr lang="en-GB" dirty="0">
                <a:solidFill>
                  <a:schemeClr val="accent3"/>
                </a:solidFill>
              </a:rPr>
              <a:t>Lollipop sticks are natural because they are made of wood.</a:t>
            </a:r>
          </a:p>
        </p:txBody>
      </p:sp>
      <p:sp>
        <p:nvSpPr>
          <p:cNvPr id="9" name="TextBox 8">
            <a:extLst>
              <a:ext uri="{FF2B5EF4-FFF2-40B4-BE49-F238E27FC236}">
                <a16:creationId xmlns:a16="http://schemas.microsoft.com/office/drawing/2014/main" id="{AAACB767-770F-4B18-A173-3D189B7D421D}"/>
              </a:ext>
            </a:extLst>
          </p:cNvPr>
          <p:cNvSpPr txBox="1"/>
          <p:nvPr/>
        </p:nvSpPr>
        <p:spPr>
          <a:xfrm>
            <a:off x="29747" y="1257072"/>
            <a:ext cx="8424936" cy="646331"/>
          </a:xfrm>
          <a:prstGeom prst="rect">
            <a:avLst/>
          </a:prstGeom>
          <a:noFill/>
        </p:spPr>
        <p:txBody>
          <a:bodyPr wrap="square" rtlCol="0">
            <a:spAutoFit/>
          </a:bodyPr>
          <a:lstStyle/>
          <a:p>
            <a:r>
              <a:rPr lang="en-GB" dirty="0"/>
              <a:t>The children were given a mixture of objects. They had to select one object to use to make a shape.</a:t>
            </a:r>
          </a:p>
        </p:txBody>
      </p:sp>
      <p:sp>
        <p:nvSpPr>
          <p:cNvPr id="7" name="TextBox 6">
            <a:extLst>
              <a:ext uri="{FF2B5EF4-FFF2-40B4-BE49-F238E27FC236}">
                <a16:creationId xmlns:a16="http://schemas.microsoft.com/office/drawing/2014/main" id="{D94C75D8-9AEC-4B5D-84BA-40DA00DD47F4}"/>
              </a:ext>
            </a:extLst>
          </p:cNvPr>
          <p:cNvSpPr txBox="1"/>
          <p:nvPr/>
        </p:nvSpPr>
        <p:spPr>
          <a:xfrm>
            <a:off x="16942" y="41011"/>
            <a:ext cx="8712968" cy="1200329"/>
          </a:xfrm>
          <a:prstGeom prst="rect">
            <a:avLst/>
          </a:prstGeom>
          <a:noFill/>
        </p:spPr>
        <p:txBody>
          <a:bodyPr wrap="square" rtlCol="0">
            <a:spAutoFit/>
          </a:bodyPr>
          <a:lstStyle/>
          <a:p>
            <a:pPr>
              <a:defRPr/>
            </a:pPr>
            <a:r>
              <a:rPr lang="en-GB" b="1" dirty="0"/>
              <a:t>Making large pictures</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p:txBody>
      </p:sp>
      <p:sp>
        <p:nvSpPr>
          <p:cNvPr id="10" name="TextBox 9">
            <a:extLst>
              <a:ext uri="{FF2B5EF4-FFF2-40B4-BE49-F238E27FC236}">
                <a16:creationId xmlns:a16="http://schemas.microsoft.com/office/drawing/2014/main" id="{D41FB2A5-3488-4142-BDCA-15C9BBC5FED3}"/>
              </a:ext>
            </a:extLst>
          </p:cNvPr>
          <p:cNvSpPr txBox="1"/>
          <p:nvPr/>
        </p:nvSpPr>
        <p:spPr>
          <a:xfrm>
            <a:off x="6462820" y="4581128"/>
            <a:ext cx="2554965" cy="1754326"/>
          </a:xfrm>
          <a:prstGeom prst="rect">
            <a:avLst/>
          </a:prstGeom>
          <a:noFill/>
        </p:spPr>
        <p:txBody>
          <a:bodyPr wrap="square" rtlCol="0">
            <a:spAutoFit/>
          </a:bodyPr>
          <a:lstStyle/>
          <a:p>
            <a:r>
              <a:rPr lang="en-GB" dirty="0">
                <a:solidFill>
                  <a:srgbClr val="FF0000"/>
                </a:solidFill>
              </a:rPr>
              <a:t>Olivia continues to distinguish between the object and the material from which it is made. She names a range of everyday materials.</a:t>
            </a:r>
          </a:p>
        </p:txBody>
      </p:sp>
    </p:spTree>
    <p:extLst>
      <p:ext uri="{BB962C8B-B14F-4D97-AF65-F5344CB8AC3E}">
        <p14:creationId xmlns:p14="http://schemas.microsoft.com/office/powerpoint/2010/main" val="2853041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539D9F-32DB-412D-A821-FF8B00798057}"/>
              </a:ext>
            </a:extLst>
          </p:cNvPr>
          <p:cNvSpPr txBox="1"/>
          <p:nvPr/>
        </p:nvSpPr>
        <p:spPr>
          <a:xfrm>
            <a:off x="207267" y="2134597"/>
            <a:ext cx="8424936" cy="646331"/>
          </a:xfrm>
          <a:prstGeom prst="rect">
            <a:avLst/>
          </a:prstGeom>
          <a:noFill/>
        </p:spPr>
        <p:txBody>
          <a:bodyPr wrap="square" rtlCol="0">
            <a:spAutoFit/>
          </a:bodyPr>
          <a:lstStyle/>
          <a:p>
            <a:r>
              <a:rPr lang="en-GB" dirty="0"/>
              <a:t>The children were asked to explore the similarities and differences between plastic straws and rubber bands.</a:t>
            </a:r>
          </a:p>
        </p:txBody>
      </p:sp>
      <p:sp>
        <p:nvSpPr>
          <p:cNvPr id="6" name="TextBox 5">
            <a:extLst>
              <a:ext uri="{FF2B5EF4-FFF2-40B4-BE49-F238E27FC236}">
                <a16:creationId xmlns:a16="http://schemas.microsoft.com/office/drawing/2014/main" id="{D7FD0140-C1E5-4342-8C0E-46670087841E}"/>
              </a:ext>
            </a:extLst>
          </p:cNvPr>
          <p:cNvSpPr txBox="1"/>
          <p:nvPr/>
        </p:nvSpPr>
        <p:spPr>
          <a:xfrm>
            <a:off x="4932040" y="3240360"/>
            <a:ext cx="3816424" cy="2308324"/>
          </a:xfrm>
          <a:prstGeom prst="rect">
            <a:avLst/>
          </a:prstGeom>
          <a:noFill/>
        </p:spPr>
        <p:txBody>
          <a:bodyPr wrap="square" rtlCol="0">
            <a:spAutoFit/>
          </a:bodyPr>
          <a:lstStyle/>
          <a:p>
            <a:r>
              <a:rPr lang="en-GB" dirty="0">
                <a:solidFill>
                  <a:schemeClr val="accent3"/>
                </a:solidFill>
              </a:rPr>
              <a:t>Plastic straws are bendy but not as flexible as rubber bands, You can just bend them but they are not stretchy.  They are quite stiff and strong. Rubber bands are elastic and stretchy. You can easily make different shapes with them. Straws are also waterproof because you can drink through them.</a:t>
            </a:r>
          </a:p>
        </p:txBody>
      </p:sp>
      <p:sp>
        <p:nvSpPr>
          <p:cNvPr id="8" name="TextBox 7">
            <a:extLst>
              <a:ext uri="{FF2B5EF4-FFF2-40B4-BE49-F238E27FC236}">
                <a16:creationId xmlns:a16="http://schemas.microsoft.com/office/drawing/2014/main" id="{F679E97E-9564-4515-A9C4-9CE5EC947B42}"/>
              </a:ext>
            </a:extLst>
          </p:cNvPr>
          <p:cNvSpPr txBox="1"/>
          <p:nvPr/>
        </p:nvSpPr>
        <p:spPr>
          <a:xfrm>
            <a:off x="16942" y="29523"/>
            <a:ext cx="8712968" cy="2031325"/>
          </a:xfrm>
          <a:prstGeom prst="rect">
            <a:avLst/>
          </a:prstGeom>
          <a:noFill/>
        </p:spPr>
        <p:txBody>
          <a:bodyPr wrap="square" rtlCol="0">
            <a:spAutoFit/>
          </a:bodyPr>
          <a:lstStyle/>
          <a:p>
            <a:pPr>
              <a:defRPr/>
            </a:pPr>
            <a:r>
              <a:rPr lang="en-GB" b="1" dirty="0"/>
              <a:t>Comparing two objects</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a:p>
            <a:pPr marL="285750" indent="-285750">
              <a:buFont typeface="Arial" panose="020B0604020202020204" pitchFamily="34" charset="0"/>
              <a:buChar char="•"/>
              <a:defRPr/>
            </a:pPr>
            <a:r>
              <a:rPr lang="en-GB" dirty="0"/>
              <a:t>describe the simple physical properties of a variety of everyday materials </a:t>
            </a:r>
          </a:p>
          <a:p>
            <a:pPr marL="285750" indent="-285750">
              <a:buFont typeface="Arial" panose="020B0604020202020204" pitchFamily="34" charset="0"/>
              <a:buChar char="•"/>
              <a:defRPr/>
            </a:pPr>
            <a:r>
              <a:rPr lang="en-GB" dirty="0"/>
              <a:t>compare and group together a variety of everyday materials on the basis of their simple physical properties</a:t>
            </a:r>
          </a:p>
        </p:txBody>
      </p:sp>
      <p:pic>
        <p:nvPicPr>
          <p:cNvPr id="2" name="Picture 1">
            <a:extLst>
              <a:ext uri="{FF2B5EF4-FFF2-40B4-BE49-F238E27FC236}">
                <a16:creationId xmlns:a16="http://schemas.microsoft.com/office/drawing/2014/main" id="{739624EA-7009-432E-AE3D-C6D983ADF262}"/>
              </a:ext>
            </a:extLst>
          </p:cNvPr>
          <p:cNvPicPr>
            <a:picLocks noChangeAspect="1"/>
          </p:cNvPicPr>
          <p:nvPr/>
        </p:nvPicPr>
        <p:blipFill>
          <a:blip r:embed="rId2"/>
          <a:stretch>
            <a:fillRect/>
          </a:stretch>
        </p:blipFill>
        <p:spPr>
          <a:xfrm>
            <a:off x="174123" y="2996952"/>
            <a:ext cx="4572000" cy="3438525"/>
          </a:xfrm>
          <a:prstGeom prst="rect">
            <a:avLst/>
          </a:prstGeom>
        </p:spPr>
      </p:pic>
    </p:spTree>
    <p:extLst>
      <p:ext uri="{BB962C8B-B14F-4D97-AF65-F5344CB8AC3E}">
        <p14:creationId xmlns:p14="http://schemas.microsoft.com/office/powerpoint/2010/main" val="1226911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Y:\Photos 17-18\Sycamore Tree Class\June\DSC0810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516" y="2064219"/>
            <a:ext cx="2896318" cy="2172239"/>
          </a:xfrm>
          <a:prstGeom prst="rect">
            <a:avLst/>
          </a:prstGeom>
          <a:noFill/>
        </p:spPr>
      </p:pic>
      <p:pic>
        <p:nvPicPr>
          <p:cNvPr id="16387" name="Picture 3" descr="Y:\Photos 17-18\Sycamore Tree Class\June\DSC081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518" y="4361271"/>
            <a:ext cx="2912316" cy="2184237"/>
          </a:xfrm>
          <a:prstGeom prst="rect">
            <a:avLst/>
          </a:prstGeom>
          <a:noFill/>
        </p:spPr>
      </p:pic>
      <p:sp>
        <p:nvSpPr>
          <p:cNvPr id="2" name="TextBox 1">
            <a:extLst>
              <a:ext uri="{FF2B5EF4-FFF2-40B4-BE49-F238E27FC236}">
                <a16:creationId xmlns:a16="http://schemas.microsoft.com/office/drawing/2014/main" id="{4101D0F8-2804-46CA-AE49-149844F70470}"/>
              </a:ext>
            </a:extLst>
          </p:cNvPr>
          <p:cNvSpPr txBox="1"/>
          <p:nvPr/>
        </p:nvSpPr>
        <p:spPr>
          <a:xfrm>
            <a:off x="215516" y="1484784"/>
            <a:ext cx="8712968" cy="369332"/>
          </a:xfrm>
          <a:prstGeom prst="rect">
            <a:avLst/>
          </a:prstGeom>
          <a:noFill/>
        </p:spPr>
        <p:txBody>
          <a:bodyPr wrap="square" rtlCol="0">
            <a:spAutoFit/>
          </a:bodyPr>
          <a:lstStyle/>
          <a:p>
            <a:r>
              <a:rPr lang="en-GB" dirty="0"/>
              <a:t>As part of their maths learning the children were given coins to classify</a:t>
            </a:r>
          </a:p>
        </p:txBody>
      </p:sp>
      <p:sp>
        <p:nvSpPr>
          <p:cNvPr id="7" name="TextBox 6">
            <a:extLst>
              <a:ext uri="{FF2B5EF4-FFF2-40B4-BE49-F238E27FC236}">
                <a16:creationId xmlns:a16="http://schemas.microsoft.com/office/drawing/2014/main" id="{5BE33EBB-B6A7-42D6-A99F-7AE024D72269}"/>
              </a:ext>
            </a:extLst>
          </p:cNvPr>
          <p:cNvSpPr txBox="1"/>
          <p:nvPr/>
        </p:nvSpPr>
        <p:spPr>
          <a:xfrm>
            <a:off x="3275856" y="2354811"/>
            <a:ext cx="5688632" cy="1754326"/>
          </a:xfrm>
          <a:prstGeom prst="rect">
            <a:avLst/>
          </a:prstGeom>
          <a:noFill/>
        </p:spPr>
        <p:txBody>
          <a:bodyPr wrap="square" rtlCol="0">
            <a:spAutoFit/>
          </a:bodyPr>
          <a:lstStyle/>
          <a:p>
            <a:r>
              <a:rPr lang="en-GB" dirty="0">
                <a:solidFill>
                  <a:schemeClr val="accent3"/>
                </a:solidFill>
              </a:rPr>
              <a:t>I sorted these coins into shiny and matt, which means not shiny.  Some of these coins have 2 colours like gold and silver but in this set, they are only copper. </a:t>
            </a:r>
          </a:p>
          <a:p>
            <a:r>
              <a:rPr lang="en-GB" dirty="0">
                <a:solidFill>
                  <a:schemeClr val="accent3"/>
                </a:solidFill>
              </a:rPr>
              <a:t>All of these coins are round and they are made out of metals, but quite different metals.</a:t>
            </a:r>
          </a:p>
          <a:p>
            <a:endParaRPr lang="en-GB" dirty="0">
              <a:solidFill>
                <a:srgbClr val="7030A0"/>
              </a:solidFill>
            </a:endParaRPr>
          </a:p>
        </p:txBody>
      </p:sp>
      <p:sp>
        <p:nvSpPr>
          <p:cNvPr id="8" name="TextBox 7">
            <a:extLst>
              <a:ext uri="{FF2B5EF4-FFF2-40B4-BE49-F238E27FC236}">
                <a16:creationId xmlns:a16="http://schemas.microsoft.com/office/drawing/2014/main" id="{489F5518-7921-46AC-BBAE-D2694B2A8D6E}"/>
              </a:ext>
            </a:extLst>
          </p:cNvPr>
          <p:cNvSpPr txBox="1"/>
          <p:nvPr/>
        </p:nvSpPr>
        <p:spPr>
          <a:xfrm>
            <a:off x="3275856" y="4211958"/>
            <a:ext cx="5668626" cy="2031325"/>
          </a:xfrm>
          <a:prstGeom prst="rect">
            <a:avLst/>
          </a:prstGeom>
          <a:noFill/>
        </p:spPr>
        <p:txBody>
          <a:bodyPr wrap="square" rtlCol="0">
            <a:spAutoFit/>
          </a:bodyPr>
          <a:lstStyle/>
          <a:p>
            <a:r>
              <a:rPr lang="en-GB" dirty="0"/>
              <a:t>The class then looked at all the money (notes and coins) that had been sorted and they talked about similarities and differences.</a:t>
            </a:r>
          </a:p>
          <a:p>
            <a:r>
              <a:rPr lang="en-GB" dirty="0">
                <a:solidFill>
                  <a:schemeClr val="accent3"/>
                </a:solidFill>
              </a:rPr>
              <a:t>We sorted the money into coins and notes. Coins are made of metals such as copper, gold and silver.</a:t>
            </a:r>
          </a:p>
          <a:p>
            <a:r>
              <a:rPr lang="en-GB" dirty="0">
                <a:solidFill>
                  <a:schemeClr val="accent3"/>
                </a:solidFill>
              </a:rPr>
              <a:t>Notes are made of paper, but £5 and £10 feel different to £20. They are more shiny and smooth but £20 is quite soft.</a:t>
            </a:r>
          </a:p>
        </p:txBody>
      </p:sp>
      <p:sp>
        <p:nvSpPr>
          <p:cNvPr id="9" name="TextBox 8">
            <a:extLst>
              <a:ext uri="{FF2B5EF4-FFF2-40B4-BE49-F238E27FC236}">
                <a16:creationId xmlns:a16="http://schemas.microsoft.com/office/drawing/2014/main" id="{3ABC83C1-F4C1-47FF-B502-A08EBAF1EA3D}"/>
              </a:ext>
            </a:extLst>
          </p:cNvPr>
          <p:cNvSpPr txBox="1"/>
          <p:nvPr/>
        </p:nvSpPr>
        <p:spPr>
          <a:xfrm>
            <a:off x="16942" y="-27384"/>
            <a:ext cx="8712968" cy="1477328"/>
          </a:xfrm>
          <a:prstGeom prst="rect">
            <a:avLst/>
          </a:prstGeom>
          <a:noFill/>
        </p:spPr>
        <p:txBody>
          <a:bodyPr wrap="square" rtlCol="0">
            <a:spAutoFit/>
          </a:bodyPr>
          <a:lstStyle/>
          <a:p>
            <a:pPr>
              <a:defRPr/>
            </a:pPr>
            <a:r>
              <a:rPr lang="en-GB" b="1" dirty="0"/>
              <a:t>Sorting money</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a:p>
            <a:pPr marL="285750" indent="-285750">
              <a:buFont typeface="Arial" panose="020B0604020202020204" pitchFamily="34" charset="0"/>
              <a:buChar char="•"/>
              <a:defRPr/>
            </a:pPr>
            <a:r>
              <a:rPr lang="en-GB" dirty="0"/>
              <a:t>describe the simple physical properties of a variety of everyday materials </a:t>
            </a:r>
          </a:p>
        </p:txBody>
      </p:sp>
    </p:spTree>
    <p:extLst>
      <p:ext uri="{BB962C8B-B14F-4D97-AF65-F5344CB8AC3E}">
        <p14:creationId xmlns:p14="http://schemas.microsoft.com/office/powerpoint/2010/main" val="154749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C49C04-42AD-424E-97CB-FED406D979CD}"/>
              </a:ext>
            </a:extLst>
          </p:cNvPr>
          <p:cNvSpPr txBox="1"/>
          <p:nvPr/>
        </p:nvSpPr>
        <p:spPr>
          <a:xfrm>
            <a:off x="27177" y="2060848"/>
            <a:ext cx="8424936" cy="646331"/>
          </a:xfrm>
          <a:prstGeom prst="rect">
            <a:avLst/>
          </a:prstGeom>
          <a:noFill/>
        </p:spPr>
        <p:txBody>
          <a:bodyPr wrap="square" rtlCol="0">
            <a:spAutoFit/>
          </a:bodyPr>
          <a:lstStyle/>
          <a:p>
            <a:r>
              <a:rPr lang="en-GB" dirty="0"/>
              <a:t>The children collected natural materials from the garden. They were asked to feel them and describe them.</a:t>
            </a:r>
          </a:p>
        </p:txBody>
      </p:sp>
      <p:sp>
        <p:nvSpPr>
          <p:cNvPr id="6" name="TextBox 5">
            <a:extLst>
              <a:ext uri="{FF2B5EF4-FFF2-40B4-BE49-F238E27FC236}">
                <a16:creationId xmlns:a16="http://schemas.microsoft.com/office/drawing/2014/main" id="{A5FBACD7-0C5B-4B6C-9461-C80C196215F9}"/>
              </a:ext>
            </a:extLst>
          </p:cNvPr>
          <p:cNvSpPr txBox="1"/>
          <p:nvPr/>
        </p:nvSpPr>
        <p:spPr>
          <a:xfrm>
            <a:off x="4772339" y="2851075"/>
            <a:ext cx="3816424" cy="2308324"/>
          </a:xfrm>
          <a:prstGeom prst="rect">
            <a:avLst/>
          </a:prstGeom>
          <a:noFill/>
        </p:spPr>
        <p:txBody>
          <a:bodyPr wrap="square" rtlCol="0">
            <a:spAutoFit/>
          </a:bodyPr>
          <a:lstStyle/>
          <a:p>
            <a:r>
              <a:rPr lang="en-GB" dirty="0">
                <a:solidFill>
                  <a:schemeClr val="accent3"/>
                </a:solidFill>
              </a:rPr>
              <a:t>All these things are nature treasure, because they come from nature. They are natural, not man made.</a:t>
            </a:r>
          </a:p>
          <a:p>
            <a:r>
              <a:rPr lang="en-GB" dirty="0">
                <a:solidFill>
                  <a:schemeClr val="accent3"/>
                </a:solidFill>
              </a:rPr>
              <a:t>Conkers are round, smooth and hard.</a:t>
            </a:r>
          </a:p>
          <a:p>
            <a:r>
              <a:rPr lang="en-GB" dirty="0">
                <a:solidFill>
                  <a:schemeClr val="accent3"/>
                </a:solidFill>
              </a:rPr>
              <a:t>Pinecones are hard too but a bit spiky and rough.</a:t>
            </a:r>
          </a:p>
          <a:p>
            <a:r>
              <a:rPr lang="en-GB" dirty="0">
                <a:solidFill>
                  <a:schemeClr val="accent3"/>
                </a:solidFill>
              </a:rPr>
              <a:t>Wood is hard and rough and a bit crinkly.</a:t>
            </a:r>
          </a:p>
        </p:txBody>
      </p:sp>
      <p:pic>
        <p:nvPicPr>
          <p:cNvPr id="4" name="Picture 3">
            <a:extLst>
              <a:ext uri="{FF2B5EF4-FFF2-40B4-BE49-F238E27FC236}">
                <a16:creationId xmlns:a16="http://schemas.microsoft.com/office/drawing/2014/main" id="{6929FF9E-540E-46DC-8EE9-874E6BC1FB01}"/>
              </a:ext>
            </a:extLst>
          </p:cNvPr>
          <p:cNvPicPr>
            <a:picLocks noChangeAspect="1"/>
          </p:cNvPicPr>
          <p:nvPr/>
        </p:nvPicPr>
        <p:blipFill>
          <a:blip r:embed="rId2"/>
          <a:stretch>
            <a:fillRect/>
          </a:stretch>
        </p:blipFill>
        <p:spPr>
          <a:xfrm>
            <a:off x="171928" y="2851075"/>
            <a:ext cx="4410075" cy="3324225"/>
          </a:xfrm>
          <a:prstGeom prst="rect">
            <a:avLst/>
          </a:prstGeom>
        </p:spPr>
      </p:pic>
      <p:sp>
        <p:nvSpPr>
          <p:cNvPr id="7" name="TextBox 6">
            <a:extLst>
              <a:ext uri="{FF2B5EF4-FFF2-40B4-BE49-F238E27FC236}">
                <a16:creationId xmlns:a16="http://schemas.microsoft.com/office/drawing/2014/main" id="{215A611D-890D-4BD3-A931-357DBF6834A0}"/>
              </a:ext>
            </a:extLst>
          </p:cNvPr>
          <p:cNvSpPr txBox="1"/>
          <p:nvPr/>
        </p:nvSpPr>
        <p:spPr>
          <a:xfrm>
            <a:off x="16942" y="-27384"/>
            <a:ext cx="8712968" cy="2031325"/>
          </a:xfrm>
          <a:prstGeom prst="rect">
            <a:avLst/>
          </a:prstGeom>
          <a:noFill/>
        </p:spPr>
        <p:txBody>
          <a:bodyPr wrap="square" rtlCol="0">
            <a:spAutoFit/>
          </a:bodyPr>
          <a:lstStyle/>
          <a:p>
            <a:pPr>
              <a:defRPr/>
            </a:pPr>
            <a:r>
              <a:rPr lang="en-GB" b="1" dirty="0"/>
              <a:t>Exploring natural objects</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a:p>
            <a:pPr marL="285750" indent="-285750">
              <a:buFont typeface="Arial" panose="020B0604020202020204" pitchFamily="34" charset="0"/>
              <a:buChar char="•"/>
              <a:defRPr/>
            </a:pPr>
            <a:r>
              <a:rPr lang="en-GB" dirty="0"/>
              <a:t>describe the simple physical properties of a variety of everyday materials </a:t>
            </a:r>
          </a:p>
          <a:p>
            <a:pPr marL="285750" indent="-285750">
              <a:buFont typeface="Arial" panose="020B0604020202020204" pitchFamily="34" charset="0"/>
              <a:buChar char="•"/>
              <a:defRPr/>
            </a:pPr>
            <a:r>
              <a:rPr lang="en-GB" dirty="0"/>
              <a:t>compare and group together a variety of everyday materials on the basis of their simple physical properties</a:t>
            </a:r>
          </a:p>
        </p:txBody>
      </p:sp>
      <p:sp>
        <p:nvSpPr>
          <p:cNvPr id="2" name="TextBox 1">
            <a:extLst>
              <a:ext uri="{FF2B5EF4-FFF2-40B4-BE49-F238E27FC236}">
                <a16:creationId xmlns:a16="http://schemas.microsoft.com/office/drawing/2014/main" id="{B9D3D70A-5E2D-44DA-B189-AB4695E33BE4}"/>
              </a:ext>
            </a:extLst>
          </p:cNvPr>
          <p:cNvSpPr txBox="1"/>
          <p:nvPr/>
        </p:nvSpPr>
        <p:spPr>
          <a:xfrm>
            <a:off x="4772339" y="5373216"/>
            <a:ext cx="4199733" cy="646331"/>
          </a:xfrm>
          <a:prstGeom prst="rect">
            <a:avLst/>
          </a:prstGeom>
          <a:noFill/>
        </p:spPr>
        <p:txBody>
          <a:bodyPr wrap="square" rtlCol="0">
            <a:spAutoFit/>
          </a:bodyPr>
          <a:lstStyle/>
          <a:p>
            <a:r>
              <a:rPr lang="en-GB" dirty="0">
                <a:solidFill>
                  <a:srgbClr val="FF0000"/>
                </a:solidFill>
              </a:rPr>
              <a:t>Olivia describes some properties of the objects.</a:t>
            </a:r>
          </a:p>
        </p:txBody>
      </p:sp>
    </p:spTree>
    <p:extLst>
      <p:ext uri="{BB962C8B-B14F-4D97-AF65-F5344CB8AC3E}">
        <p14:creationId xmlns:p14="http://schemas.microsoft.com/office/powerpoint/2010/main" val="164161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Photos 17-18\Sycamore Tree Class\April Garden and Chicks\DSC078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988841"/>
            <a:ext cx="5544616" cy="4159010"/>
          </a:xfrm>
          <a:prstGeom prst="rect">
            <a:avLst/>
          </a:prstGeom>
          <a:noFill/>
        </p:spPr>
      </p:pic>
      <p:sp>
        <p:nvSpPr>
          <p:cNvPr id="4" name="TextBox 3">
            <a:extLst>
              <a:ext uri="{FF2B5EF4-FFF2-40B4-BE49-F238E27FC236}">
                <a16:creationId xmlns:a16="http://schemas.microsoft.com/office/drawing/2014/main" id="{4E88C85B-3960-449D-A328-87C3E8FCFA1E}"/>
              </a:ext>
            </a:extLst>
          </p:cNvPr>
          <p:cNvSpPr txBox="1"/>
          <p:nvPr/>
        </p:nvSpPr>
        <p:spPr>
          <a:xfrm>
            <a:off x="6060823" y="1959037"/>
            <a:ext cx="2664296" cy="3139321"/>
          </a:xfrm>
          <a:prstGeom prst="rect">
            <a:avLst/>
          </a:prstGeom>
          <a:noFill/>
        </p:spPr>
        <p:txBody>
          <a:bodyPr wrap="square" rtlCol="0">
            <a:spAutoFit/>
          </a:bodyPr>
          <a:lstStyle/>
          <a:p>
            <a:r>
              <a:rPr lang="en-GB" dirty="0">
                <a:solidFill>
                  <a:schemeClr val="accent3"/>
                </a:solidFill>
              </a:rPr>
              <a:t>Snow is made out of water because if you hold it in your hand it melts and all you can feel is water.</a:t>
            </a:r>
          </a:p>
          <a:p>
            <a:r>
              <a:rPr lang="en-GB" dirty="0">
                <a:solidFill>
                  <a:schemeClr val="accent3"/>
                </a:solidFill>
              </a:rPr>
              <a:t> </a:t>
            </a:r>
          </a:p>
          <a:p>
            <a:r>
              <a:rPr lang="en-GB" dirty="0">
                <a:solidFill>
                  <a:schemeClr val="accent3"/>
                </a:solidFill>
              </a:rPr>
              <a:t>Snow is white, freezing cold and sometimes fluffy. But when you squeeze it hard it becomes as hard as ice.</a:t>
            </a:r>
          </a:p>
        </p:txBody>
      </p:sp>
      <p:sp>
        <p:nvSpPr>
          <p:cNvPr id="5" name="Rectangle 4">
            <a:extLst>
              <a:ext uri="{FF2B5EF4-FFF2-40B4-BE49-F238E27FC236}">
                <a16:creationId xmlns:a16="http://schemas.microsoft.com/office/drawing/2014/main" id="{7A368B27-B76D-40C3-9EF9-C733D207343F}"/>
              </a:ext>
            </a:extLst>
          </p:cNvPr>
          <p:cNvSpPr/>
          <p:nvPr/>
        </p:nvSpPr>
        <p:spPr>
          <a:xfrm>
            <a:off x="28353" y="112377"/>
            <a:ext cx="8746359" cy="923330"/>
          </a:xfrm>
          <a:prstGeom prst="rect">
            <a:avLst/>
          </a:prstGeom>
        </p:spPr>
        <p:txBody>
          <a:bodyPr wrap="square">
            <a:spAutoFit/>
          </a:bodyPr>
          <a:lstStyle/>
          <a:p>
            <a:pPr>
              <a:defRPr/>
            </a:pPr>
            <a:r>
              <a:rPr lang="en-GB" b="1" dirty="0"/>
              <a:t>Exploring the snow</a:t>
            </a:r>
          </a:p>
          <a:p>
            <a:pPr marL="285750" indent="-285750">
              <a:buFont typeface="Arial" panose="020B0604020202020204" pitchFamily="34" charset="0"/>
              <a:buChar char="•"/>
              <a:defRPr/>
            </a:pPr>
            <a:r>
              <a:rPr lang="en-GB" dirty="0"/>
              <a:t>identify and name a variety of everyday materials, including wood, plastic, glass, metal, water, and rock </a:t>
            </a:r>
          </a:p>
        </p:txBody>
      </p:sp>
      <p:sp>
        <p:nvSpPr>
          <p:cNvPr id="3" name="TextBox 2">
            <a:extLst>
              <a:ext uri="{FF2B5EF4-FFF2-40B4-BE49-F238E27FC236}">
                <a16:creationId xmlns:a16="http://schemas.microsoft.com/office/drawing/2014/main" id="{0C86DDE0-E0DA-4E5C-837F-D544E66683EA}"/>
              </a:ext>
            </a:extLst>
          </p:cNvPr>
          <p:cNvSpPr txBox="1"/>
          <p:nvPr/>
        </p:nvSpPr>
        <p:spPr>
          <a:xfrm>
            <a:off x="179512" y="1186874"/>
            <a:ext cx="8784976" cy="646331"/>
          </a:xfrm>
          <a:prstGeom prst="rect">
            <a:avLst/>
          </a:prstGeom>
          <a:noFill/>
        </p:spPr>
        <p:txBody>
          <a:bodyPr wrap="square" rtlCol="0">
            <a:spAutoFit/>
          </a:bodyPr>
          <a:lstStyle/>
          <a:p>
            <a:r>
              <a:rPr lang="en-GB" dirty="0"/>
              <a:t>Whilst the children were outside exploring the snow, they were encouraged to hold snow in their hands to see what happened</a:t>
            </a:r>
          </a:p>
        </p:txBody>
      </p:sp>
      <p:sp>
        <p:nvSpPr>
          <p:cNvPr id="6" name="TextBox 5">
            <a:extLst>
              <a:ext uri="{FF2B5EF4-FFF2-40B4-BE49-F238E27FC236}">
                <a16:creationId xmlns:a16="http://schemas.microsoft.com/office/drawing/2014/main" id="{BD0C801E-2548-4977-A519-1E7DFB142708}"/>
              </a:ext>
            </a:extLst>
          </p:cNvPr>
          <p:cNvSpPr txBox="1"/>
          <p:nvPr/>
        </p:nvSpPr>
        <p:spPr>
          <a:xfrm>
            <a:off x="6084168" y="5301208"/>
            <a:ext cx="2880320" cy="923330"/>
          </a:xfrm>
          <a:prstGeom prst="rect">
            <a:avLst/>
          </a:prstGeom>
          <a:noFill/>
        </p:spPr>
        <p:txBody>
          <a:bodyPr wrap="square" rtlCol="0">
            <a:spAutoFit/>
          </a:bodyPr>
          <a:lstStyle/>
          <a:p>
            <a:r>
              <a:rPr lang="en-GB" dirty="0">
                <a:solidFill>
                  <a:srgbClr val="FF0000"/>
                </a:solidFill>
              </a:rPr>
              <a:t>Olivia describes snow and ice and recognises that they are water.</a:t>
            </a:r>
          </a:p>
        </p:txBody>
      </p:sp>
    </p:spTree>
    <p:extLst>
      <p:ext uri="{BB962C8B-B14F-4D97-AF65-F5344CB8AC3E}">
        <p14:creationId xmlns:p14="http://schemas.microsoft.com/office/powerpoint/2010/main" val="339816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Photos 17-18\Sycamore Tree Class\April Garden and Chicks\DSC0766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1265" y="1673947"/>
            <a:ext cx="3768563" cy="2826795"/>
          </a:xfrm>
          <a:prstGeom prst="rect">
            <a:avLst/>
          </a:prstGeom>
          <a:noFill/>
        </p:spPr>
      </p:pic>
      <p:sp>
        <p:nvSpPr>
          <p:cNvPr id="4" name="Rectangle 3">
            <a:extLst>
              <a:ext uri="{FF2B5EF4-FFF2-40B4-BE49-F238E27FC236}">
                <a16:creationId xmlns:a16="http://schemas.microsoft.com/office/drawing/2014/main" id="{72463F15-D690-4646-9EBE-8F683F9B80CB}"/>
              </a:ext>
            </a:extLst>
          </p:cNvPr>
          <p:cNvSpPr/>
          <p:nvPr/>
        </p:nvSpPr>
        <p:spPr>
          <a:xfrm>
            <a:off x="170677" y="2772431"/>
            <a:ext cx="4900290" cy="2308324"/>
          </a:xfrm>
          <a:prstGeom prst="rect">
            <a:avLst/>
          </a:prstGeom>
        </p:spPr>
        <p:txBody>
          <a:bodyPr wrap="square">
            <a:spAutoFit/>
          </a:bodyPr>
          <a:lstStyle/>
          <a:p>
            <a:r>
              <a:rPr lang="en-GB" dirty="0">
                <a:solidFill>
                  <a:schemeClr val="accent3"/>
                </a:solidFill>
              </a:rPr>
              <a:t>When we went to the Science Museum, we learned a lot about different materials. I like the story of the 3 Little Pigs and we were learning about materials through the story.</a:t>
            </a:r>
          </a:p>
          <a:p>
            <a:endParaRPr lang="en-GB" dirty="0">
              <a:solidFill>
                <a:schemeClr val="accent3"/>
              </a:solidFill>
            </a:endParaRPr>
          </a:p>
          <a:p>
            <a:r>
              <a:rPr lang="en-GB" dirty="0">
                <a:solidFill>
                  <a:schemeClr val="accent3"/>
                </a:solidFill>
              </a:rPr>
              <a:t>The first little pig’s house was very weak because straw is very light and not waterproof and easy to blow out.</a:t>
            </a:r>
          </a:p>
        </p:txBody>
      </p:sp>
      <p:sp>
        <p:nvSpPr>
          <p:cNvPr id="6" name="TextBox 5">
            <a:extLst>
              <a:ext uri="{FF2B5EF4-FFF2-40B4-BE49-F238E27FC236}">
                <a16:creationId xmlns:a16="http://schemas.microsoft.com/office/drawing/2014/main" id="{1F41C1E5-FBCA-4D20-8594-6BE8CA3A1910}"/>
              </a:ext>
            </a:extLst>
          </p:cNvPr>
          <p:cNvSpPr txBox="1"/>
          <p:nvPr/>
        </p:nvSpPr>
        <p:spPr>
          <a:xfrm>
            <a:off x="203659" y="1838303"/>
            <a:ext cx="4900290" cy="923330"/>
          </a:xfrm>
          <a:prstGeom prst="rect">
            <a:avLst/>
          </a:prstGeom>
          <a:noFill/>
        </p:spPr>
        <p:txBody>
          <a:bodyPr wrap="square" rtlCol="0">
            <a:spAutoFit/>
          </a:bodyPr>
          <a:lstStyle/>
          <a:p>
            <a:r>
              <a:rPr lang="en-GB" dirty="0"/>
              <a:t>As part of learning about Materials, the children visited the Science Museum and took part in the story telling about the Three Little Pigs. </a:t>
            </a:r>
          </a:p>
        </p:txBody>
      </p:sp>
      <p:sp>
        <p:nvSpPr>
          <p:cNvPr id="8" name="TextBox 7">
            <a:extLst>
              <a:ext uri="{FF2B5EF4-FFF2-40B4-BE49-F238E27FC236}">
                <a16:creationId xmlns:a16="http://schemas.microsoft.com/office/drawing/2014/main" id="{B22C57C9-2CAF-4FCD-A7D8-1C9A4913C430}"/>
              </a:ext>
            </a:extLst>
          </p:cNvPr>
          <p:cNvSpPr txBox="1"/>
          <p:nvPr/>
        </p:nvSpPr>
        <p:spPr>
          <a:xfrm>
            <a:off x="-11687" y="44624"/>
            <a:ext cx="8712968" cy="1477328"/>
          </a:xfrm>
          <a:prstGeom prst="rect">
            <a:avLst/>
          </a:prstGeom>
          <a:noFill/>
        </p:spPr>
        <p:txBody>
          <a:bodyPr wrap="square" rtlCol="0">
            <a:spAutoFit/>
          </a:bodyPr>
          <a:lstStyle/>
          <a:p>
            <a:pPr>
              <a:defRPr/>
            </a:pPr>
            <a:r>
              <a:rPr lang="en-GB" b="1" dirty="0"/>
              <a:t>Trip to the science museum</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a:p>
            <a:pPr marL="285750" indent="-285750">
              <a:buFont typeface="Arial" panose="020B0604020202020204" pitchFamily="34" charset="0"/>
              <a:buChar char="•"/>
              <a:defRPr/>
            </a:pPr>
            <a:r>
              <a:rPr lang="en-GB" dirty="0"/>
              <a:t>describe the simple physical properties of a variety of everyday materials </a:t>
            </a:r>
          </a:p>
        </p:txBody>
      </p:sp>
      <p:sp>
        <p:nvSpPr>
          <p:cNvPr id="2" name="TextBox 1">
            <a:extLst>
              <a:ext uri="{FF2B5EF4-FFF2-40B4-BE49-F238E27FC236}">
                <a16:creationId xmlns:a16="http://schemas.microsoft.com/office/drawing/2014/main" id="{897A0058-45AF-4BB7-9B5A-6BC12C81EF41}"/>
              </a:ext>
            </a:extLst>
          </p:cNvPr>
          <p:cNvSpPr txBox="1"/>
          <p:nvPr/>
        </p:nvSpPr>
        <p:spPr>
          <a:xfrm>
            <a:off x="197773" y="5301208"/>
            <a:ext cx="8712968" cy="1477328"/>
          </a:xfrm>
          <a:prstGeom prst="rect">
            <a:avLst/>
          </a:prstGeom>
          <a:noFill/>
        </p:spPr>
        <p:txBody>
          <a:bodyPr wrap="square" rtlCol="0">
            <a:spAutoFit/>
          </a:bodyPr>
          <a:lstStyle/>
          <a:p>
            <a:r>
              <a:rPr lang="en-GB" dirty="0">
                <a:solidFill>
                  <a:schemeClr val="accent3"/>
                </a:solidFill>
              </a:rPr>
              <a:t>The second house was a bit more stronger but not the strongest. Sticks can easily snap and they are not bendy. Finally, the last house was the strongest because it was made out of bricks. Bricks are tough, waterproof, heavy and you can’t blow them down. My house is made out of bricks too and it is safe.</a:t>
            </a:r>
          </a:p>
          <a:p>
            <a:endParaRPr lang="en-GB" dirty="0"/>
          </a:p>
        </p:txBody>
      </p:sp>
    </p:spTree>
    <p:extLst>
      <p:ext uri="{BB962C8B-B14F-4D97-AF65-F5344CB8AC3E}">
        <p14:creationId xmlns:p14="http://schemas.microsoft.com/office/powerpoint/2010/main" val="214545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Photos 17-18\Sycamore Tree Class\April Garden and Chicks\DSC0768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530" y="2862118"/>
            <a:ext cx="2664296" cy="1998486"/>
          </a:xfrm>
          <a:prstGeom prst="rect">
            <a:avLst/>
          </a:prstGeom>
          <a:noFill/>
        </p:spPr>
      </p:pic>
      <p:pic>
        <p:nvPicPr>
          <p:cNvPr id="3" name="Picture 2" descr="Y:\Photos 17-18\Sycamore Tree Class\April Garden and Chicks\DSC07685.JPG">
            <a:extLst>
              <a:ext uri="{FF2B5EF4-FFF2-40B4-BE49-F238E27FC236}">
                <a16:creationId xmlns:a16="http://schemas.microsoft.com/office/drawing/2014/main" id="{1FD5E2CB-46CD-482C-85FA-22147826282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41832" y="2862118"/>
            <a:ext cx="2754302" cy="2946463"/>
          </a:xfrm>
          <a:prstGeom prst="rect">
            <a:avLst/>
          </a:prstGeom>
          <a:noFill/>
        </p:spPr>
      </p:pic>
      <p:sp>
        <p:nvSpPr>
          <p:cNvPr id="2" name="TextBox 1">
            <a:extLst>
              <a:ext uri="{FF2B5EF4-FFF2-40B4-BE49-F238E27FC236}">
                <a16:creationId xmlns:a16="http://schemas.microsoft.com/office/drawing/2014/main" id="{2576DD04-D382-40AE-89AD-DAC835564ADC}"/>
              </a:ext>
            </a:extLst>
          </p:cNvPr>
          <p:cNvSpPr txBox="1"/>
          <p:nvPr/>
        </p:nvSpPr>
        <p:spPr>
          <a:xfrm>
            <a:off x="16942" y="41011"/>
            <a:ext cx="8712968" cy="2031325"/>
          </a:xfrm>
          <a:prstGeom prst="rect">
            <a:avLst/>
          </a:prstGeom>
          <a:noFill/>
        </p:spPr>
        <p:txBody>
          <a:bodyPr wrap="square" rtlCol="0">
            <a:spAutoFit/>
          </a:bodyPr>
          <a:lstStyle/>
          <a:p>
            <a:pPr>
              <a:defRPr/>
            </a:pPr>
            <a:r>
              <a:rPr lang="en-GB" b="1" dirty="0"/>
              <a:t>Trip to the science museum</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a:p>
            <a:pPr marL="285750" indent="-285750">
              <a:buFont typeface="Arial" panose="020B0604020202020204" pitchFamily="34" charset="0"/>
              <a:buChar char="•"/>
              <a:defRPr/>
            </a:pPr>
            <a:r>
              <a:rPr lang="en-GB" dirty="0"/>
              <a:t>describe the simple physical properties of a variety of everyday materials </a:t>
            </a:r>
          </a:p>
          <a:p>
            <a:pPr marL="285750" indent="-285750">
              <a:buFont typeface="Arial" panose="020B0604020202020204" pitchFamily="34" charset="0"/>
              <a:buChar char="•"/>
              <a:defRPr/>
            </a:pPr>
            <a:r>
              <a:rPr lang="en-GB" dirty="0"/>
              <a:t>compare and group together a variety of everyday materials on the basis of their simple physical properties</a:t>
            </a:r>
          </a:p>
        </p:txBody>
      </p:sp>
      <p:sp>
        <p:nvSpPr>
          <p:cNvPr id="7" name="TextBox 6">
            <a:extLst>
              <a:ext uri="{FF2B5EF4-FFF2-40B4-BE49-F238E27FC236}">
                <a16:creationId xmlns:a16="http://schemas.microsoft.com/office/drawing/2014/main" id="{698C70ED-59F0-4DB8-A7E6-494764D95196}"/>
              </a:ext>
            </a:extLst>
          </p:cNvPr>
          <p:cNvSpPr txBox="1"/>
          <p:nvPr/>
        </p:nvSpPr>
        <p:spPr>
          <a:xfrm>
            <a:off x="5940152" y="2996952"/>
            <a:ext cx="3013869" cy="2308324"/>
          </a:xfrm>
          <a:prstGeom prst="rect">
            <a:avLst/>
          </a:prstGeom>
          <a:noFill/>
        </p:spPr>
        <p:txBody>
          <a:bodyPr wrap="square" rtlCol="0">
            <a:spAutoFit/>
          </a:bodyPr>
          <a:lstStyle/>
          <a:p>
            <a:r>
              <a:rPr lang="en-GB" dirty="0">
                <a:solidFill>
                  <a:schemeClr val="accent3"/>
                </a:solidFill>
              </a:rPr>
              <a:t>These spacesuits are made out of a very special material. It’s a little bit like plastic and rubber. They are very flexible and they must  be light so you can float up in the space. It must keep you warm  but it can’t be too heavy.</a:t>
            </a:r>
          </a:p>
        </p:txBody>
      </p:sp>
      <p:sp>
        <p:nvSpPr>
          <p:cNvPr id="4" name="TextBox 3">
            <a:extLst>
              <a:ext uri="{FF2B5EF4-FFF2-40B4-BE49-F238E27FC236}">
                <a16:creationId xmlns:a16="http://schemas.microsoft.com/office/drawing/2014/main" id="{43BEB00C-882B-4958-873E-13C08EF4671D}"/>
              </a:ext>
            </a:extLst>
          </p:cNvPr>
          <p:cNvSpPr txBox="1"/>
          <p:nvPr/>
        </p:nvSpPr>
        <p:spPr>
          <a:xfrm>
            <a:off x="179512" y="2072336"/>
            <a:ext cx="8712968" cy="646331"/>
          </a:xfrm>
          <a:prstGeom prst="rect">
            <a:avLst/>
          </a:prstGeom>
          <a:noFill/>
        </p:spPr>
        <p:txBody>
          <a:bodyPr wrap="square" rtlCol="0">
            <a:spAutoFit/>
          </a:bodyPr>
          <a:lstStyle/>
          <a:p>
            <a:r>
              <a:rPr lang="en-GB" dirty="0"/>
              <a:t>Linked to their topic about space the children visited the space exhibition at the museum. They particularly looked at the materials used for spacesuits.</a:t>
            </a:r>
          </a:p>
        </p:txBody>
      </p:sp>
      <p:sp>
        <p:nvSpPr>
          <p:cNvPr id="5" name="TextBox 4">
            <a:extLst>
              <a:ext uri="{FF2B5EF4-FFF2-40B4-BE49-F238E27FC236}">
                <a16:creationId xmlns:a16="http://schemas.microsoft.com/office/drawing/2014/main" id="{FDD9D1EA-F2EE-43E4-9367-32B143E99235}"/>
              </a:ext>
            </a:extLst>
          </p:cNvPr>
          <p:cNvSpPr txBox="1"/>
          <p:nvPr/>
        </p:nvSpPr>
        <p:spPr>
          <a:xfrm>
            <a:off x="305524" y="5943415"/>
            <a:ext cx="8712968" cy="369332"/>
          </a:xfrm>
          <a:prstGeom prst="rect">
            <a:avLst/>
          </a:prstGeom>
          <a:noFill/>
        </p:spPr>
        <p:txBody>
          <a:bodyPr wrap="square" rtlCol="0">
            <a:spAutoFit/>
          </a:bodyPr>
          <a:lstStyle/>
          <a:p>
            <a:r>
              <a:rPr lang="en-GB" dirty="0">
                <a:solidFill>
                  <a:srgbClr val="FF0000"/>
                </a:solidFill>
              </a:rPr>
              <a:t>Olivia describes the properties of the materials used for the spacesuit.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80704_110036.jpg"/>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rot="5400000">
            <a:off x="1213306" y="1308949"/>
            <a:ext cx="3110827" cy="5305737"/>
          </a:xfrm>
          <a:prstGeom prst="rect">
            <a:avLst/>
          </a:prstGeom>
          <a:noFill/>
          <a:ln>
            <a:noFill/>
          </a:ln>
        </p:spPr>
      </p:pic>
      <p:sp>
        <p:nvSpPr>
          <p:cNvPr id="3" name="TextBox 2">
            <a:extLst>
              <a:ext uri="{FF2B5EF4-FFF2-40B4-BE49-F238E27FC236}">
                <a16:creationId xmlns:a16="http://schemas.microsoft.com/office/drawing/2014/main" id="{8A872C6A-B667-49E3-8AA3-E865EAF957F5}"/>
              </a:ext>
            </a:extLst>
          </p:cNvPr>
          <p:cNvSpPr txBox="1"/>
          <p:nvPr/>
        </p:nvSpPr>
        <p:spPr>
          <a:xfrm>
            <a:off x="98197" y="1384852"/>
            <a:ext cx="8640960" cy="923330"/>
          </a:xfrm>
          <a:prstGeom prst="rect">
            <a:avLst/>
          </a:prstGeom>
          <a:noFill/>
        </p:spPr>
        <p:txBody>
          <a:bodyPr wrap="square" rtlCol="0">
            <a:spAutoFit/>
          </a:bodyPr>
          <a:lstStyle/>
          <a:p>
            <a:r>
              <a:rPr lang="en-GB" dirty="0"/>
              <a:t>To help them choose materials to use for space suits they were going to design, the children were given some materials and questions to explore. They decided how to test the materials for each property and then classified the materials according to their finding.</a:t>
            </a:r>
          </a:p>
        </p:txBody>
      </p:sp>
      <p:sp>
        <p:nvSpPr>
          <p:cNvPr id="4" name="TextBox 3">
            <a:extLst>
              <a:ext uri="{FF2B5EF4-FFF2-40B4-BE49-F238E27FC236}">
                <a16:creationId xmlns:a16="http://schemas.microsoft.com/office/drawing/2014/main" id="{5F8DB862-0BF2-47C0-88B0-0C34BF1CB5EA}"/>
              </a:ext>
            </a:extLst>
          </p:cNvPr>
          <p:cNvSpPr txBox="1"/>
          <p:nvPr/>
        </p:nvSpPr>
        <p:spPr>
          <a:xfrm>
            <a:off x="5421588" y="2417065"/>
            <a:ext cx="3229588" cy="3139321"/>
          </a:xfrm>
          <a:prstGeom prst="rect">
            <a:avLst/>
          </a:prstGeom>
          <a:noFill/>
        </p:spPr>
        <p:txBody>
          <a:bodyPr wrap="square" rtlCol="0">
            <a:spAutoFit/>
          </a:bodyPr>
          <a:lstStyle/>
          <a:p>
            <a:r>
              <a:rPr lang="en-GB" dirty="0">
                <a:solidFill>
                  <a:schemeClr val="accent3"/>
                </a:solidFill>
              </a:rPr>
              <a:t>We used a torch to see which material is shiny or reflective. </a:t>
            </a:r>
          </a:p>
          <a:p>
            <a:r>
              <a:rPr lang="en-GB" dirty="0">
                <a:solidFill>
                  <a:schemeClr val="accent3"/>
                </a:solidFill>
              </a:rPr>
              <a:t>We pulled some materials to see if they stretch. We poured water over materials to see if it would go through or stay on top. We waited for 1 minute to see what would happen.</a:t>
            </a:r>
          </a:p>
          <a:p>
            <a:r>
              <a:rPr lang="en-GB" dirty="0">
                <a:solidFill>
                  <a:schemeClr val="accent3"/>
                </a:solidFill>
              </a:rPr>
              <a:t>We had a brick to put on top to see which materials were strong and would not break.</a:t>
            </a:r>
          </a:p>
        </p:txBody>
      </p:sp>
      <p:sp>
        <p:nvSpPr>
          <p:cNvPr id="6" name="TextBox 5">
            <a:extLst>
              <a:ext uri="{FF2B5EF4-FFF2-40B4-BE49-F238E27FC236}">
                <a16:creationId xmlns:a16="http://schemas.microsoft.com/office/drawing/2014/main" id="{2A876FD8-3737-4054-A49F-7B86A6BA99C8}"/>
              </a:ext>
            </a:extLst>
          </p:cNvPr>
          <p:cNvSpPr txBox="1"/>
          <p:nvPr/>
        </p:nvSpPr>
        <p:spPr>
          <a:xfrm>
            <a:off x="115851" y="5734997"/>
            <a:ext cx="8776629" cy="646331"/>
          </a:xfrm>
          <a:prstGeom prst="rect">
            <a:avLst/>
          </a:prstGeom>
          <a:noFill/>
        </p:spPr>
        <p:txBody>
          <a:bodyPr wrap="square" rtlCol="0">
            <a:spAutoFit/>
          </a:bodyPr>
          <a:lstStyle/>
          <a:p>
            <a:r>
              <a:rPr lang="en-GB" dirty="0">
                <a:solidFill>
                  <a:schemeClr val="accent1"/>
                </a:solidFill>
              </a:rPr>
              <a:t>Olivia tests the materials appropriately using the given resources. Olivia sorts the materials based on the outcome of the tests.</a:t>
            </a:r>
          </a:p>
        </p:txBody>
      </p:sp>
      <p:sp>
        <p:nvSpPr>
          <p:cNvPr id="7" name="TextBox 6">
            <a:extLst>
              <a:ext uri="{FF2B5EF4-FFF2-40B4-BE49-F238E27FC236}">
                <a16:creationId xmlns:a16="http://schemas.microsoft.com/office/drawing/2014/main" id="{F739A726-AAC5-4A70-9C96-6A4ABA915A27}"/>
              </a:ext>
            </a:extLst>
          </p:cNvPr>
          <p:cNvSpPr txBox="1"/>
          <p:nvPr/>
        </p:nvSpPr>
        <p:spPr>
          <a:xfrm>
            <a:off x="16942" y="-27384"/>
            <a:ext cx="8712968" cy="1200329"/>
          </a:xfrm>
          <a:prstGeom prst="rect">
            <a:avLst/>
          </a:prstGeom>
          <a:noFill/>
        </p:spPr>
        <p:txBody>
          <a:bodyPr wrap="square" rtlCol="0">
            <a:spAutoFit/>
          </a:bodyPr>
          <a:lstStyle/>
          <a:p>
            <a:pPr>
              <a:defRPr/>
            </a:pPr>
            <a:r>
              <a:rPr lang="en-GB" b="1" dirty="0"/>
              <a:t>Testing materials for a space suit</a:t>
            </a:r>
          </a:p>
          <a:p>
            <a:pPr marL="285750" indent="-285750">
              <a:buFont typeface="Arial" panose="020B0604020202020204" pitchFamily="34" charset="0"/>
              <a:buChar char="•"/>
              <a:defRPr/>
            </a:pPr>
            <a:r>
              <a:rPr lang="en-GB" dirty="0"/>
              <a:t>describe the simple physical properties of a variety of everyday materials </a:t>
            </a:r>
          </a:p>
          <a:p>
            <a:pPr marL="285750" indent="-285750">
              <a:buFont typeface="Arial" panose="020B0604020202020204" pitchFamily="34" charset="0"/>
              <a:buChar char="•"/>
              <a:defRPr/>
            </a:pPr>
            <a:r>
              <a:rPr lang="en-GB" dirty="0"/>
              <a:t>compare and group together a variety of everyday materials on the basis of their simple physical properties</a:t>
            </a:r>
          </a:p>
        </p:txBody>
      </p:sp>
    </p:spTree>
    <p:extLst>
      <p:ext uri="{BB962C8B-B14F-4D97-AF65-F5344CB8AC3E}">
        <p14:creationId xmlns:p14="http://schemas.microsoft.com/office/powerpoint/2010/main" val="210485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D4BE3EE-D630-4710-8CE2-7F1B21CC81B7}"/>
              </a:ext>
            </a:extLst>
          </p:cNvPr>
          <p:cNvSpPr>
            <a:spLocks noChangeArrowheads="1"/>
          </p:cNvSpPr>
          <p:nvPr/>
        </p:nvSpPr>
        <p:spPr bwMode="auto">
          <a:xfrm>
            <a:off x="423863" y="1477963"/>
            <a:ext cx="8494712"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800"/>
              </a:spcAft>
              <a:buFontTx/>
              <a:buNone/>
            </a:pPr>
            <a:r>
              <a:rPr lang="en-GB" altLang="en-US" sz="1800">
                <a:solidFill>
                  <a:srgbClr val="393A39"/>
                </a:solidFill>
                <a:latin typeface="Arial" panose="020B0604020202020204" pitchFamily="34" charset="0"/>
              </a:rPr>
              <a:t>PLAN Primary Science is a set of resources produced to enable teachers to have a clearer understanding of National Curriculum expectations for meeting the standard. Annotated collections of children’s work provide examples of what working at the expected standard for primary science might look like for the knowledge and conceptual understanding statements of the programmes of study (POS). </a:t>
            </a:r>
            <a:endParaRPr lang="en-GB" altLang="en-US" sz="1800">
              <a:latin typeface="Arial" panose="020B0604020202020204" pitchFamily="34" charset="0"/>
            </a:endParaRPr>
          </a:p>
          <a:p>
            <a:pPr>
              <a:spcBef>
                <a:spcPct val="0"/>
              </a:spcBef>
              <a:spcAft>
                <a:spcPts val="800"/>
              </a:spcAft>
              <a:buFontTx/>
              <a:buNone/>
            </a:pPr>
            <a:r>
              <a:rPr lang="en-GB" altLang="en-US" sz="1800">
                <a:solidFill>
                  <a:srgbClr val="393A39"/>
                </a:solidFill>
                <a:latin typeface="Arial" panose="020B0604020202020204" pitchFamily="34" charset="0"/>
              </a:rPr>
              <a:t>It is not the intention of these resources to specifically exemplify the working scientifically statements.  However, aspects of working scientifically have been shown as an integral part of the teaching and learning of the knowledge and concepts.</a:t>
            </a:r>
            <a:endParaRPr lang="en-GB" altLang="en-US" sz="1800">
              <a:latin typeface="Arial" panose="020B0604020202020204" pitchFamily="34" charset="0"/>
            </a:endParaRPr>
          </a:p>
          <a:p>
            <a:pPr>
              <a:spcBef>
                <a:spcPts val="1400"/>
              </a:spcBef>
              <a:spcAft>
                <a:spcPts val="1400"/>
              </a:spcAft>
              <a:buFontTx/>
              <a:buNone/>
            </a:pPr>
            <a:r>
              <a:rPr lang="en-GB" altLang="en-US" sz="1800">
                <a:solidFill>
                  <a:srgbClr val="393A39"/>
                </a:solidFill>
                <a:latin typeface="Arial" panose="020B0604020202020204" pitchFamily="34" charset="0"/>
              </a:rPr>
              <a:t>The resources provided have been cross moderated multiple times before publishing so that they can be used with confidence by teachers and subject leaders.</a:t>
            </a:r>
            <a:endParaRPr lang="en-GB" altLang="en-US" sz="1800">
              <a:latin typeface="Arial" panose="020B0604020202020204" pitchFamily="34" charset="0"/>
            </a:endParaRPr>
          </a:p>
          <a:p>
            <a:pPr>
              <a:spcBef>
                <a:spcPct val="0"/>
              </a:spcBef>
              <a:spcAft>
                <a:spcPts val="800"/>
              </a:spcAft>
              <a:buFontTx/>
              <a:buNone/>
            </a:pPr>
            <a:r>
              <a:rPr lang="en-GB" altLang="en-US" sz="1800">
                <a:solidFill>
                  <a:srgbClr val="393A39"/>
                </a:solidFill>
                <a:latin typeface="Arial" panose="020B0604020202020204" pitchFamily="34" charset="0"/>
              </a:rPr>
              <a:t>Each collection of work shows one example of how a pupil has met National Curriculum statements for a particular area of content but these are not intended to be </a:t>
            </a:r>
            <a:r>
              <a:rPr lang="en-GB" altLang="en-US" sz="1800" i="1">
                <a:solidFill>
                  <a:srgbClr val="393A39"/>
                </a:solidFill>
                <a:latin typeface="Arial" panose="020B0604020202020204" pitchFamily="34" charset="0"/>
              </a:rPr>
              <a:t>the</a:t>
            </a:r>
            <a:r>
              <a:rPr lang="en-GB" altLang="en-US" sz="1800">
                <a:solidFill>
                  <a:srgbClr val="393A39"/>
                </a:solidFill>
                <a:latin typeface="Arial" panose="020B0604020202020204" pitchFamily="34" charset="0"/>
              </a:rPr>
              <a:t> definitive way of teaching these statements.</a:t>
            </a:r>
            <a:endParaRPr lang="en-GB" altLang="en-US" sz="1800">
              <a:latin typeface="Arial" panose="020B0604020202020204" pitchFamily="34" charset="0"/>
            </a:endParaRPr>
          </a:p>
        </p:txBody>
      </p:sp>
      <p:sp>
        <p:nvSpPr>
          <p:cNvPr id="5123" name="Slide Number Placeholder 3">
            <a:extLst>
              <a:ext uri="{FF2B5EF4-FFF2-40B4-BE49-F238E27FC236}">
                <a16:creationId xmlns:a16="http://schemas.microsoft.com/office/drawing/2014/main" id="{81C393BB-4431-4BD7-8B70-CC5B5A49F6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BBA4ED7-8763-4C6B-A83F-2B38E6328091}" type="slidenum">
              <a:rPr lang="en-GB" altLang="en-US" sz="1200" smtClean="0">
                <a:solidFill>
                  <a:srgbClr val="898989"/>
                </a:solidFill>
              </a:rPr>
              <a:pPr>
                <a:spcBef>
                  <a:spcPct val="0"/>
                </a:spcBef>
                <a:buFontTx/>
                <a:buNone/>
              </a:pPr>
              <a:t>2</a:t>
            </a:fld>
            <a:endParaRPr lang="en-GB" altLang="en-US" sz="1200">
              <a:solidFill>
                <a:srgbClr val="898989"/>
              </a:solidFill>
            </a:endParaRPr>
          </a:p>
        </p:txBody>
      </p:sp>
      <p:sp>
        <p:nvSpPr>
          <p:cNvPr id="9" name="Title 1">
            <a:extLst>
              <a:ext uri="{FF2B5EF4-FFF2-40B4-BE49-F238E27FC236}">
                <a16:creationId xmlns:a16="http://schemas.microsoft.com/office/drawing/2014/main" id="{715F09BD-8534-4D10-8C45-04A4B037F469}"/>
              </a:ext>
            </a:extLst>
          </p:cNvPr>
          <p:cNvSpPr txBox="1">
            <a:spLocks/>
          </p:cNvSpPr>
          <p:nvPr/>
        </p:nvSpPr>
        <p:spPr>
          <a:xfrm>
            <a:off x="628650" y="57626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PLAN Primary Science - Supporting Assessment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80704_110044.jpg"/>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rot="5400000">
            <a:off x="441696" y="1582640"/>
            <a:ext cx="4588202" cy="5112570"/>
          </a:xfrm>
          <a:prstGeom prst="rect">
            <a:avLst/>
          </a:prstGeom>
          <a:noFill/>
          <a:ln>
            <a:noFill/>
          </a:ln>
        </p:spPr>
      </p:pic>
      <p:sp>
        <p:nvSpPr>
          <p:cNvPr id="3" name="TextBox 2">
            <a:extLst>
              <a:ext uri="{FF2B5EF4-FFF2-40B4-BE49-F238E27FC236}">
                <a16:creationId xmlns:a16="http://schemas.microsoft.com/office/drawing/2014/main" id="{68DB607C-1AC9-4827-8191-A8D4490CDE2E}"/>
              </a:ext>
            </a:extLst>
          </p:cNvPr>
          <p:cNvSpPr txBox="1"/>
          <p:nvPr/>
        </p:nvSpPr>
        <p:spPr>
          <a:xfrm>
            <a:off x="5508104" y="1844823"/>
            <a:ext cx="3221806" cy="1754326"/>
          </a:xfrm>
          <a:prstGeom prst="rect">
            <a:avLst/>
          </a:prstGeom>
          <a:noFill/>
        </p:spPr>
        <p:txBody>
          <a:bodyPr wrap="square" rtlCol="0">
            <a:spAutoFit/>
          </a:bodyPr>
          <a:lstStyle/>
          <a:p>
            <a:r>
              <a:rPr lang="en-GB" dirty="0"/>
              <a:t>The children were asked to reflect on their tests and to consider what materials they might use when designing their own spacesuit, giving a reason why.</a:t>
            </a:r>
          </a:p>
        </p:txBody>
      </p:sp>
      <p:sp>
        <p:nvSpPr>
          <p:cNvPr id="4" name="TextBox 3">
            <a:extLst>
              <a:ext uri="{FF2B5EF4-FFF2-40B4-BE49-F238E27FC236}">
                <a16:creationId xmlns:a16="http://schemas.microsoft.com/office/drawing/2014/main" id="{2D78918A-C16A-425F-839C-CFD18F3CA44A}"/>
              </a:ext>
            </a:extLst>
          </p:cNvPr>
          <p:cNvSpPr txBox="1"/>
          <p:nvPr/>
        </p:nvSpPr>
        <p:spPr>
          <a:xfrm>
            <a:off x="16942" y="41011"/>
            <a:ext cx="8712968" cy="1477328"/>
          </a:xfrm>
          <a:prstGeom prst="rect">
            <a:avLst/>
          </a:prstGeom>
          <a:noFill/>
        </p:spPr>
        <p:txBody>
          <a:bodyPr wrap="square" rtlCol="0">
            <a:spAutoFit/>
          </a:bodyPr>
          <a:lstStyle/>
          <a:p>
            <a:pPr>
              <a:defRPr/>
            </a:pPr>
            <a:r>
              <a:rPr lang="en-GB" b="1" dirty="0"/>
              <a:t>Selecting materials for a spacesuit</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a:p>
            <a:pPr marL="285750" indent="-285750">
              <a:buFont typeface="Arial" panose="020B0604020202020204" pitchFamily="34" charset="0"/>
              <a:buChar char="•"/>
              <a:defRPr/>
            </a:pPr>
            <a:r>
              <a:rPr lang="en-GB" dirty="0"/>
              <a:t>describe the simple physical properties of a variety of everyday materials </a:t>
            </a:r>
          </a:p>
        </p:txBody>
      </p:sp>
      <p:sp>
        <p:nvSpPr>
          <p:cNvPr id="5" name="TextBox 4">
            <a:extLst>
              <a:ext uri="{FF2B5EF4-FFF2-40B4-BE49-F238E27FC236}">
                <a16:creationId xmlns:a16="http://schemas.microsoft.com/office/drawing/2014/main" id="{635720C1-FF77-4DC6-BCE2-5279DAA110D5}"/>
              </a:ext>
            </a:extLst>
          </p:cNvPr>
          <p:cNvSpPr txBox="1"/>
          <p:nvPr/>
        </p:nvSpPr>
        <p:spPr>
          <a:xfrm>
            <a:off x="5508104" y="3645024"/>
            <a:ext cx="3275258" cy="923330"/>
          </a:xfrm>
          <a:prstGeom prst="rect">
            <a:avLst/>
          </a:prstGeom>
          <a:noFill/>
        </p:spPr>
        <p:txBody>
          <a:bodyPr wrap="square" rtlCol="0">
            <a:spAutoFit/>
          </a:bodyPr>
          <a:lstStyle/>
          <a:p>
            <a:r>
              <a:rPr lang="en-GB" dirty="0">
                <a:solidFill>
                  <a:schemeClr val="accent1"/>
                </a:solidFill>
              </a:rPr>
              <a:t>Olivia uses her test results to select which materials might be suitable giving a reason why.</a:t>
            </a:r>
          </a:p>
        </p:txBody>
      </p:sp>
      <p:sp>
        <p:nvSpPr>
          <p:cNvPr id="6" name="TextBox 5">
            <a:extLst>
              <a:ext uri="{FF2B5EF4-FFF2-40B4-BE49-F238E27FC236}">
                <a16:creationId xmlns:a16="http://schemas.microsoft.com/office/drawing/2014/main" id="{C5551BC7-245C-4AD7-B947-E8CED3CFC51E}"/>
              </a:ext>
            </a:extLst>
          </p:cNvPr>
          <p:cNvSpPr txBox="1"/>
          <p:nvPr/>
        </p:nvSpPr>
        <p:spPr>
          <a:xfrm>
            <a:off x="5508104" y="4797152"/>
            <a:ext cx="3275258" cy="923330"/>
          </a:xfrm>
          <a:prstGeom prst="rect">
            <a:avLst/>
          </a:prstGeom>
          <a:noFill/>
        </p:spPr>
        <p:txBody>
          <a:bodyPr wrap="square" rtlCol="0">
            <a:spAutoFit/>
          </a:bodyPr>
          <a:lstStyle/>
          <a:p>
            <a:r>
              <a:rPr lang="en-GB" dirty="0">
                <a:solidFill>
                  <a:srgbClr val="FF0000"/>
                </a:solidFill>
              </a:rPr>
              <a:t>Olivia continues to name materials and describe their properties.</a:t>
            </a:r>
          </a:p>
        </p:txBody>
      </p:sp>
    </p:spTree>
    <p:extLst>
      <p:ext uri="{BB962C8B-B14F-4D97-AF65-F5344CB8AC3E}">
        <p14:creationId xmlns:p14="http://schemas.microsoft.com/office/powerpoint/2010/main" val="83300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C87DE6-80D9-4140-94A6-94A9DA60B1AD}"/>
              </a:ext>
            </a:extLst>
          </p:cNvPr>
          <p:cNvSpPr txBox="1"/>
          <p:nvPr/>
        </p:nvSpPr>
        <p:spPr>
          <a:xfrm>
            <a:off x="179512" y="1979548"/>
            <a:ext cx="8424936" cy="369332"/>
          </a:xfrm>
          <a:prstGeom prst="rect">
            <a:avLst/>
          </a:prstGeom>
          <a:noFill/>
        </p:spPr>
        <p:txBody>
          <a:bodyPr wrap="square" rtlCol="0">
            <a:spAutoFit/>
          </a:bodyPr>
          <a:lstStyle/>
          <a:p>
            <a:r>
              <a:rPr lang="en-GB" dirty="0"/>
              <a:t>As part of their space topic the children made space rockets in DT.</a:t>
            </a:r>
          </a:p>
        </p:txBody>
      </p:sp>
      <p:pic>
        <p:nvPicPr>
          <p:cNvPr id="5" name="Picture 4" descr="IMG_20180704_110017.jpg">
            <a:extLst>
              <a:ext uri="{FF2B5EF4-FFF2-40B4-BE49-F238E27FC236}">
                <a16:creationId xmlns:a16="http://schemas.microsoft.com/office/drawing/2014/main" id="{B7171663-0E87-48E3-8BDF-553B846AFED5}"/>
              </a:ext>
            </a:extLst>
          </p:cNvPr>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rot="5400000">
            <a:off x="298265" y="2384774"/>
            <a:ext cx="4356596" cy="4356592"/>
          </a:xfrm>
          <a:prstGeom prst="rect">
            <a:avLst/>
          </a:prstGeom>
          <a:noFill/>
          <a:ln>
            <a:noFill/>
          </a:ln>
        </p:spPr>
      </p:pic>
      <p:sp>
        <p:nvSpPr>
          <p:cNvPr id="6" name="TextBox 5">
            <a:extLst>
              <a:ext uri="{FF2B5EF4-FFF2-40B4-BE49-F238E27FC236}">
                <a16:creationId xmlns:a16="http://schemas.microsoft.com/office/drawing/2014/main" id="{AD0D753D-CD57-458B-9726-CEC80A3A0559}"/>
              </a:ext>
            </a:extLst>
          </p:cNvPr>
          <p:cNvSpPr txBox="1"/>
          <p:nvPr/>
        </p:nvSpPr>
        <p:spPr>
          <a:xfrm>
            <a:off x="4773614" y="2568386"/>
            <a:ext cx="4190874" cy="2862322"/>
          </a:xfrm>
          <a:prstGeom prst="rect">
            <a:avLst/>
          </a:prstGeom>
          <a:noFill/>
        </p:spPr>
        <p:txBody>
          <a:bodyPr wrap="square" rtlCol="0">
            <a:spAutoFit/>
          </a:bodyPr>
          <a:lstStyle/>
          <a:p>
            <a:r>
              <a:rPr lang="en-GB" dirty="0">
                <a:solidFill>
                  <a:schemeClr val="accent3"/>
                </a:solidFill>
              </a:rPr>
              <a:t>To make my rocket, I chose paper for the top because it was flexible and I could make a shape of the cone. I used a cardboard tube because it was strong and sturdy and it didn’t bend. But it was easy enough to make a hole with the scissors or a window.</a:t>
            </a:r>
          </a:p>
          <a:p>
            <a:r>
              <a:rPr lang="en-GB" dirty="0">
                <a:solidFill>
                  <a:schemeClr val="accent3"/>
                </a:solidFill>
              </a:rPr>
              <a:t>I also used cardboard for the wings because it was stiff and didn’t flap like a paper or cloth.</a:t>
            </a:r>
          </a:p>
        </p:txBody>
      </p:sp>
      <p:sp>
        <p:nvSpPr>
          <p:cNvPr id="7" name="TextBox 6">
            <a:extLst>
              <a:ext uri="{FF2B5EF4-FFF2-40B4-BE49-F238E27FC236}">
                <a16:creationId xmlns:a16="http://schemas.microsoft.com/office/drawing/2014/main" id="{9F05FF43-D8A6-4C49-B600-114DA0414B32}"/>
              </a:ext>
            </a:extLst>
          </p:cNvPr>
          <p:cNvSpPr txBox="1"/>
          <p:nvPr/>
        </p:nvSpPr>
        <p:spPr>
          <a:xfrm>
            <a:off x="16942" y="-27384"/>
            <a:ext cx="8712968" cy="2031325"/>
          </a:xfrm>
          <a:prstGeom prst="rect">
            <a:avLst/>
          </a:prstGeom>
          <a:noFill/>
        </p:spPr>
        <p:txBody>
          <a:bodyPr wrap="square" rtlCol="0">
            <a:spAutoFit/>
          </a:bodyPr>
          <a:lstStyle/>
          <a:p>
            <a:pPr>
              <a:defRPr/>
            </a:pPr>
            <a:r>
              <a:rPr lang="en-GB" b="1" dirty="0"/>
              <a:t>Designing a rocket</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a:p>
            <a:pPr marL="285750" indent="-285750">
              <a:buFont typeface="Arial" panose="020B0604020202020204" pitchFamily="34" charset="0"/>
              <a:buChar char="•"/>
              <a:defRPr/>
            </a:pPr>
            <a:r>
              <a:rPr lang="en-GB" dirty="0"/>
              <a:t>describe the simple physical properties of a variety of everyday materials </a:t>
            </a:r>
          </a:p>
          <a:p>
            <a:pPr marL="285750" indent="-285750">
              <a:buFont typeface="Arial" panose="020B0604020202020204" pitchFamily="34" charset="0"/>
              <a:buChar char="•"/>
              <a:defRPr/>
            </a:pPr>
            <a:r>
              <a:rPr lang="en-GB" dirty="0"/>
              <a:t>compare and group together a variety of everyday materials on the basis of their simple physical properties</a:t>
            </a:r>
          </a:p>
        </p:txBody>
      </p:sp>
      <p:sp>
        <p:nvSpPr>
          <p:cNvPr id="8" name="TextBox 7">
            <a:extLst>
              <a:ext uri="{FF2B5EF4-FFF2-40B4-BE49-F238E27FC236}">
                <a16:creationId xmlns:a16="http://schemas.microsoft.com/office/drawing/2014/main" id="{9663F830-C82A-44B3-A1CD-EA2D8DD1F158}"/>
              </a:ext>
            </a:extLst>
          </p:cNvPr>
          <p:cNvSpPr txBox="1"/>
          <p:nvPr/>
        </p:nvSpPr>
        <p:spPr>
          <a:xfrm>
            <a:off x="4773614" y="5671987"/>
            <a:ext cx="4104456" cy="646331"/>
          </a:xfrm>
          <a:prstGeom prst="rect">
            <a:avLst/>
          </a:prstGeom>
          <a:noFill/>
        </p:spPr>
        <p:txBody>
          <a:bodyPr wrap="square" rtlCol="0">
            <a:spAutoFit/>
          </a:bodyPr>
          <a:lstStyle/>
          <a:p>
            <a:r>
              <a:rPr lang="en-GB" dirty="0">
                <a:solidFill>
                  <a:srgbClr val="FF0000"/>
                </a:solidFill>
              </a:rPr>
              <a:t>Olivia talks about the materials she used, and their properties.</a:t>
            </a:r>
          </a:p>
        </p:txBody>
      </p:sp>
    </p:spTree>
    <p:extLst>
      <p:ext uri="{BB962C8B-B14F-4D97-AF65-F5344CB8AC3E}">
        <p14:creationId xmlns:p14="http://schemas.microsoft.com/office/powerpoint/2010/main" val="3547173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80704_105954.jpg"/>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rot="5400000">
            <a:off x="-359200" y="2072638"/>
            <a:ext cx="5157192" cy="3935752"/>
          </a:xfrm>
          <a:prstGeom prst="rect">
            <a:avLst/>
          </a:prstGeom>
          <a:noFill/>
          <a:ln>
            <a:noFill/>
          </a:ln>
        </p:spPr>
      </p:pic>
      <p:sp>
        <p:nvSpPr>
          <p:cNvPr id="3" name="TextBox 2">
            <a:extLst>
              <a:ext uri="{FF2B5EF4-FFF2-40B4-BE49-F238E27FC236}">
                <a16:creationId xmlns:a16="http://schemas.microsoft.com/office/drawing/2014/main" id="{3CF1E50F-0698-4A60-AA6F-208A1D44F56D}"/>
              </a:ext>
            </a:extLst>
          </p:cNvPr>
          <p:cNvSpPr txBox="1"/>
          <p:nvPr/>
        </p:nvSpPr>
        <p:spPr>
          <a:xfrm>
            <a:off x="16942" y="-27384"/>
            <a:ext cx="8712968" cy="1477328"/>
          </a:xfrm>
          <a:prstGeom prst="rect">
            <a:avLst/>
          </a:prstGeom>
          <a:noFill/>
        </p:spPr>
        <p:txBody>
          <a:bodyPr wrap="square" rtlCol="0">
            <a:spAutoFit/>
          </a:bodyPr>
          <a:lstStyle/>
          <a:p>
            <a:pPr>
              <a:defRPr/>
            </a:pPr>
            <a:r>
              <a:rPr lang="en-GB" b="1" dirty="0"/>
              <a:t>Designing a rocket</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a:p>
            <a:pPr marL="285750" indent="-285750">
              <a:buFont typeface="Arial" panose="020B0604020202020204" pitchFamily="34" charset="0"/>
              <a:buChar char="•"/>
              <a:defRPr/>
            </a:pPr>
            <a:r>
              <a:rPr lang="en-GB" dirty="0"/>
              <a:t>describe the simple physical properties of a variety of everyday materials </a:t>
            </a:r>
          </a:p>
        </p:txBody>
      </p:sp>
      <p:sp>
        <p:nvSpPr>
          <p:cNvPr id="4" name="TextBox 3">
            <a:extLst>
              <a:ext uri="{FF2B5EF4-FFF2-40B4-BE49-F238E27FC236}">
                <a16:creationId xmlns:a16="http://schemas.microsoft.com/office/drawing/2014/main" id="{9B534357-CF21-4A6B-8E66-8EBD8EC8A285}"/>
              </a:ext>
            </a:extLst>
          </p:cNvPr>
          <p:cNvSpPr txBox="1"/>
          <p:nvPr/>
        </p:nvSpPr>
        <p:spPr>
          <a:xfrm>
            <a:off x="4373426" y="1449944"/>
            <a:ext cx="4591062" cy="1200329"/>
          </a:xfrm>
          <a:prstGeom prst="rect">
            <a:avLst/>
          </a:prstGeom>
          <a:noFill/>
        </p:spPr>
        <p:txBody>
          <a:bodyPr wrap="square" rtlCol="0">
            <a:spAutoFit/>
          </a:bodyPr>
          <a:lstStyle/>
          <a:p>
            <a:r>
              <a:rPr lang="en-GB" dirty="0"/>
              <a:t>The children chose six materials and then went around the school to find objects made of these materials. They then also had to recall words to describe their properties.</a:t>
            </a:r>
          </a:p>
        </p:txBody>
      </p:sp>
      <p:sp>
        <p:nvSpPr>
          <p:cNvPr id="5" name="TextBox 4">
            <a:extLst>
              <a:ext uri="{FF2B5EF4-FFF2-40B4-BE49-F238E27FC236}">
                <a16:creationId xmlns:a16="http://schemas.microsoft.com/office/drawing/2014/main" id="{F054D7AD-1E47-4AD2-8522-2EC8595CC1E5}"/>
              </a:ext>
            </a:extLst>
          </p:cNvPr>
          <p:cNvSpPr txBox="1"/>
          <p:nvPr/>
        </p:nvSpPr>
        <p:spPr>
          <a:xfrm>
            <a:off x="4368664" y="5241103"/>
            <a:ext cx="4577938" cy="1200329"/>
          </a:xfrm>
          <a:prstGeom prst="rect">
            <a:avLst/>
          </a:prstGeom>
          <a:solidFill>
            <a:schemeClr val="bg2"/>
          </a:solidFill>
        </p:spPr>
        <p:txBody>
          <a:bodyPr wrap="square" rtlCol="0">
            <a:spAutoFit/>
          </a:bodyPr>
          <a:lstStyle/>
          <a:p>
            <a:r>
              <a:rPr lang="en-GB" dirty="0">
                <a:solidFill>
                  <a:schemeClr val="accent3"/>
                </a:solidFill>
              </a:rPr>
              <a:t>Teacher: Were all the plastic objects weak?</a:t>
            </a:r>
          </a:p>
          <a:p>
            <a:r>
              <a:rPr lang="en-GB" dirty="0">
                <a:solidFill>
                  <a:schemeClr val="accent3"/>
                </a:solidFill>
              </a:rPr>
              <a:t>I could tear the plastic bag but not the Lego. The Lego I strong. They are both waterproof though.</a:t>
            </a:r>
          </a:p>
        </p:txBody>
      </p:sp>
      <p:cxnSp>
        <p:nvCxnSpPr>
          <p:cNvPr id="7" name="Straight Arrow Connector 6">
            <a:extLst>
              <a:ext uri="{FF2B5EF4-FFF2-40B4-BE49-F238E27FC236}">
                <a16:creationId xmlns:a16="http://schemas.microsoft.com/office/drawing/2014/main" id="{9413CCED-79E4-496C-8770-3B59DF6DDC85}"/>
              </a:ext>
            </a:extLst>
          </p:cNvPr>
          <p:cNvCxnSpPr>
            <a:cxnSpLocks/>
          </p:cNvCxnSpPr>
          <p:nvPr/>
        </p:nvCxnSpPr>
        <p:spPr>
          <a:xfrm flipH="1">
            <a:off x="3467192" y="5661248"/>
            <a:ext cx="901472" cy="4657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FAB745-B3E3-422D-88DA-C6632ECA5D05}"/>
              </a:ext>
            </a:extLst>
          </p:cNvPr>
          <p:cNvSpPr txBox="1"/>
          <p:nvPr/>
        </p:nvSpPr>
        <p:spPr>
          <a:xfrm>
            <a:off x="4368664" y="2955431"/>
            <a:ext cx="4523816" cy="1200329"/>
          </a:xfrm>
          <a:prstGeom prst="rect">
            <a:avLst/>
          </a:prstGeom>
          <a:noFill/>
        </p:spPr>
        <p:txBody>
          <a:bodyPr wrap="square" rtlCol="0">
            <a:spAutoFit/>
          </a:bodyPr>
          <a:lstStyle/>
          <a:p>
            <a:r>
              <a:rPr lang="en-GB" dirty="0">
                <a:solidFill>
                  <a:srgbClr val="FF0000"/>
                </a:solidFill>
              </a:rPr>
              <a:t>Olivia recall six materials and can find objects made of these materials. She describes different properties associated with these materials.</a:t>
            </a:r>
          </a:p>
        </p:txBody>
      </p:sp>
    </p:spTree>
    <p:extLst>
      <p:ext uri="{BB962C8B-B14F-4D97-AF65-F5344CB8AC3E}">
        <p14:creationId xmlns:p14="http://schemas.microsoft.com/office/powerpoint/2010/main" val="3770865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8170CA-1F7C-4529-B1F0-17F21D7C4C2F}"/>
              </a:ext>
            </a:extLst>
          </p:cNvPr>
          <p:cNvSpPr txBox="1"/>
          <p:nvPr/>
        </p:nvSpPr>
        <p:spPr>
          <a:xfrm>
            <a:off x="3275856" y="2893586"/>
            <a:ext cx="4957435" cy="2031325"/>
          </a:xfrm>
          <a:prstGeom prst="rect">
            <a:avLst/>
          </a:prstGeom>
          <a:noFill/>
        </p:spPr>
        <p:txBody>
          <a:bodyPr wrap="square" rtlCol="0">
            <a:spAutoFit/>
          </a:bodyPr>
          <a:lstStyle/>
          <a:p>
            <a:r>
              <a:rPr lang="en-GB" dirty="0"/>
              <a:t>The children were asked to talk to their partner about their bag and the materials used.</a:t>
            </a:r>
          </a:p>
          <a:p>
            <a:endParaRPr lang="en-GB" dirty="0"/>
          </a:p>
          <a:p>
            <a:r>
              <a:rPr lang="en-GB" dirty="0">
                <a:solidFill>
                  <a:schemeClr val="accent3"/>
                </a:solidFill>
              </a:rPr>
              <a:t>This is my bag which is made of paper. I used tinsel to decorate my bag because it is shiny, glossy and you can easily bend it. It is also reflective because if you use a torch if will shimmer.  </a:t>
            </a:r>
          </a:p>
        </p:txBody>
      </p:sp>
      <p:sp>
        <p:nvSpPr>
          <p:cNvPr id="6" name="TextBox 5">
            <a:extLst>
              <a:ext uri="{FF2B5EF4-FFF2-40B4-BE49-F238E27FC236}">
                <a16:creationId xmlns:a16="http://schemas.microsoft.com/office/drawing/2014/main" id="{6B49AD24-E72D-4757-9938-EEA469B07D18}"/>
              </a:ext>
            </a:extLst>
          </p:cNvPr>
          <p:cNvSpPr txBox="1"/>
          <p:nvPr/>
        </p:nvSpPr>
        <p:spPr>
          <a:xfrm>
            <a:off x="164407" y="2007597"/>
            <a:ext cx="8496944" cy="646331"/>
          </a:xfrm>
          <a:prstGeom prst="rect">
            <a:avLst/>
          </a:prstGeom>
          <a:noFill/>
        </p:spPr>
        <p:txBody>
          <a:bodyPr wrap="square" rtlCol="0">
            <a:spAutoFit/>
          </a:bodyPr>
          <a:lstStyle/>
          <a:p>
            <a:r>
              <a:rPr lang="en-GB" dirty="0"/>
              <a:t>The children prepared bags about themselves. They were asked to use a range of materials to decorate their bags.   </a:t>
            </a:r>
            <a:endParaRPr lang="en-GB" dirty="0">
              <a:solidFill>
                <a:srgbClr val="7030A0"/>
              </a:solidFill>
            </a:endParaRPr>
          </a:p>
        </p:txBody>
      </p:sp>
      <p:pic>
        <p:nvPicPr>
          <p:cNvPr id="4" name="Picture 3">
            <a:extLst>
              <a:ext uri="{FF2B5EF4-FFF2-40B4-BE49-F238E27FC236}">
                <a16:creationId xmlns:a16="http://schemas.microsoft.com/office/drawing/2014/main" id="{AD9F565D-08BE-451D-98A9-72CB90C7EF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3" y="2714866"/>
            <a:ext cx="2952328" cy="3954494"/>
          </a:xfrm>
          <a:prstGeom prst="rect">
            <a:avLst/>
          </a:prstGeom>
        </p:spPr>
      </p:pic>
      <p:sp>
        <p:nvSpPr>
          <p:cNvPr id="2" name="TextBox 1">
            <a:extLst>
              <a:ext uri="{FF2B5EF4-FFF2-40B4-BE49-F238E27FC236}">
                <a16:creationId xmlns:a16="http://schemas.microsoft.com/office/drawing/2014/main" id="{7BB93CE8-BBDA-4CF9-A4B8-4B3D33C86841}"/>
              </a:ext>
            </a:extLst>
          </p:cNvPr>
          <p:cNvSpPr txBox="1"/>
          <p:nvPr/>
        </p:nvSpPr>
        <p:spPr>
          <a:xfrm>
            <a:off x="179513" y="2708920"/>
            <a:ext cx="2569655" cy="369332"/>
          </a:xfrm>
          <a:prstGeom prst="rect">
            <a:avLst/>
          </a:prstGeom>
          <a:solidFill>
            <a:schemeClr val="bg2"/>
          </a:solidFill>
        </p:spPr>
        <p:txBody>
          <a:bodyPr wrap="square" rtlCol="0">
            <a:spAutoFit/>
          </a:bodyPr>
          <a:lstStyle/>
          <a:p>
            <a:r>
              <a:rPr lang="en-GB" dirty="0"/>
              <a:t>Another child in the class</a:t>
            </a:r>
          </a:p>
        </p:txBody>
      </p:sp>
      <p:sp>
        <p:nvSpPr>
          <p:cNvPr id="7" name="TextBox 6">
            <a:extLst>
              <a:ext uri="{FF2B5EF4-FFF2-40B4-BE49-F238E27FC236}">
                <a16:creationId xmlns:a16="http://schemas.microsoft.com/office/drawing/2014/main" id="{AA278AA4-53DB-4503-9F82-48FD23C87501}"/>
              </a:ext>
            </a:extLst>
          </p:cNvPr>
          <p:cNvSpPr txBox="1"/>
          <p:nvPr/>
        </p:nvSpPr>
        <p:spPr>
          <a:xfrm>
            <a:off x="72753" y="0"/>
            <a:ext cx="8712968" cy="2031325"/>
          </a:xfrm>
          <a:prstGeom prst="rect">
            <a:avLst/>
          </a:prstGeom>
          <a:noFill/>
        </p:spPr>
        <p:txBody>
          <a:bodyPr wrap="square" rtlCol="0">
            <a:spAutoFit/>
          </a:bodyPr>
          <a:lstStyle/>
          <a:p>
            <a:pPr>
              <a:defRPr/>
            </a:pPr>
            <a:r>
              <a:rPr lang="en-GB" b="1" dirty="0"/>
              <a:t>Decorating a bag</a:t>
            </a:r>
          </a:p>
          <a:p>
            <a:pPr marL="285750" indent="-285750">
              <a:buFont typeface="Arial" panose="020B0604020202020204" pitchFamily="34" charset="0"/>
              <a:buChar char="•"/>
              <a:defRPr/>
            </a:pPr>
            <a:r>
              <a:rPr lang="en-GB" dirty="0"/>
              <a:t>distinguish between an object and the material from which it is made </a:t>
            </a:r>
          </a:p>
          <a:p>
            <a:pPr marL="285750" indent="-285750">
              <a:buFont typeface="Arial" panose="020B0604020202020204" pitchFamily="34" charset="0"/>
              <a:buChar char="•"/>
              <a:defRPr/>
            </a:pPr>
            <a:r>
              <a:rPr lang="en-GB" dirty="0"/>
              <a:t>identify and name a variety of everyday materials, including wood, plastic, glass, metal, water, and rock </a:t>
            </a:r>
          </a:p>
          <a:p>
            <a:pPr marL="285750" indent="-285750">
              <a:buFont typeface="Arial" panose="020B0604020202020204" pitchFamily="34" charset="0"/>
              <a:buChar char="•"/>
              <a:defRPr/>
            </a:pPr>
            <a:r>
              <a:rPr lang="en-GB" dirty="0"/>
              <a:t>describe the simple physical properties of a variety of everyday materials </a:t>
            </a:r>
          </a:p>
          <a:p>
            <a:pPr marL="285750" indent="-285750">
              <a:buFont typeface="Arial" panose="020B0604020202020204" pitchFamily="34" charset="0"/>
              <a:buChar char="•"/>
              <a:defRPr/>
            </a:pPr>
            <a:r>
              <a:rPr lang="en-GB" dirty="0"/>
              <a:t>compare and group together a variety of everyday materials on the basis of their simple physical properties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5C8BD2-D87E-4EF6-BEFC-ECA55A7809E2}"/>
              </a:ext>
            </a:extLst>
          </p:cNvPr>
          <p:cNvSpPr/>
          <p:nvPr/>
        </p:nvSpPr>
        <p:spPr>
          <a:xfrm>
            <a:off x="942975" y="1636713"/>
            <a:ext cx="7300913" cy="3499804"/>
          </a:xfrm>
          <a:prstGeom prst="rect">
            <a:avLst/>
          </a:prstGeom>
        </p:spPr>
        <p:txBody>
          <a:bodyPr>
            <a:spAutoFit/>
          </a:bodyPr>
          <a:lstStyle/>
          <a:p>
            <a:pPr>
              <a:lnSpc>
                <a:spcPct val="107000"/>
              </a:lnSpc>
              <a:spcAft>
                <a:spcPts val="600"/>
              </a:spcAft>
              <a:defRPr/>
            </a:pPr>
            <a:r>
              <a:rPr lang="en-GB" sz="2000" b="1" dirty="0">
                <a:ea typeface="Calibri" panose="020F0502020204030204" pitchFamily="34" charset="0"/>
                <a:cs typeface="Times New Roman" panose="02020603050405020304" pitchFamily="18" charset="0"/>
              </a:rPr>
              <a:t>Overall summary – secure</a:t>
            </a:r>
          </a:p>
          <a:p>
            <a:pPr>
              <a:lnSpc>
                <a:spcPct val="107000"/>
              </a:lnSpc>
              <a:spcAft>
                <a:spcPts val="600"/>
              </a:spcAft>
              <a:defRPr/>
            </a:pPr>
            <a:r>
              <a:rPr lang="en-GB" sz="2000" dirty="0">
                <a:ea typeface="Calibri" panose="020F0502020204030204" pitchFamily="34" charset="0"/>
                <a:cs typeface="Times New Roman" panose="02020603050405020304" pitchFamily="18" charset="0"/>
              </a:rPr>
              <a:t>Olivia can confidently name a wide range of materials that she has handled during the year. She can find and name objects made of these different materials. She sort objects according to the materials that they are made from. She carries out simple tests and uses the results to classify the materials.  </a:t>
            </a:r>
            <a:endParaRPr lang="en-GB" sz="1662" dirty="0">
              <a:ea typeface="Calibri" panose="020F0502020204030204" pitchFamily="34" charset="0"/>
              <a:cs typeface="Times New Roman" panose="02020603050405020304" pitchFamily="18" charset="0"/>
            </a:endParaRPr>
          </a:p>
          <a:p>
            <a:pPr>
              <a:lnSpc>
                <a:spcPct val="107000"/>
              </a:lnSpc>
              <a:spcAft>
                <a:spcPts val="600"/>
              </a:spcAft>
              <a:defRPr/>
            </a:pPr>
            <a:r>
              <a:rPr lang="en-GB" sz="1600" dirty="0"/>
              <a:t>.</a:t>
            </a:r>
          </a:p>
          <a:p>
            <a:pPr>
              <a:lnSpc>
                <a:spcPct val="107000"/>
              </a:lnSpc>
              <a:spcAft>
                <a:spcPts val="600"/>
              </a:spcAft>
              <a:defRPr/>
            </a:pPr>
            <a:endParaRPr lang="en-GB" sz="1662" dirty="0">
              <a:ea typeface="Calibri" panose="020F0502020204030204" pitchFamily="34" charset="0"/>
              <a:cs typeface="Times New Roman" panose="02020603050405020304" pitchFamily="18" charset="0"/>
            </a:endParaRPr>
          </a:p>
          <a:p>
            <a:pPr>
              <a:lnSpc>
                <a:spcPct val="107000"/>
              </a:lnSpc>
              <a:spcAft>
                <a:spcPts val="600"/>
              </a:spcAft>
              <a:defRPr/>
            </a:pPr>
            <a:endParaRPr lang="en-GB" sz="1662" dirty="0">
              <a:ea typeface="Calibri" panose="020F0502020204030204" pitchFamily="34" charset="0"/>
              <a:cs typeface="Times New Roman" panose="02020603050405020304" pitchFamily="18" charset="0"/>
            </a:endParaRPr>
          </a:p>
          <a:p>
            <a:pPr>
              <a:lnSpc>
                <a:spcPct val="107000"/>
              </a:lnSpc>
              <a:spcAft>
                <a:spcPts val="600"/>
              </a:spcAft>
              <a:defRPr/>
            </a:pPr>
            <a:endParaRPr lang="en-GB" sz="1500" dirty="0">
              <a:ea typeface="Calibri" panose="020F0502020204030204" pitchFamily="34" charset="0"/>
              <a:cs typeface="Times New Roman" panose="02020603050405020304" pitchFamily="18" charset="0"/>
            </a:endParaRPr>
          </a:p>
        </p:txBody>
      </p:sp>
      <p:sp>
        <p:nvSpPr>
          <p:cNvPr id="32771" name="Slide Number Placeholder 2">
            <a:extLst>
              <a:ext uri="{FF2B5EF4-FFF2-40B4-BE49-F238E27FC236}">
                <a16:creationId xmlns:a16="http://schemas.microsoft.com/office/drawing/2014/main" id="{9979CA43-F75F-40AE-9727-83DF6CDE2B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035240-A4E5-4285-84B9-FF2BC12D554C}"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
        <p:nvSpPr>
          <p:cNvPr id="32772" name="Rectangle 3">
            <a:extLst>
              <a:ext uri="{FF2B5EF4-FFF2-40B4-BE49-F238E27FC236}">
                <a16:creationId xmlns:a16="http://schemas.microsoft.com/office/drawing/2014/main" id="{6ED4707D-483F-472B-A613-D8AA6F6EDF5F}"/>
              </a:ext>
            </a:extLst>
          </p:cNvPr>
          <p:cNvSpPr>
            <a:spLocks noChangeArrowheads="1"/>
          </p:cNvSpPr>
          <p:nvPr/>
        </p:nvSpPr>
        <p:spPr bwMode="auto">
          <a:xfrm>
            <a:off x="2286000" y="25511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5" name="Title 1">
            <a:extLst>
              <a:ext uri="{FF2B5EF4-FFF2-40B4-BE49-F238E27FC236}">
                <a16:creationId xmlns:a16="http://schemas.microsoft.com/office/drawing/2014/main" id="{DF475DB0-C83F-4F9A-897F-F3278B417C61}"/>
              </a:ext>
            </a:extLst>
          </p:cNvPr>
          <p:cNvSpPr txBox="1">
            <a:spLocks/>
          </p:cNvSpPr>
          <p:nvPr/>
        </p:nvSpPr>
        <p:spPr>
          <a:xfrm>
            <a:off x="628650" y="57626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Overall Summary - Secure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a:extLst>
              <a:ext uri="{FF2B5EF4-FFF2-40B4-BE49-F238E27FC236}">
                <a16:creationId xmlns:a16="http://schemas.microsoft.com/office/drawing/2014/main" id="{3DF270CF-B43C-48F2-806D-505D328492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34B0E98-19A5-4049-82D6-052F86C41B3A}" type="slidenum">
              <a:rPr lang="en-GB" altLang="en-US" sz="1200" smtClean="0">
                <a:solidFill>
                  <a:srgbClr val="898989"/>
                </a:solidFill>
              </a:rPr>
              <a:pPr>
                <a:spcBef>
                  <a:spcPct val="0"/>
                </a:spcBef>
                <a:buFontTx/>
                <a:buNone/>
              </a:pPr>
              <a:t>25</a:t>
            </a:fld>
            <a:endParaRPr lang="en-GB" altLang="en-US" sz="1200">
              <a:solidFill>
                <a:srgbClr val="898989"/>
              </a:solidFill>
            </a:endParaRPr>
          </a:p>
        </p:txBody>
      </p:sp>
      <p:sp>
        <p:nvSpPr>
          <p:cNvPr id="34819" name="TextBox 3">
            <a:extLst>
              <a:ext uri="{FF2B5EF4-FFF2-40B4-BE49-F238E27FC236}">
                <a16:creationId xmlns:a16="http://schemas.microsoft.com/office/drawing/2014/main" id="{150CF3A2-BB2B-4CB8-B8EC-56C3680BA7D5}"/>
              </a:ext>
            </a:extLst>
          </p:cNvPr>
          <p:cNvSpPr txBox="1">
            <a:spLocks noChangeArrowheads="1"/>
          </p:cNvSpPr>
          <p:nvPr/>
        </p:nvSpPr>
        <p:spPr bwMode="auto">
          <a:xfrm>
            <a:off x="457200" y="1557338"/>
            <a:ext cx="7786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latin typeface="Arial" panose="020B0604020202020204" pitchFamily="34" charset="0"/>
              </a:rPr>
              <a:t>All materials were produced by the school</a:t>
            </a:r>
          </a:p>
        </p:txBody>
      </p:sp>
      <p:sp>
        <p:nvSpPr>
          <p:cNvPr id="34820" name="Title 2">
            <a:extLst>
              <a:ext uri="{FF2B5EF4-FFF2-40B4-BE49-F238E27FC236}">
                <a16:creationId xmlns:a16="http://schemas.microsoft.com/office/drawing/2014/main" id="{91FE6CFF-C6FC-47A9-AE90-A800CB3DECE1}"/>
              </a:ext>
            </a:extLst>
          </p:cNvPr>
          <p:cNvSpPr>
            <a:spLocks noGrp="1"/>
          </p:cNvSpPr>
          <p:nvPr>
            <p:ph type="title"/>
          </p:nvPr>
        </p:nvSpPr>
        <p:spPr/>
        <p:txBody>
          <a:bodyPr/>
          <a:lstStyle/>
          <a:p>
            <a:endParaRPr lang="en-GB" altLang="en-US"/>
          </a:p>
        </p:txBody>
      </p:sp>
      <p:sp>
        <p:nvSpPr>
          <p:cNvPr id="7" name="Title 1">
            <a:extLst>
              <a:ext uri="{FF2B5EF4-FFF2-40B4-BE49-F238E27FC236}">
                <a16:creationId xmlns:a16="http://schemas.microsoft.com/office/drawing/2014/main" id="{2CEC92A5-FCE7-4C17-B8CA-A37FD139072B}"/>
              </a:ext>
            </a:extLst>
          </p:cNvPr>
          <p:cNvSpPr txBox="1">
            <a:spLocks/>
          </p:cNvSpPr>
          <p:nvPr/>
        </p:nvSpPr>
        <p:spPr>
          <a:xfrm>
            <a:off x="628650" y="43656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Acknowledgements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B9BD757-8047-4015-BBEC-E97F3B33B3EE}"/>
              </a:ext>
            </a:extLst>
          </p:cNvPr>
          <p:cNvGraphicFramePr>
            <a:graphicFrameLocks noGrp="1"/>
          </p:cNvGraphicFramePr>
          <p:nvPr/>
        </p:nvGraphicFramePr>
        <p:xfrm>
          <a:off x="1011238" y="3048000"/>
          <a:ext cx="7696200" cy="3508375"/>
        </p:xfrm>
        <a:graphic>
          <a:graphicData uri="http://schemas.openxmlformats.org/drawingml/2006/table">
            <a:tbl>
              <a:tblPr/>
              <a:tblGrid>
                <a:gridCol w="844550">
                  <a:extLst>
                    <a:ext uri="{9D8B030D-6E8A-4147-A177-3AD203B41FA5}">
                      <a16:colId xmlns:a16="http://schemas.microsoft.com/office/drawing/2014/main" val="20000"/>
                    </a:ext>
                  </a:extLst>
                </a:gridCol>
                <a:gridCol w="137795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gridCol w="3136900">
                  <a:extLst>
                    <a:ext uri="{9D8B030D-6E8A-4147-A177-3AD203B41FA5}">
                      <a16:colId xmlns:a16="http://schemas.microsoft.com/office/drawing/2014/main" val="20003"/>
                    </a:ext>
                  </a:extLst>
                </a:gridCol>
              </a:tblGrid>
              <a:tr h="556731">
                <a:tc>
                  <a:txBody>
                    <a:bodyPr/>
                    <a:lstStyle/>
                    <a:p>
                      <a:pPr marL="0" marR="0" lvl="0" indent="0" algn="l" defTabSz="914400" rtl="0" eaLnBrk="1" fontAlgn="t" latinLnBrk="0" hangingPunct="1">
                        <a:lnSpc>
                          <a:spcPct val="100000"/>
                        </a:lnSpc>
                        <a:spcBef>
                          <a:spcPct val="0"/>
                        </a:spcBef>
                        <a:spcAft>
                          <a:spcPct val="0"/>
                        </a:spcAft>
                        <a:buClrTx/>
                        <a:buSzTx/>
                        <a:buFontTx/>
                        <a:buNone/>
                        <a:tabLst/>
                      </a:pPr>
                      <a:br>
                        <a:rPr kumimoji="0" lang="en-GB" sz="1100" b="0" i="0" u="none" strike="noStrike" cap="none" normalizeH="0" baseline="0">
                          <a:ln>
                            <a:noFill/>
                          </a:ln>
                          <a:solidFill>
                            <a:schemeClr val="tx1"/>
                          </a:solidFill>
                          <a:effectLst/>
                          <a:latin typeface="Calibri" pitchFamily="34" charset="0"/>
                          <a:cs typeface="Arial" pitchFamily="34" charset="0"/>
                        </a:rPr>
                      </a:br>
                      <a:br>
                        <a:rPr kumimoji="0" lang="en-GB" sz="1100" b="0" i="0" u="none" strike="noStrike" cap="none" normalizeH="0" baseline="0">
                          <a:ln>
                            <a:noFill/>
                          </a:ln>
                          <a:solidFill>
                            <a:schemeClr val="tx1"/>
                          </a:solidFill>
                          <a:effectLst/>
                          <a:latin typeface="Calibri" pitchFamily="34" charset="0"/>
                          <a:cs typeface="Arial" pitchFamily="34" charset="0"/>
                        </a:rPr>
                      </a:b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br>
                        <a:rPr kumimoji="0" lang="en-GB" sz="1100" b="0" i="0" u="none" strike="noStrike" cap="none" normalizeH="0" baseline="0">
                          <a:ln>
                            <a:noFill/>
                          </a:ln>
                          <a:solidFill>
                            <a:schemeClr val="tx1"/>
                          </a:solidFill>
                          <a:effectLst/>
                          <a:latin typeface="Calibri" pitchFamily="34" charset="0"/>
                          <a:cs typeface="Arial" pitchFamily="34" charset="0"/>
                        </a:rPr>
                      </a:b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1" i="0" u="none" strike="noStrike" cap="none" normalizeH="0" baseline="0">
                          <a:ln>
                            <a:noFill/>
                          </a:ln>
                          <a:solidFill>
                            <a:srgbClr val="000000"/>
                          </a:solidFill>
                          <a:effectLst/>
                          <a:latin typeface="Questrial"/>
                          <a:cs typeface="Arial" pitchFamily="34" charset="0"/>
                        </a:rPr>
                        <a:t>Key Learning </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1" i="0" u="none" strike="noStrike" cap="none" normalizeH="0" baseline="0">
                          <a:ln>
                            <a:noFill/>
                          </a:ln>
                          <a:solidFill>
                            <a:srgbClr val="000000"/>
                          </a:solidFill>
                          <a:effectLst/>
                          <a:latin typeface="Questrial"/>
                          <a:cs typeface="Arial" pitchFamily="34" charset="0"/>
                        </a:rPr>
                        <a:t>Possible Evidence</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13105">
                <a:tc rowSpan="2">
                  <a:txBody>
                    <a:bodyPr/>
                    <a:lstStyle/>
                    <a:p>
                      <a:pPr marL="71438" marR="0" lvl="0" indent="0" algn="ctr" defTabSz="914400" rtl="0" eaLnBrk="1" fontAlgn="t" latinLnBrk="0" hangingPunct="1">
                        <a:lnSpc>
                          <a:spcPct val="100000"/>
                        </a:lnSpc>
                        <a:spcBef>
                          <a:spcPct val="0"/>
                        </a:spcBef>
                        <a:spcAft>
                          <a:spcPct val="0"/>
                        </a:spcAft>
                        <a:buClrTx/>
                        <a:buSzTx/>
                        <a:buFontTx/>
                        <a:buNone/>
                        <a:tabLst/>
                      </a:pPr>
                      <a:r>
                        <a:rPr kumimoji="0" lang="en-GB" sz="1100" b="1" i="0" u="none" strike="noStrike" cap="none" normalizeH="0" baseline="0">
                          <a:ln>
                            <a:noFill/>
                          </a:ln>
                          <a:solidFill>
                            <a:srgbClr val="000000"/>
                          </a:solidFill>
                          <a:effectLst/>
                          <a:latin typeface="Questrial"/>
                          <a:cs typeface="Arial" pitchFamily="34" charset="0"/>
                        </a:rPr>
                        <a:t>Secure</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Questrial"/>
                          <a:cs typeface="Arial" pitchFamily="34" charset="0"/>
                        </a:rPr>
                        <a:t>Show understanding of a concept by using scientific vocabulary correctly </a:t>
                      </a:r>
                      <a:endParaRPr kumimoji="0" lang="en-GB" sz="1100" b="0" i="0" u="none" strike="noStrike" cap="none" normalizeH="0" baseline="0">
                        <a:ln>
                          <a:noFill/>
                        </a:ln>
                        <a:solidFill>
                          <a:schemeClr val="tx1"/>
                        </a:solidFill>
                        <a:effectLst/>
                        <a:latin typeface="Calibri" pitchFamily="34" charset="0"/>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br>
                        <a:rPr kumimoji="0" lang="en-GB" sz="1100" b="0" i="0" u="none" strike="noStrike" cap="none" normalizeH="0" baseline="0">
                          <a:ln>
                            <a:noFill/>
                          </a:ln>
                          <a:solidFill>
                            <a:schemeClr val="tx1"/>
                          </a:solidFill>
                          <a:effectLst/>
                          <a:latin typeface="Calibri" pitchFamily="34" charset="0"/>
                          <a:cs typeface="Arial" pitchFamily="34" charset="0"/>
                        </a:rPr>
                      </a:b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Questrial"/>
                          <a:cs typeface="Arial" pitchFamily="34" charset="0"/>
                        </a:rPr>
                        <a:t>Overview paragraph describing curriculum</a:t>
                      </a:r>
                      <a:endParaRPr kumimoji="0" lang="en-GB" sz="1100" b="0" i="0" u="none" strike="noStrike" cap="none" normalizeH="0" baseline="0">
                        <a:ln>
                          <a:noFill/>
                        </a:ln>
                        <a:solidFill>
                          <a:schemeClr val="tx1"/>
                        </a:solidFill>
                        <a:effectLst/>
                        <a:latin typeface="Calibri" pitchFamily="34" charset="0"/>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br>
                        <a:rPr kumimoji="0" lang="en-GB" sz="1100" b="0" i="0" u="none" strike="noStrike" cap="none" normalizeH="0" baseline="0">
                          <a:ln>
                            <a:noFill/>
                          </a:ln>
                          <a:solidFill>
                            <a:schemeClr val="tx1"/>
                          </a:solidFill>
                          <a:effectLst/>
                          <a:latin typeface="Calibri" pitchFamily="34" charset="0"/>
                          <a:cs typeface="Arial" pitchFamily="34" charset="0"/>
                        </a:rPr>
                      </a:br>
                      <a:r>
                        <a:rPr kumimoji="0" lang="en-GB" sz="1100" b="0" i="0" u="none" strike="noStrike" cap="none" normalizeH="0" baseline="0">
                          <a:ln>
                            <a:noFill/>
                          </a:ln>
                          <a:solidFill>
                            <a:srgbClr val="000000"/>
                          </a:solidFill>
                          <a:effectLst/>
                          <a:latin typeface="Questrial"/>
                          <a:cs typeface="Arial" pitchFamily="34" charset="0"/>
                        </a:rPr>
                        <a:t>Key vocabulary – list of words</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Questrial"/>
                          <a:cs typeface="Arial" pitchFamily="34" charset="0"/>
                        </a:rPr>
                        <a:t>Possible ways to demonstrate key learning, particularly correct usage of vocabulary</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38539">
                <a:tc vMerge="1">
                  <a:txBody>
                    <a:bodyPr/>
                    <a:lstStyle/>
                    <a:p>
                      <a:endParaRPr lang="en-GB"/>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en-GB" sz="1100" b="0" i="0" u="none" strike="noStrike" cap="none" normalizeH="0" baseline="0">
                          <a:ln>
                            <a:noFill/>
                          </a:ln>
                          <a:solidFill>
                            <a:srgbClr val="000000"/>
                          </a:solidFill>
                          <a:effectLst/>
                          <a:latin typeface="Questrial"/>
                          <a:cs typeface="Arial" pitchFamily="34" charset="0"/>
                        </a:rPr>
                        <a:t>Apply knowledge in familiar related contexts across a range of enquiry types</a:t>
                      </a:r>
                      <a:endParaRPr kumimoji="0" lang="en-GB" sz="1100" b="0" i="0" u="none" strike="noStrike" cap="none" normalizeH="0" baseline="0">
                        <a:ln>
                          <a:noFill/>
                        </a:ln>
                        <a:solidFill>
                          <a:schemeClr val="tx1"/>
                        </a:solidFill>
                        <a:effectLst/>
                        <a:latin typeface="Calibri" pitchFamily="34" charset="0"/>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endParaRPr kumimoji="0" lang="en-GB" sz="1100" b="0" i="0" u="none" strike="noStrike" cap="none" normalizeH="0" baseline="0">
                        <a:ln>
                          <a:noFill/>
                        </a:ln>
                        <a:solidFill>
                          <a:schemeClr val="tx1"/>
                        </a:solidFill>
                        <a:effectLst/>
                        <a:latin typeface="Calibri" pitchFamily="34" charset="0"/>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br>
                        <a:rPr kumimoji="0" lang="en-GB" sz="1100" b="0" i="0" u="none" strike="noStrike" cap="none" normalizeH="0" baseline="0" dirty="0">
                          <a:ln>
                            <a:noFill/>
                          </a:ln>
                          <a:solidFill>
                            <a:schemeClr val="tx1"/>
                          </a:solidFill>
                          <a:effectLst/>
                          <a:latin typeface="Calibri" pitchFamily="34" charset="0"/>
                          <a:cs typeface="Arial" pitchFamily="34" charset="0"/>
                        </a:rPr>
                      </a:br>
                      <a:endParaRPr kumimoji="0" lang="en-GB" sz="1100" b="0" i="0" u="none" strike="noStrike" cap="none" normalizeH="0" baseline="0" dirty="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Questrial"/>
                          <a:cs typeface="Arial" pitchFamily="34" charset="0"/>
                        </a:rPr>
                        <a:t>Suggestions of contexts to use.</a:t>
                      </a:r>
                      <a:endParaRPr kumimoji="0" lang="en-GB" sz="1100" b="0" i="0" u="none" strike="noStrike" cap="none" normalizeH="0" baseline="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Questrial"/>
                          <a:cs typeface="Arial" pitchFamily="34" charset="0"/>
                        </a:rPr>
                        <a:t>Possible ways to demonstrate that a pupil has gone beyond recall of facts and can </a:t>
                      </a:r>
                      <a:r>
                        <a:rPr kumimoji="0" lang="en-GB" sz="1100" b="1" i="0" u="none" strike="noStrike" cap="none" normalizeH="0" baseline="0" dirty="0">
                          <a:ln>
                            <a:noFill/>
                          </a:ln>
                          <a:solidFill>
                            <a:srgbClr val="000000"/>
                          </a:solidFill>
                          <a:effectLst/>
                          <a:latin typeface="Questrial"/>
                          <a:cs typeface="Arial" pitchFamily="34" charset="0"/>
                        </a:rPr>
                        <a:t>apply</a:t>
                      </a:r>
                      <a:r>
                        <a:rPr kumimoji="0" lang="en-GB" sz="1100" b="0" i="0" u="none" strike="noStrike" cap="none" normalizeH="0" baseline="0" dirty="0">
                          <a:ln>
                            <a:noFill/>
                          </a:ln>
                          <a:solidFill>
                            <a:srgbClr val="000000"/>
                          </a:solidFill>
                          <a:effectLst/>
                          <a:latin typeface="Questrial"/>
                          <a:cs typeface="Arial" pitchFamily="34" charset="0"/>
                        </a:rPr>
                        <a:t> the key learning, for example using the vocabulary and basic principles to produce explanations, usually within Working Scientifically contexts.</a:t>
                      </a:r>
                      <a:endParaRPr kumimoji="0" lang="en-GB" sz="1100" b="0" i="0" u="none" strike="noStrike" cap="none" normalizeH="0" baseline="0" dirty="0">
                        <a:ln>
                          <a:noFill/>
                        </a:ln>
                        <a:solidFill>
                          <a:schemeClr val="tx1"/>
                        </a:solidFill>
                        <a:effectLst/>
                        <a:latin typeface="Calibri" pitchFamily="34" charset="0"/>
                        <a:cs typeface="Arial" pitchFamily="34" charset="0"/>
                      </a:endParaRPr>
                    </a:p>
                  </a:txBody>
                  <a:tcPr marL="44767" marR="44767" marT="26864" marB="2686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167" name="Rectangle 1">
            <a:extLst>
              <a:ext uri="{FF2B5EF4-FFF2-40B4-BE49-F238E27FC236}">
                <a16:creationId xmlns:a16="http://schemas.microsoft.com/office/drawing/2014/main" id="{7E2C78FA-F067-424A-B02C-EF7F5926B65D}"/>
              </a:ext>
            </a:extLst>
          </p:cNvPr>
          <p:cNvSpPr>
            <a:spLocks noChangeArrowheads="1"/>
          </p:cNvSpPr>
          <p:nvPr/>
        </p:nvSpPr>
        <p:spPr bwMode="auto">
          <a:xfrm>
            <a:off x="1011238" y="1468438"/>
            <a:ext cx="7696200"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000000"/>
                </a:solidFill>
                <a:latin typeface="Questrial"/>
              </a:rPr>
              <a:t>Each resource contains the relevant National Curriculum statements for the unit of work and prior learning, a planning matrix, annotated work and a summary sheet.  The matrix provides an interpretation of the key learning of the National Curriculum statements, and suggestions of key vocabulary.  In order to be meet the expectations pupils must firstly understand the key concept and then be provided with opportunities to apply that knowledge. This is a key planning tool.</a:t>
            </a:r>
            <a:endParaRPr lang="en-US" altLang="en-US" sz="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6168" name="Slide Number Placeholder 4">
            <a:extLst>
              <a:ext uri="{FF2B5EF4-FFF2-40B4-BE49-F238E27FC236}">
                <a16:creationId xmlns:a16="http://schemas.microsoft.com/office/drawing/2014/main" id="{5B04DB46-8166-4901-9AF6-83DA139103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357292-D2AD-4314-A0FB-A4D9BA667A4D}" type="slidenum">
              <a:rPr lang="en-GB" altLang="en-US" sz="1200" smtClean="0">
                <a:solidFill>
                  <a:srgbClr val="898989"/>
                </a:solidFill>
              </a:rPr>
              <a:pPr>
                <a:spcBef>
                  <a:spcPct val="0"/>
                </a:spcBef>
                <a:buFontTx/>
                <a:buNone/>
              </a:pPr>
              <a:t>3</a:t>
            </a:fld>
            <a:endParaRPr lang="en-GB" altLang="en-US" sz="1200">
              <a:solidFill>
                <a:srgbClr val="898989"/>
              </a:solidFill>
            </a:endParaRPr>
          </a:p>
        </p:txBody>
      </p:sp>
      <p:sp>
        <p:nvSpPr>
          <p:cNvPr id="8" name="Title 1">
            <a:extLst>
              <a:ext uri="{FF2B5EF4-FFF2-40B4-BE49-F238E27FC236}">
                <a16:creationId xmlns:a16="http://schemas.microsoft.com/office/drawing/2014/main" id="{C8882470-CE05-4AA3-95A3-185B9A0148A7}"/>
              </a:ext>
            </a:extLst>
          </p:cNvPr>
          <p:cNvSpPr txBox="1">
            <a:spLocks/>
          </p:cNvSpPr>
          <p:nvPr/>
        </p:nvSpPr>
        <p:spPr>
          <a:xfrm>
            <a:off x="628650" y="57626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Structure of the resources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90AA041-5A9C-4297-82AB-888B8BDBFE93}"/>
              </a:ext>
            </a:extLst>
          </p:cNvPr>
          <p:cNvSpPr>
            <a:spLocks noChangeArrowheads="1"/>
          </p:cNvSpPr>
          <p:nvPr/>
        </p:nvSpPr>
        <p:spPr bwMode="auto">
          <a:xfrm>
            <a:off x="628650" y="1947863"/>
            <a:ext cx="78867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400"/>
              </a:spcBef>
              <a:spcAft>
                <a:spcPts val="1400"/>
              </a:spcAft>
              <a:buFontTx/>
              <a:buNone/>
            </a:pPr>
            <a:r>
              <a:rPr lang="en-GB" altLang="en-US" sz="1600" b="1">
                <a:solidFill>
                  <a:srgbClr val="3C3C3C"/>
                </a:solidFill>
                <a:latin typeface="Arial" panose="020B0604020202020204" pitchFamily="34" charset="0"/>
              </a:rPr>
              <a:t>Please note</a:t>
            </a:r>
            <a:r>
              <a:rPr lang="en-GB" altLang="en-US" sz="1600">
                <a:solidFill>
                  <a:srgbClr val="3C3C3C"/>
                </a:solidFill>
                <a:latin typeface="Arial" panose="020B0604020202020204" pitchFamily="34" charset="0"/>
              </a:rPr>
              <a:t>: The NC statements for each topic area for the relevant year group are stated on the slide. Only the </a:t>
            </a:r>
            <a:r>
              <a:rPr lang="en-GB" altLang="en-US" sz="1600" b="1">
                <a:solidFill>
                  <a:srgbClr val="3C3C3C"/>
                </a:solidFill>
                <a:latin typeface="Arial" panose="020B0604020202020204" pitchFamily="34" charset="0"/>
              </a:rPr>
              <a:t>statements in bold on that </a:t>
            </a:r>
            <a:r>
              <a:rPr lang="en-GB" altLang="en-US" sz="1600">
                <a:solidFill>
                  <a:srgbClr val="3C3C3C"/>
                </a:solidFill>
                <a:latin typeface="Arial" panose="020B0604020202020204" pitchFamily="34" charset="0"/>
              </a:rPr>
              <a:t>slide have been exemplified. In these cases the teachers have chosen to split the statements within the topic area to teach at different times.</a:t>
            </a:r>
          </a:p>
          <a:p>
            <a:pPr>
              <a:spcBef>
                <a:spcPct val="0"/>
              </a:spcBef>
              <a:spcAft>
                <a:spcPts val="1400"/>
              </a:spcAft>
              <a:buFontTx/>
              <a:buNone/>
            </a:pPr>
            <a:r>
              <a:rPr lang="en-GB" altLang="en-US" sz="1600">
                <a:solidFill>
                  <a:srgbClr val="3C3C3C"/>
                </a:solidFill>
                <a:latin typeface="Arial" panose="020B0604020202020204" pitchFamily="34" charset="0"/>
              </a:rPr>
              <a:t>The prior NC statements relevant to the topic area are also stated and use to determine pupils’ knowledge at the start of the unit.</a:t>
            </a:r>
          </a:p>
          <a:p>
            <a:pPr>
              <a:spcBef>
                <a:spcPct val="0"/>
              </a:spcBef>
              <a:spcAft>
                <a:spcPts val="1400"/>
              </a:spcAft>
              <a:buFontTx/>
              <a:buNone/>
            </a:pPr>
            <a:r>
              <a:rPr lang="en-GB" altLang="en-US" sz="1600">
                <a:solidFill>
                  <a:srgbClr val="3C3C3C"/>
                </a:solidFill>
                <a:latin typeface="Arial" panose="020B0604020202020204" pitchFamily="34" charset="0"/>
              </a:rPr>
              <a:t>Each slide has been annotated with coloured text. Please see key below:</a:t>
            </a:r>
          </a:p>
          <a:p>
            <a:pPr>
              <a:spcBef>
                <a:spcPct val="0"/>
              </a:spcBef>
              <a:spcAft>
                <a:spcPts val="1400"/>
              </a:spcAft>
              <a:buFontTx/>
              <a:buNone/>
            </a:pPr>
            <a:r>
              <a:rPr lang="en-GB" altLang="en-US" sz="1600">
                <a:solidFill>
                  <a:srgbClr val="FF0000"/>
                </a:solidFill>
                <a:latin typeface="Arial" panose="020B0604020202020204" pitchFamily="34" charset="0"/>
              </a:rPr>
              <a:t>Red</a:t>
            </a:r>
            <a:r>
              <a:rPr lang="en-GB" altLang="en-US" sz="1600">
                <a:solidFill>
                  <a:srgbClr val="000000"/>
                </a:solidFill>
                <a:latin typeface="Arial" panose="020B0604020202020204" pitchFamily="34" charset="0"/>
              </a:rPr>
              <a:t> 		</a:t>
            </a:r>
            <a:r>
              <a:rPr lang="en-GB" altLang="en-US" sz="1600">
                <a:solidFill>
                  <a:srgbClr val="3C3C3C"/>
                </a:solidFill>
                <a:latin typeface="Arial" panose="020B0604020202020204" pitchFamily="34" charset="0"/>
              </a:rPr>
              <a:t>Commentary to explain how evidence meets/does not meet NC statements</a:t>
            </a:r>
          </a:p>
          <a:p>
            <a:pPr>
              <a:spcBef>
                <a:spcPct val="0"/>
              </a:spcBef>
              <a:spcAft>
                <a:spcPts val="1400"/>
              </a:spcAft>
              <a:buFontTx/>
              <a:buNone/>
            </a:pPr>
            <a:r>
              <a:rPr lang="en-GB" altLang="en-US" sz="1600">
                <a:solidFill>
                  <a:srgbClr val="009EE0"/>
                </a:solidFill>
                <a:latin typeface="Arial" panose="020B0604020202020204" pitchFamily="34" charset="0"/>
              </a:rPr>
              <a:t>Blue</a:t>
            </a:r>
            <a:r>
              <a:rPr lang="en-GB" altLang="en-US" sz="1600">
                <a:solidFill>
                  <a:srgbClr val="000000"/>
                </a:solidFill>
                <a:latin typeface="Arial" panose="020B0604020202020204" pitchFamily="34" charset="0"/>
              </a:rPr>
              <a:t> 	</a:t>
            </a:r>
            <a:r>
              <a:rPr lang="en-GB" altLang="en-US" sz="1600">
                <a:solidFill>
                  <a:srgbClr val="3C3C3C"/>
                </a:solidFill>
                <a:latin typeface="Arial" panose="020B0604020202020204" pitchFamily="34" charset="0"/>
              </a:rPr>
              <a:t>Commentary to highlight features of working scientifically</a:t>
            </a:r>
          </a:p>
          <a:p>
            <a:pPr>
              <a:spcBef>
                <a:spcPct val="0"/>
              </a:spcBef>
              <a:spcAft>
                <a:spcPts val="1400"/>
              </a:spcAft>
              <a:buFontTx/>
              <a:buNone/>
            </a:pPr>
            <a:r>
              <a:rPr lang="en-GB" altLang="en-US" sz="1600">
                <a:solidFill>
                  <a:srgbClr val="7AB51D"/>
                </a:solidFill>
                <a:latin typeface="Arial" panose="020B0604020202020204" pitchFamily="34" charset="0"/>
              </a:rPr>
              <a:t>Green</a:t>
            </a:r>
            <a:r>
              <a:rPr lang="en-GB" altLang="en-US" sz="1600">
                <a:solidFill>
                  <a:srgbClr val="000000"/>
                </a:solidFill>
                <a:latin typeface="Arial" panose="020B0604020202020204" pitchFamily="34" charset="0"/>
              </a:rPr>
              <a:t>   	</a:t>
            </a:r>
            <a:r>
              <a:rPr lang="en-GB" altLang="en-US" sz="1600">
                <a:solidFill>
                  <a:srgbClr val="3C3C3C"/>
                </a:solidFill>
                <a:latin typeface="Arial" panose="020B0604020202020204" pitchFamily="34" charset="0"/>
              </a:rPr>
              <a:t>Pupil Speak</a:t>
            </a:r>
          </a:p>
          <a:p>
            <a:pPr>
              <a:spcBef>
                <a:spcPct val="0"/>
              </a:spcBef>
              <a:spcAft>
                <a:spcPts val="1400"/>
              </a:spcAft>
              <a:buFontTx/>
              <a:buNone/>
            </a:pPr>
            <a:r>
              <a:rPr lang="en-GB" altLang="en-US" sz="1600">
                <a:solidFill>
                  <a:srgbClr val="3C3C3C"/>
                </a:solidFill>
                <a:latin typeface="Arial" panose="020B0604020202020204" pitchFamily="34" charset="0"/>
              </a:rPr>
              <a:t>Grey </a:t>
            </a:r>
            <a:r>
              <a:rPr lang="en-GB" altLang="en-US" sz="1600">
                <a:solidFill>
                  <a:srgbClr val="000000"/>
                </a:solidFill>
                <a:latin typeface="Arial" panose="020B0604020202020204" pitchFamily="34" charset="0"/>
              </a:rPr>
              <a:t> 	</a:t>
            </a:r>
            <a:r>
              <a:rPr lang="en-GB" altLang="en-US" sz="1600">
                <a:solidFill>
                  <a:srgbClr val="3C3C3C"/>
                </a:solidFill>
                <a:latin typeface="Arial" panose="020B0604020202020204" pitchFamily="34" charset="0"/>
              </a:rPr>
              <a:t>Other relevant information eg. vocabulary used</a:t>
            </a:r>
            <a:endParaRPr lang="en-GB" altLang="en-US" sz="1600">
              <a:latin typeface="Arial" panose="020B0604020202020204" pitchFamily="34" charset="0"/>
            </a:endParaRPr>
          </a:p>
        </p:txBody>
      </p:sp>
      <p:sp>
        <p:nvSpPr>
          <p:cNvPr id="7171" name="Slide Number Placeholder 3">
            <a:extLst>
              <a:ext uri="{FF2B5EF4-FFF2-40B4-BE49-F238E27FC236}">
                <a16:creationId xmlns:a16="http://schemas.microsoft.com/office/drawing/2014/main" id="{EDAE05D2-CC4E-43D6-B1C9-D64219A0F9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8D7D36-C473-4E49-8336-72263D0C6148}" type="slidenum">
              <a:rPr lang="en-GB" altLang="en-US" sz="1200" smtClean="0">
                <a:solidFill>
                  <a:srgbClr val="898989"/>
                </a:solidFill>
              </a:rPr>
              <a:pPr>
                <a:spcBef>
                  <a:spcPct val="0"/>
                </a:spcBef>
                <a:buFontTx/>
                <a:buNone/>
              </a:pPr>
              <a:t>4</a:t>
            </a:fld>
            <a:endParaRPr lang="en-GB" altLang="en-US" sz="1200">
              <a:solidFill>
                <a:srgbClr val="898989"/>
              </a:solidFill>
            </a:endParaRPr>
          </a:p>
        </p:txBody>
      </p:sp>
      <p:sp>
        <p:nvSpPr>
          <p:cNvPr id="6" name="Title 1">
            <a:extLst>
              <a:ext uri="{FF2B5EF4-FFF2-40B4-BE49-F238E27FC236}">
                <a16:creationId xmlns:a16="http://schemas.microsoft.com/office/drawing/2014/main" id="{24BE418C-4083-4508-8D2D-8058DA82ED83}"/>
              </a:ext>
            </a:extLst>
          </p:cNvPr>
          <p:cNvSpPr txBox="1">
            <a:spLocks/>
          </p:cNvSpPr>
          <p:nvPr/>
        </p:nvSpPr>
        <p:spPr>
          <a:xfrm>
            <a:off x="628650" y="57626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Contents of the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3B738-2F4B-4702-A4E3-AE8F61A7221A}"/>
              </a:ext>
            </a:extLst>
          </p:cNvPr>
          <p:cNvSpPr>
            <a:spLocks noGrp="1"/>
          </p:cNvSpPr>
          <p:nvPr>
            <p:ph idx="1"/>
          </p:nvPr>
        </p:nvSpPr>
        <p:spPr/>
        <p:txBody>
          <a:bodyPr>
            <a:normAutofit fontScale="92500" lnSpcReduction="20000"/>
          </a:bodyPr>
          <a:lstStyle/>
          <a:p>
            <a:pPr marL="0" indent="0">
              <a:buFont typeface="Arial" panose="020B0604020202020204" pitchFamily="34" charset="0"/>
              <a:buNone/>
              <a:defRPr/>
            </a:pPr>
            <a:r>
              <a:rPr lang="en-GB" dirty="0"/>
              <a:t>Pupils should be taught to: </a:t>
            </a:r>
          </a:p>
          <a:p>
            <a:pPr>
              <a:defRPr/>
            </a:pPr>
            <a:r>
              <a:rPr lang="en-GB" dirty="0"/>
              <a:t>distinguish between an object and the material from which it is made </a:t>
            </a:r>
            <a:r>
              <a:rPr lang="en-GB" sz="1900" b="1" u="sng" dirty="0"/>
              <a:t>(1-Everyday materials)</a:t>
            </a:r>
            <a:endParaRPr lang="en-GB" sz="1900" dirty="0"/>
          </a:p>
          <a:p>
            <a:pPr>
              <a:defRPr/>
            </a:pPr>
            <a:r>
              <a:rPr lang="en-GB" dirty="0"/>
              <a:t>identify and name a variety of everyday materials, including wood, plastic, glass, metal, water, and rock </a:t>
            </a:r>
            <a:r>
              <a:rPr lang="en-GB" sz="1900" b="1" u="sng" dirty="0"/>
              <a:t>(1-Everyday materials)</a:t>
            </a:r>
            <a:endParaRPr lang="en-GB" sz="1900" dirty="0"/>
          </a:p>
          <a:p>
            <a:pPr>
              <a:defRPr/>
            </a:pPr>
            <a:r>
              <a:rPr lang="en-GB" dirty="0"/>
              <a:t>describe the simple physical properties of a variety of everyday materials </a:t>
            </a:r>
            <a:r>
              <a:rPr lang="en-GB" sz="1900" b="1" u="sng" dirty="0"/>
              <a:t>(1-Everyday materials)</a:t>
            </a:r>
            <a:endParaRPr lang="en-GB" sz="1900" dirty="0"/>
          </a:p>
          <a:p>
            <a:pPr>
              <a:defRPr/>
            </a:pPr>
            <a:r>
              <a:rPr lang="en-GB" dirty="0"/>
              <a:t>compare and group together a variety of everyday materials on the basis of their simple physical properties </a:t>
            </a:r>
            <a:r>
              <a:rPr lang="en-GB" sz="1700" b="1" u="sng" dirty="0"/>
              <a:t>(1-Everyday materials)</a:t>
            </a:r>
            <a:endParaRPr lang="en-GB" sz="1700" dirty="0"/>
          </a:p>
          <a:p>
            <a:pPr marL="0" indent="0">
              <a:buNone/>
              <a:defRPr/>
            </a:pPr>
            <a:endParaRPr lang="en-GB" dirty="0"/>
          </a:p>
        </p:txBody>
      </p:sp>
      <p:sp>
        <p:nvSpPr>
          <p:cNvPr id="8195" name="Slide Number Placeholder 1">
            <a:extLst>
              <a:ext uri="{FF2B5EF4-FFF2-40B4-BE49-F238E27FC236}">
                <a16:creationId xmlns:a16="http://schemas.microsoft.com/office/drawing/2014/main" id="{4263555D-7945-465E-B64E-3718BD4F77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44294E-4E2C-49E9-BE36-2C0C5906AC72}"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
        <p:nvSpPr>
          <p:cNvPr id="5" name="Title 1">
            <a:extLst>
              <a:ext uri="{FF2B5EF4-FFF2-40B4-BE49-F238E27FC236}">
                <a16:creationId xmlns:a16="http://schemas.microsoft.com/office/drawing/2014/main" id="{0834330C-4065-4ACA-A1F7-50F04ABCFCC6}"/>
              </a:ext>
            </a:extLst>
          </p:cNvPr>
          <p:cNvSpPr txBox="1">
            <a:spLocks/>
          </p:cNvSpPr>
          <p:nvPr/>
        </p:nvSpPr>
        <p:spPr>
          <a:xfrm>
            <a:off x="641350" y="576263"/>
            <a:ext cx="7886700" cy="668337"/>
          </a:xfrm>
          <a:prstGeom prst="rect">
            <a:avLst/>
          </a:prstGeom>
          <a:solidFill>
            <a:srgbClr val="009EE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altLang="en-US" sz="3200" dirty="0"/>
              <a:t>Year 1 statements</a:t>
            </a:r>
            <a:endParaRPr lang="en-GB" sz="3200" spc="-15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0A089-260C-456F-BEEE-C9A683E164E4}"/>
              </a:ext>
            </a:extLst>
          </p:cNvPr>
          <p:cNvSpPr>
            <a:spLocks noGrp="1"/>
          </p:cNvSpPr>
          <p:nvPr>
            <p:ph idx="1"/>
          </p:nvPr>
        </p:nvSpPr>
        <p:spPr>
          <a:xfrm>
            <a:off x="628650" y="1031875"/>
            <a:ext cx="7886700" cy="4794250"/>
          </a:xfrm>
        </p:spPr>
        <p:txBody>
          <a:bodyPr>
            <a:noAutofit/>
          </a:bodyPr>
          <a:lstStyle/>
          <a:p>
            <a:pPr marL="0" indent="0">
              <a:buFont typeface="Arial" panose="020B0604020202020204" pitchFamily="34" charset="0"/>
              <a:buNone/>
              <a:defRPr/>
            </a:pPr>
            <a:r>
              <a:rPr lang="en-GB" sz="2400" dirty="0"/>
              <a:t>Pupils </a:t>
            </a:r>
            <a:r>
              <a:rPr lang="en-GB" sz="2400" b="1" dirty="0"/>
              <a:t>do not </a:t>
            </a:r>
            <a:r>
              <a:rPr lang="en-GB" sz="2400" dirty="0"/>
              <a:t>need to be taught content they will learn in later year groups. They can be challenged by applying the content for their year group in broader contexts.</a:t>
            </a:r>
          </a:p>
          <a:p>
            <a:pPr marL="0" indent="0">
              <a:buFont typeface="Arial" panose="020B0604020202020204" pitchFamily="34" charset="0"/>
              <a:buNone/>
              <a:defRPr/>
            </a:pPr>
            <a:r>
              <a:rPr lang="en-GB" sz="2400" dirty="0"/>
              <a:t>In Year 2 pupils will be taught to:</a:t>
            </a:r>
          </a:p>
          <a:p>
            <a:pPr>
              <a:defRPr/>
            </a:pPr>
            <a:r>
              <a:rPr lang="en-GB" sz="2400" dirty="0"/>
              <a:t>identify and compare the suitability of a variety of everyday materials, including wood, metal, plastic, glass, brick, rock, paper and cardboard for particular uses </a:t>
            </a:r>
            <a:r>
              <a:rPr lang="en-GB" sz="1600" b="1" u="sng" dirty="0"/>
              <a:t>(2-Everyday materials)</a:t>
            </a:r>
            <a:endParaRPr lang="en-GB" sz="1600" dirty="0"/>
          </a:p>
          <a:p>
            <a:pPr>
              <a:defRPr/>
            </a:pPr>
            <a:r>
              <a:rPr lang="en-GB" sz="2400" dirty="0"/>
              <a:t>find out how the shapes of solid objects made from some materials can be changed by squashing, bending, twisting and stretching. </a:t>
            </a:r>
            <a:r>
              <a:rPr lang="en-GB" sz="1600" b="1" u="sng" dirty="0"/>
              <a:t>(2-Everyday materials)</a:t>
            </a:r>
            <a:endParaRPr lang="en-GB" sz="1600" dirty="0"/>
          </a:p>
          <a:p>
            <a:pPr marL="0" indent="0">
              <a:buNone/>
              <a:defRPr/>
            </a:pPr>
            <a:endParaRPr lang="en-GB" sz="2400" dirty="0"/>
          </a:p>
          <a:p>
            <a:pPr marL="0" indent="0">
              <a:buFont typeface="Arial" panose="020B0604020202020204" pitchFamily="34" charset="0"/>
              <a:buNone/>
              <a:defRPr/>
            </a:pPr>
            <a:endParaRPr lang="en-GB" sz="2400" dirty="0"/>
          </a:p>
          <a:p>
            <a:pPr marL="0" indent="0">
              <a:buFont typeface="Arial" panose="020B0604020202020204" pitchFamily="34" charset="0"/>
              <a:buNone/>
              <a:defRPr/>
            </a:pPr>
            <a:endParaRPr lang="en-GB" sz="2400" dirty="0"/>
          </a:p>
          <a:p>
            <a:pPr marL="0" indent="0">
              <a:buFont typeface="Arial" panose="020B0604020202020204" pitchFamily="34" charset="0"/>
              <a:buNone/>
              <a:defRPr/>
            </a:pPr>
            <a:endParaRPr lang="en-GB" sz="2400" dirty="0"/>
          </a:p>
          <a:p>
            <a:pPr marL="0" indent="0">
              <a:buFont typeface="Arial" panose="020B0604020202020204" pitchFamily="34" charset="0"/>
              <a:buNone/>
              <a:defRPr/>
            </a:pPr>
            <a:r>
              <a:rPr lang="en-GB" dirty="0"/>
              <a:t> </a:t>
            </a:r>
          </a:p>
        </p:txBody>
      </p:sp>
      <p:sp>
        <p:nvSpPr>
          <p:cNvPr id="6" name="Title 1">
            <a:extLst>
              <a:ext uri="{FF2B5EF4-FFF2-40B4-BE49-F238E27FC236}">
                <a16:creationId xmlns:a16="http://schemas.microsoft.com/office/drawing/2014/main" id="{8BD46531-D324-414E-9CB8-94A66AD729FA}"/>
              </a:ext>
            </a:extLst>
          </p:cNvPr>
          <p:cNvSpPr txBox="1">
            <a:spLocks/>
          </p:cNvSpPr>
          <p:nvPr/>
        </p:nvSpPr>
        <p:spPr>
          <a:xfrm>
            <a:off x="628650" y="112713"/>
            <a:ext cx="7886700" cy="668337"/>
          </a:xfrm>
          <a:prstGeom prst="rect">
            <a:avLst/>
          </a:prstGeom>
          <a:solidFill>
            <a:srgbClr val="FF000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Later Statements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05674778-757E-4570-AF03-2D41504D34C3}"/>
              </a:ext>
            </a:extLst>
          </p:cNvPr>
          <p:cNvSpPr>
            <a:spLocks noChangeArrowheads="1"/>
          </p:cNvSpPr>
          <p:nvPr/>
        </p:nvSpPr>
        <p:spPr bwMode="auto">
          <a:xfrm>
            <a:off x="457200" y="2063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800">
              <a:latin typeface="Arial" panose="020B0604020202020204" pitchFamily="34" charset="0"/>
            </a:endParaRPr>
          </a:p>
        </p:txBody>
      </p:sp>
      <p:graphicFrame>
        <p:nvGraphicFramePr>
          <p:cNvPr id="25" name="Table 24">
            <a:extLst>
              <a:ext uri="{FF2B5EF4-FFF2-40B4-BE49-F238E27FC236}">
                <a16:creationId xmlns:a16="http://schemas.microsoft.com/office/drawing/2014/main" id="{5A9C8D98-7405-4432-89EE-A4A270B4226C}"/>
              </a:ext>
            </a:extLst>
          </p:cNvPr>
          <p:cNvGraphicFramePr>
            <a:graphicFrameLocks noGrp="1"/>
          </p:cNvGraphicFramePr>
          <p:nvPr/>
        </p:nvGraphicFramePr>
        <p:xfrm>
          <a:off x="-2" y="908721"/>
          <a:ext cx="9144001" cy="5400598"/>
        </p:xfrm>
        <a:graphic>
          <a:graphicData uri="http://schemas.openxmlformats.org/drawingml/2006/table">
            <a:tbl>
              <a:tblPr firstRow="1" bandRow="1">
                <a:tableStyleId>{5C22544A-7EE6-4342-B048-85BDC9FD1C3A}</a:tableStyleId>
              </a:tblPr>
              <a:tblGrid>
                <a:gridCol w="1012573">
                  <a:extLst>
                    <a:ext uri="{9D8B030D-6E8A-4147-A177-3AD203B41FA5}">
                      <a16:colId xmlns:a16="http://schemas.microsoft.com/office/drawing/2014/main" val="20000"/>
                    </a:ext>
                  </a:extLst>
                </a:gridCol>
                <a:gridCol w="2974632">
                  <a:extLst>
                    <a:ext uri="{9D8B030D-6E8A-4147-A177-3AD203B41FA5}">
                      <a16:colId xmlns:a16="http://schemas.microsoft.com/office/drawing/2014/main" val="20001"/>
                    </a:ext>
                  </a:extLst>
                </a:gridCol>
                <a:gridCol w="2974632">
                  <a:extLst>
                    <a:ext uri="{9D8B030D-6E8A-4147-A177-3AD203B41FA5}">
                      <a16:colId xmlns:a16="http://schemas.microsoft.com/office/drawing/2014/main" val="20002"/>
                    </a:ext>
                  </a:extLst>
                </a:gridCol>
                <a:gridCol w="2182164">
                  <a:extLst>
                    <a:ext uri="{9D8B030D-6E8A-4147-A177-3AD203B41FA5}">
                      <a16:colId xmlns:a16="http://schemas.microsoft.com/office/drawing/2014/main" val="20003"/>
                    </a:ext>
                  </a:extLst>
                </a:gridCol>
              </a:tblGrid>
              <a:tr h="504547">
                <a:tc>
                  <a:txBody>
                    <a:bodyPr/>
                    <a:lstStyle/>
                    <a:p>
                      <a:pPr>
                        <a:lnSpc>
                          <a:spcPct val="115000"/>
                        </a:lnSpc>
                      </a:pPr>
                      <a:endParaRPr lang="en-GB" sz="1000">
                        <a:solidFill>
                          <a:schemeClr val="tx1"/>
                        </a:solidFill>
                        <a:effectLst/>
                        <a:latin typeface="Calibri" panose="020F0502020204030204" pitchFamily="34" charset="0"/>
                        <a:cs typeface="Times New Roman" panose="02020603050405020304" pitchFamily="18" charset="0"/>
                      </a:endParaRPr>
                    </a:p>
                  </a:txBody>
                  <a:tcPr marL="63215" marR="63215" marT="31607" marB="31607">
                    <a:solidFill>
                      <a:srgbClr val="00B050"/>
                    </a:solidFill>
                  </a:tcPr>
                </a:tc>
                <a:tc>
                  <a:txBody>
                    <a:bodyPr/>
                    <a:lstStyle/>
                    <a:p>
                      <a:pPr>
                        <a:lnSpc>
                          <a:spcPct val="115000"/>
                        </a:lnSpc>
                        <a:spcAft>
                          <a:spcPts val="0"/>
                        </a:spcAft>
                      </a:pPr>
                      <a:r>
                        <a:rPr lang="en-US" sz="1300" kern="1200">
                          <a:solidFill>
                            <a:schemeClr val="tx1"/>
                          </a:solidFill>
                          <a:effectLst/>
                        </a:rPr>
                        <a:t>Assessment guidance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15" marR="63215" marT="31607" marB="31607">
                    <a:solidFill>
                      <a:srgbClr val="00B050"/>
                    </a:solidFill>
                  </a:tcPr>
                </a:tc>
                <a:tc>
                  <a:txBody>
                    <a:bodyPr/>
                    <a:lstStyle/>
                    <a:p>
                      <a:pPr>
                        <a:lnSpc>
                          <a:spcPct val="115000"/>
                        </a:lnSpc>
                        <a:spcAft>
                          <a:spcPts val="0"/>
                        </a:spcAft>
                      </a:pPr>
                      <a:r>
                        <a:rPr lang="en-US" sz="1300" kern="1200">
                          <a:solidFill>
                            <a:schemeClr val="tx1"/>
                          </a:solidFill>
                          <a:effectLst/>
                        </a:rPr>
                        <a:t>Key learning </a:t>
                      </a:r>
                      <a:endParaRPr lang="en-GB"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15" marR="63215" marT="31607" marB="31607">
                    <a:solidFill>
                      <a:srgbClr val="00B050"/>
                    </a:solidFill>
                  </a:tcPr>
                </a:tc>
                <a:tc>
                  <a:txBody>
                    <a:bodyPr/>
                    <a:lstStyle/>
                    <a:p>
                      <a:pPr>
                        <a:lnSpc>
                          <a:spcPct val="115000"/>
                        </a:lnSpc>
                        <a:spcAft>
                          <a:spcPts val="0"/>
                        </a:spcAft>
                      </a:pPr>
                      <a:r>
                        <a:rPr lang="en-US" sz="1300" kern="1200" dirty="0">
                          <a:solidFill>
                            <a:schemeClr val="tx1"/>
                          </a:solidFill>
                          <a:effectLst/>
                        </a:rPr>
                        <a:t>Possible Evidence</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215" marR="63215" marT="31607" marB="31607">
                    <a:solidFill>
                      <a:srgbClr val="00B050"/>
                    </a:solidFill>
                  </a:tcPr>
                </a:tc>
                <a:extLst>
                  <a:ext uri="{0D108BD9-81ED-4DB2-BD59-A6C34878D82A}">
                    <a16:rowId xmlns:a16="http://schemas.microsoft.com/office/drawing/2014/main" val="10000"/>
                  </a:ext>
                </a:extLst>
              </a:tr>
              <a:tr h="2600689">
                <a:tc rowSpan="2">
                  <a:txBody>
                    <a:bodyPr/>
                    <a:lstStyle/>
                    <a:p>
                      <a:pPr algn="ctr">
                        <a:lnSpc>
                          <a:spcPct val="115000"/>
                        </a:lnSpc>
                        <a:spcAft>
                          <a:spcPts val="0"/>
                        </a:spcAft>
                      </a:pPr>
                      <a:r>
                        <a:rPr lang="en-US" sz="1700" kern="1200">
                          <a:effectLst/>
                        </a:rPr>
                        <a:t>SECURE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15" marR="63215" marT="31607" marB="31607" vert="vert270" anchor="ctr">
                    <a:solidFill>
                      <a:srgbClr val="00B050"/>
                    </a:solidFill>
                  </a:tcPr>
                </a:tc>
                <a:tc>
                  <a:txBody>
                    <a:bodyPr/>
                    <a:lstStyle/>
                    <a:p>
                      <a:pPr>
                        <a:lnSpc>
                          <a:spcPct val="115000"/>
                        </a:lnSpc>
                        <a:spcAft>
                          <a:spcPts val="0"/>
                        </a:spcAft>
                      </a:pPr>
                      <a:r>
                        <a:rPr lang="en-US" sz="1000" kern="1200">
                          <a:effectLst/>
                        </a:rPr>
                        <a:t>Shows understanding of a concept using scientific vocabulary correctly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215" marR="63215" marT="31607" marB="31607">
                    <a:solidFill>
                      <a:schemeClr val="accent3">
                        <a:lumMod val="40000"/>
                        <a:lumOff val="60000"/>
                      </a:schemeClr>
                    </a:solidFill>
                  </a:tcPr>
                </a:tc>
                <a:tc>
                  <a:txBody>
                    <a:bodyPr/>
                    <a:lstStyle/>
                    <a:p>
                      <a:pPr>
                        <a:lnSpc>
                          <a:spcPct val="115000"/>
                        </a:lnSpc>
                        <a:spcAft>
                          <a:spcPts val="0"/>
                        </a:spcAft>
                      </a:pPr>
                      <a:r>
                        <a:rPr lang="en-GB" sz="1000" kern="1200">
                          <a:effectLst/>
                        </a:rPr>
                        <a:t>All objects are made of one or more materials. Some objects can be made from different materials e.g. plastic, metal or wooden spoons. Materials can be described by their properties e.g. shiny, stretchy, rough etc. Some materials e.g. plastic can be in different forms with very different properties.</a:t>
                      </a:r>
                      <a:endParaRPr lang="en-GB" sz="1000">
                        <a:effectLst/>
                      </a:endParaRPr>
                    </a:p>
                    <a:p>
                      <a:pPr>
                        <a:lnSpc>
                          <a:spcPct val="115000"/>
                        </a:lnSpc>
                        <a:spcAft>
                          <a:spcPts val="0"/>
                        </a:spcAft>
                      </a:pPr>
                      <a:r>
                        <a:rPr lang="en-GB" sz="1000" kern="1200">
                          <a:effectLst/>
                        </a:rPr>
                        <a:t>Key vocabulary</a:t>
                      </a:r>
                      <a:endParaRPr lang="en-GB" sz="1000">
                        <a:effectLst/>
                      </a:endParaRPr>
                    </a:p>
                    <a:p>
                      <a:pPr>
                        <a:lnSpc>
                          <a:spcPct val="115000"/>
                        </a:lnSpc>
                        <a:spcAft>
                          <a:spcPts val="0"/>
                        </a:spcAft>
                      </a:pPr>
                      <a:r>
                        <a:rPr lang="en-GB" sz="1000" kern="1200">
                          <a:effectLst/>
                        </a:rPr>
                        <a:t>Object, material, wood, plastic, glass, metal, water, rock, brick, paper, fabric, elastic, foil, card/cardboard, rubber, wool, clay, hard, soft, stretchy, stiff, bendy, floppy, waterproof, absorbent, breaks/tears, rough, smooth, shiny, dull, see through, not see through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79018" marR="79018" marT="8780" marB="0">
                    <a:solidFill>
                      <a:schemeClr val="accent3">
                        <a:lumMod val="40000"/>
                        <a:lumOff val="60000"/>
                      </a:schemeClr>
                    </a:solidFill>
                  </a:tcPr>
                </a:tc>
                <a:tc>
                  <a:txBody>
                    <a:bodyPr/>
                    <a:lstStyle/>
                    <a:p>
                      <a:pPr>
                        <a:lnSpc>
                          <a:spcPct val="115000"/>
                        </a:lnSpc>
                        <a:spcAft>
                          <a:spcPts val="0"/>
                        </a:spcAft>
                      </a:pPr>
                      <a:r>
                        <a:rPr lang="en-GB" sz="1000">
                          <a:effectLst/>
                        </a:rPr>
                        <a:t>Can label a picture or diagram of an object made from different materials</a:t>
                      </a:r>
                    </a:p>
                    <a:p>
                      <a:pPr>
                        <a:lnSpc>
                          <a:spcPct val="115000"/>
                        </a:lnSpc>
                        <a:spcAft>
                          <a:spcPts val="0"/>
                        </a:spcAft>
                      </a:pPr>
                      <a:r>
                        <a:rPr lang="en-GB" sz="1000">
                          <a:effectLst/>
                        </a:rPr>
                        <a:t>Can describe the properties of different materials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79018" marR="79018" marT="8780" marB="0">
                    <a:solidFill>
                      <a:schemeClr val="accent3">
                        <a:lumMod val="40000"/>
                        <a:lumOff val="60000"/>
                      </a:schemeClr>
                    </a:solidFill>
                  </a:tcPr>
                </a:tc>
                <a:extLst>
                  <a:ext uri="{0D108BD9-81ED-4DB2-BD59-A6C34878D82A}">
                    <a16:rowId xmlns:a16="http://schemas.microsoft.com/office/drawing/2014/main" val="10001"/>
                  </a:ext>
                </a:extLst>
              </a:tr>
              <a:tr h="2295362">
                <a:tc vMerge="1">
                  <a:txBody>
                    <a:bodyPr/>
                    <a:lstStyle/>
                    <a:p>
                      <a:endParaRPr lang="en-GB"/>
                    </a:p>
                  </a:txBody>
                  <a:tcPr/>
                </a:tc>
                <a:tc>
                  <a:txBody>
                    <a:bodyPr/>
                    <a:lstStyle/>
                    <a:p>
                      <a:pPr>
                        <a:lnSpc>
                          <a:spcPct val="115000"/>
                        </a:lnSpc>
                        <a:spcAft>
                          <a:spcPts val="0"/>
                        </a:spcAft>
                      </a:pPr>
                      <a:r>
                        <a:rPr lang="en-US" sz="1000" kern="1200">
                          <a:effectLst/>
                        </a:rPr>
                        <a:t>Applying knowledge in familiar related contexts, including a range of enquiries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215" marR="63215" marT="31607" marB="31607">
                    <a:solidFill>
                      <a:schemeClr val="accent3">
                        <a:lumMod val="40000"/>
                        <a:lumOff val="60000"/>
                      </a:schemeClr>
                    </a:solidFill>
                  </a:tcPr>
                </a:tc>
                <a:tc>
                  <a:txBody>
                    <a:bodyPr/>
                    <a:lstStyle/>
                    <a:p>
                      <a:pPr>
                        <a:lnSpc>
                          <a:spcPct val="115000"/>
                        </a:lnSpc>
                        <a:spcAft>
                          <a:spcPts val="0"/>
                        </a:spcAft>
                      </a:pPr>
                      <a:r>
                        <a:rPr lang="en-US" sz="1000" kern="1200">
                          <a:effectLst/>
                        </a:rPr>
                        <a:t>Classify objects made of one material in different ways e.g. a group of object made of metal</a:t>
                      </a:r>
                      <a:endParaRPr lang="en-GB" sz="1000">
                        <a:effectLst/>
                      </a:endParaRPr>
                    </a:p>
                    <a:p>
                      <a:pPr>
                        <a:lnSpc>
                          <a:spcPct val="115000"/>
                        </a:lnSpc>
                        <a:spcAft>
                          <a:spcPts val="0"/>
                        </a:spcAft>
                      </a:pPr>
                      <a:r>
                        <a:rPr lang="en-US" sz="1000" kern="1200">
                          <a:effectLst/>
                        </a:rPr>
                        <a:t>Classify in different ways one type of object made from a range of materials e.g. a collection of spoons made of different materials</a:t>
                      </a:r>
                      <a:endParaRPr lang="en-GB" sz="1000">
                        <a:effectLst/>
                      </a:endParaRPr>
                    </a:p>
                    <a:p>
                      <a:pPr>
                        <a:lnSpc>
                          <a:spcPct val="115000"/>
                        </a:lnSpc>
                        <a:spcAft>
                          <a:spcPts val="0"/>
                        </a:spcAft>
                      </a:pPr>
                      <a:r>
                        <a:rPr lang="en-US" sz="1000" kern="1200">
                          <a:effectLst/>
                        </a:rPr>
                        <a:t>Classify materials based on their properties</a:t>
                      </a:r>
                      <a:endParaRPr lang="en-GB" sz="1000">
                        <a:effectLst/>
                      </a:endParaRPr>
                    </a:p>
                    <a:p>
                      <a:pPr>
                        <a:lnSpc>
                          <a:spcPct val="115000"/>
                        </a:lnSpc>
                        <a:spcAft>
                          <a:spcPts val="0"/>
                        </a:spcAft>
                      </a:pPr>
                      <a:r>
                        <a:rPr lang="en-US" sz="1000" kern="1200">
                          <a:effectLst/>
                        </a:rPr>
                        <a:t>Test the properties of objects e.g. absorbency of cloths, strength of party hats made of different papers, stiffness of paper plates, waterproofness of shelters</a:t>
                      </a:r>
                      <a:endParaRPr lang="en-GB" sz="1000">
                        <a:effectLst/>
                      </a:endParaRPr>
                    </a:p>
                    <a:p>
                      <a:pPr>
                        <a:lnSpc>
                          <a:spcPct val="115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84286" marR="84286" marT="42143" marB="42143">
                    <a:solidFill>
                      <a:schemeClr val="accent3">
                        <a:lumMod val="40000"/>
                        <a:lumOff val="60000"/>
                      </a:schemeClr>
                    </a:solidFill>
                  </a:tcPr>
                </a:tc>
                <a:tc>
                  <a:txBody>
                    <a:bodyPr/>
                    <a:lstStyle/>
                    <a:p>
                      <a:pPr>
                        <a:lnSpc>
                          <a:spcPct val="115000"/>
                        </a:lnSpc>
                        <a:spcAft>
                          <a:spcPts val="0"/>
                        </a:spcAft>
                      </a:pPr>
                      <a:r>
                        <a:rPr lang="en-GB" sz="1000" dirty="0">
                          <a:effectLst/>
                        </a:rPr>
                        <a:t>Can sort objects and materials using a range of properties</a:t>
                      </a:r>
                    </a:p>
                    <a:p>
                      <a:pPr>
                        <a:lnSpc>
                          <a:spcPct val="115000"/>
                        </a:lnSpc>
                        <a:spcAft>
                          <a:spcPts val="0"/>
                        </a:spcAft>
                      </a:pPr>
                      <a:r>
                        <a:rPr lang="en-GB" sz="1000" dirty="0">
                          <a:effectLst/>
                        </a:rPr>
                        <a:t>Can choose an appropriate method for testing an object for a particular property</a:t>
                      </a:r>
                    </a:p>
                    <a:p>
                      <a:pPr>
                        <a:lnSpc>
                          <a:spcPct val="115000"/>
                        </a:lnSpc>
                        <a:spcAft>
                          <a:spcPts val="0"/>
                        </a:spcAft>
                      </a:pPr>
                      <a:r>
                        <a:rPr lang="en-GB" sz="1000" dirty="0">
                          <a:effectLst/>
                        </a:rPr>
                        <a:t>Can use their test evidence to answer the questions about properties e.g. Which cloth is the most absorbent?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286" marR="84286" marT="42143" marB="42143">
                    <a:solidFill>
                      <a:schemeClr val="accent3">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22D680-D4FB-427A-8CE7-BF19B84DD538}"/>
              </a:ext>
            </a:extLst>
          </p:cNvPr>
          <p:cNvSpPr txBox="1"/>
          <p:nvPr/>
        </p:nvSpPr>
        <p:spPr>
          <a:xfrm>
            <a:off x="81052" y="1186712"/>
            <a:ext cx="8640960" cy="646331"/>
          </a:xfrm>
          <a:prstGeom prst="rect">
            <a:avLst/>
          </a:prstGeom>
          <a:noFill/>
        </p:spPr>
        <p:txBody>
          <a:bodyPr wrap="square" rtlCol="0">
            <a:spAutoFit/>
          </a:bodyPr>
          <a:lstStyle/>
          <a:p>
            <a:r>
              <a:rPr lang="en-GB" dirty="0"/>
              <a:t>Whilst outside in groups the children were shown a material and then they hunted in the school grounds to find objects made of that material.</a:t>
            </a:r>
          </a:p>
        </p:txBody>
      </p:sp>
      <p:sp>
        <p:nvSpPr>
          <p:cNvPr id="8" name="TextBox 7">
            <a:extLst>
              <a:ext uri="{FF2B5EF4-FFF2-40B4-BE49-F238E27FC236}">
                <a16:creationId xmlns:a16="http://schemas.microsoft.com/office/drawing/2014/main" id="{2F661C0A-69D4-4C26-ACD8-6E9FD8B123B2}"/>
              </a:ext>
            </a:extLst>
          </p:cNvPr>
          <p:cNvSpPr txBox="1"/>
          <p:nvPr/>
        </p:nvSpPr>
        <p:spPr>
          <a:xfrm>
            <a:off x="5220071" y="2607295"/>
            <a:ext cx="3714393" cy="1200329"/>
          </a:xfrm>
          <a:prstGeom prst="rect">
            <a:avLst/>
          </a:prstGeom>
          <a:noFill/>
        </p:spPr>
        <p:txBody>
          <a:bodyPr wrap="square" rtlCol="0">
            <a:spAutoFit/>
          </a:bodyPr>
          <a:lstStyle/>
          <a:p>
            <a:r>
              <a:rPr lang="en-GB" dirty="0">
                <a:solidFill>
                  <a:schemeClr val="accent3"/>
                </a:solidFill>
              </a:rPr>
              <a:t>I was looking for plastic, metal, foam and fabric. There were lots of plastic things. They were all very different. My friends found wood and rocks.</a:t>
            </a:r>
            <a:endParaRPr lang="en-GB" dirty="0">
              <a:solidFill>
                <a:srgbClr val="7030A0"/>
              </a:solidFill>
            </a:endParaRPr>
          </a:p>
        </p:txBody>
      </p:sp>
      <p:sp>
        <p:nvSpPr>
          <p:cNvPr id="4" name="Rectangle 3">
            <a:extLst>
              <a:ext uri="{FF2B5EF4-FFF2-40B4-BE49-F238E27FC236}">
                <a16:creationId xmlns:a16="http://schemas.microsoft.com/office/drawing/2014/main" id="{8B2F3ADB-22D5-4F13-95CE-F04EDA6797FF}"/>
              </a:ext>
            </a:extLst>
          </p:cNvPr>
          <p:cNvSpPr/>
          <p:nvPr/>
        </p:nvSpPr>
        <p:spPr>
          <a:xfrm>
            <a:off x="28353" y="112377"/>
            <a:ext cx="8746359" cy="923330"/>
          </a:xfrm>
          <a:prstGeom prst="rect">
            <a:avLst/>
          </a:prstGeom>
        </p:spPr>
        <p:txBody>
          <a:bodyPr wrap="square">
            <a:spAutoFit/>
          </a:bodyPr>
          <a:lstStyle/>
          <a:p>
            <a:pPr>
              <a:defRPr/>
            </a:pPr>
            <a:r>
              <a:rPr lang="en-GB" b="1" dirty="0"/>
              <a:t>Looking for different materials outside</a:t>
            </a:r>
          </a:p>
          <a:p>
            <a:pPr marL="285750" indent="-285750">
              <a:buFont typeface="Arial" panose="020B0604020202020204" pitchFamily="34" charset="0"/>
              <a:buChar char="•"/>
              <a:defRPr/>
            </a:pPr>
            <a:r>
              <a:rPr lang="en-GB" dirty="0"/>
              <a:t>identify and name a variety of everyday materials, including wood, plastic, glass, metal, water, and rock </a:t>
            </a:r>
          </a:p>
        </p:txBody>
      </p:sp>
      <p:sp>
        <p:nvSpPr>
          <p:cNvPr id="6" name="TextBox 5">
            <a:extLst>
              <a:ext uri="{FF2B5EF4-FFF2-40B4-BE49-F238E27FC236}">
                <a16:creationId xmlns:a16="http://schemas.microsoft.com/office/drawing/2014/main" id="{0ADB7D8B-F13B-419E-97B2-9E717E7DBF78}"/>
              </a:ext>
            </a:extLst>
          </p:cNvPr>
          <p:cNvSpPr txBox="1"/>
          <p:nvPr/>
        </p:nvSpPr>
        <p:spPr>
          <a:xfrm>
            <a:off x="209536" y="5877272"/>
            <a:ext cx="8724928" cy="369332"/>
          </a:xfrm>
          <a:prstGeom prst="rect">
            <a:avLst/>
          </a:prstGeom>
          <a:noFill/>
        </p:spPr>
        <p:txBody>
          <a:bodyPr wrap="square" rtlCol="0">
            <a:spAutoFit/>
          </a:bodyPr>
          <a:lstStyle/>
          <a:p>
            <a:r>
              <a:rPr lang="en-GB" dirty="0">
                <a:solidFill>
                  <a:srgbClr val="FF0000"/>
                </a:solidFill>
              </a:rPr>
              <a:t>Olivia identifies and names a wide range of materials.</a:t>
            </a:r>
          </a:p>
        </p:txBody>
      </p:sp>
      <p:pic>
        <p:nvPicPr>
          <p:cNvPr id="3" name="Picture 2">
            <a:extLst>
              <a:ext uri="{FF2B5EF4-FFF2-40B4-BE49-F238E27FC236}">
                <a16:creationId xmlns:a16="http://schemas.microsoft.com/office/drawing/2014/main" id="{D4D39C91-4D9A-4362-822D-C098AB204D73}"/>
              </a:ext>
            </a:extLst>
          </p:cNvPr>
          <p:cNvPicPr>
            <a:picLocks noChangeAspect="1"/>
          </p:cNvPicPr>
          <p:nvPr/>
        </p:nvPicPr>
        <p:blipFill>
          <a:blip r:embed="rId2"/>
          <a:stretch>
            <a:fillRect/>
          </a:stretch>
        </p:blipFill>
        <p:spPr>
          <a:xfrm>
            <a:off x="323528" y="2050261"/>
            <a:ext cx="4705350" cy="3514725"/>
          </a:xfrm>
          <a:prstGeom prst="rect">
            <a:avLst/>
          </a:prstGeom>
        </p:spPr>
      </p:pic>
    </p:spTree>
    <p:extLst>
      <p:ext uri="{BB962C8B-B14F-4D97-AF65-F5344CB8AC3E}">
        <p14:creationId xmlns:p14="http://schemas.microsoft.com/office/powerpoint/2010/main" val="78690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5816" y="2996952"/>
            <a:ext cx="2016224" cy="707886"/>
          </a:xfrm>
          <a:prstGeom prst="rect">
            <a:avLst/>
          </a:prstGeom>
          <a:noFill/>
        </p:spPr>
        <p:txBody>
          <a:bodyPr wrap="square" rtlCol="0">
            <a:spAutoFit/>
          </a:bodyPr>
          <a:lstStyle/>
          <a:p>
            <a:r>
              <a:rPr lang="en-GB" sz="4000" dirty="0">
                <a:solidFill>
                  <a:schemeClr val="bg1"/>
                </a:solidFill>
              </a:rPr>
              <a:t>2nd May</a:t>
            </a:r>
          </a:p>
        </p:txBody>
      </p:sp>
      <p:sp>
        <p:nvSpPr>
          <p:cNvPr id="2" name="TextBox 1">
            <a:extLst>
              <a:ext uri="{FF2B5EF4-FFF2-40B4-BE49-F238E27FC236}">
                <a16:creationId xmlns:a16="http://schemas.microsoft.com/office/drawing/2014/main" id="{7622D680-D4FB-427A-8CE7-BF19B84DD538}"/>
              </a:ext>
            </a:extLst>
          </p:cNvPr>
          <p:cNvSpPr txBox="1"/>
          <p:nvPr/>
        </p:nvSpPr>
        <p:spPr>
          <a:xfrm>
            <a:off x="81532" y="1377476"/>
            <a:ext cx="8640960" cy="369332"/>
          </a:xfrm>
          <a:prstGeom prst="rect">
            <a:avLst/>
          </a:prstGeom>
          <a:noFill/>
        </p:spPr>
        <p:txBody>
          <a:bodyPr wrap="square" rtlCol="0">
            <a:spAutoFit/>
          </a:bodyPr>
          <a:lstStyle/>
          <a:p>
            <a:r>
              <a:rPr lang="en-GB" dirty="0"/>
              <a:t>They were then given some property vocabulary to help them talk about their finds.</a:t>
            </a:r>
          </a:p>
        </p:txBody>
      </p:sp>
      <p:pic>
        <p:nvPicPr>
          <p:cNvPr id="7" name="Picture 3" descr="Y:\Photos 17-18\Sycamore Tree Class\April Garden and Chicks\DSC07744.JPG">
            <a:extLst>
              <a:ext uri="{FF2B5EF4-FFF2-40B4-BE49-F238E27FC236}">
                <a16:creationId xmlns:a16="http://schemas.microsoft.com/office/drawing/2014/main" id="{DC5D7AB7-59B4-4279-9134-0A25E92DF3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24289" y="2244727"/>
            <a:ext cx="3359930" cy="2520280"/>
          </a:xfrm>
          <a:prstGeom prst="rect">
            <a:avLst/>
          </a:prstGeom>
          <a:noFill/>
        </p:spPr>
      </p:pic>
      <p:sp>
        <p:nvSpPr>
          <p:cNvPr id="8" name="TextBox 7">
            <a:extLst>
              <a:ext uri="{FF2B5EF4-FFF2-40B4-BE49-F238E27FC236}">
                <a16:creationId xmlns:a16="http://schemas.microsoft.com/office/drawing/2014/main" id="{2F661C0A-69D4-4C26-ACD8-6E9FD8B123B2}"/>
              </a:ext>
            </a:extLst>
          </p:cNvPr>
          <p:cNvSpPr txBox="1"/>
          <p:nvPr/>
        </p:nvSpPr>
        <p:spPr>
          <a:xfrm>
            <a:off x="4932040" y="2164496"/>
            <a:ext cx="3240360" cy="1477328"/>
          </a:xfrm>
          <a:prstGeom prst="rect">
            <a:avLst/>
          </a:prstGeom>
          <a:noFill/>
        </p:spPr>
        <p:txBody>
          <a:bodyPr wrap="square" rtlCol="0">
            <a:spAutoFit/>
          </a:bodyPr>
          <a:lstStyle/>
          <a:p>
            <a:r>
              <a:rPr lang="en-GB" dirty="0">
                <a:solidFill>
                  <a:schemeClr val="accent3"/>
                </a:solidFill>
              </a:rPr>
              <a:t>Some plastic was a bit bendy – like the ball. Some was very rigid like the watering can. It was all water repellent.</a:t>
            </a:r>
          </a:p>
          <a:p>
            <a:endParaRPr lang="en-GB" dirty="0">
              <a:solidFill>
                <a:srgbClr val="7030A0"/>
              </a:solidFill>
            </a:endParaRPr>
          </a:p>
        </p:txBody>
      </p:sp>
      <p:sp>
        <p:nvSpPr>
          <p:cNvPr id="4" name="Rectangle 3">
            <a:extLst>
              <a:ext uri="{FF2B5EF4-FFF2-40B4-BE49-F238E27FC236}">
                <a16:creationId xmlns:a16="http://schemas.microsoft.com/office/drawing/2014/main" id="{8B2F3ADB-22D5-4F13-95CE-F04EDA6797FF}"/>
              </a:ext>
            </a:extLst>
          </p:cNvPr>
          <p:cNvSpPr/>
          <p:nvPr/>
        </p:nvSpPr>
        <p:spPr>
          <a:xfrm>
            <a:off x="81532" y="89293"/>
            <a:ext cx="8746359" cy="1477328"/>
          </a:xfrm>
          <a:prstGeom prst="rect">
            <a:avLst/>
          </a:prstGeom>
        </p:spPr>
        <p:txBody>
          <a:bodyPr wrap="square">
            <a:spAutoFit/>
          </a:bodyPr>
          <a:lstStyle/>
          <a:p>
            <a:pPr>
              <a:defRPr/>
            </a:pPr>
            <a:r>
              <a:rPr lang="en-GB" b="1" dirty="0"/>
              <a:t>Looking for different materials outside (contd.)</a:t>
            </a:r>
          </a:p>
          <a:p>
            <a:pPr marL="285750" indent="-285750">
              <a:buFont typeface="Arial" panose="020B0604020202020204" pitchFamily="34" charset="0"/>
              <a:buChar char="•"/>
              <a:defRPr/>
            </a:pPr>
            <a:r>
              <a:rPr lang="en-GB" dirty="0"/>
              <a:t>identify and name a variety of everyday materials, including wood, plastic, glass, metal, water, and rock </a:t>
            </a:r>
          </a:p>
          <a:p>
            <a:pPr marL="285750" indent="-285750">
              <a:buFont typeface="Arial" panose="020B0604020202020204" pitchFamily="34" charset="0"/>
              <a:buChar char="•"/>
              <a:defRPr/>
            </a:pPr>
            <a:r>
              <a:rPr lang="en-GB" dirty="0"/>
              <a:t>describe the simple physical properties of a variety of everyday materials </a:t>
            </a:r>
          </a:p>
          <a:p>
            <a:pPr marL="285750" indent="-285750">
              <a:buFont typeface="Arial" panose="020B0604020202020204" pitchFamily="34" charset="0"/>
              <a:buChar char="•"/>
              <a:defRPr/>
            </a:pPr>
            <a:endParaRPr lang="en-GB" dirty="0"/>
          </a:p>
        </p:txBody>
      </p:sp>
      <p:sp>
        <p:nvSpPr>
          <p:cNvPr id="6" name="TextBox 5">
            <a:extLst>
              <a:ext uri="{FF2B5EF4-FFF2-40B4-BE49-F238E27FC236}">
                <a16:creationId xmlns:a16="http://schemas.microsoft.com/office/drawing/2014/main" id="{E03206B9-778C-4155-B165-D46F418E72DA}"/>
              </a:ext>
            </a:extLst>
          </p:cNvPr>
          <p:cNvSpPr txBox="1"/>
          <p:nvPr/>
        </p:nvSpPr>
        <p:spPr>
          <a:xfrm>
            <a:off x="3131840" y="1887498"/>
            <a:ext cx="1440160" cy="1754326"/>
          </a:xfrm>
          <a:prstGeom prst="rect">
            <a:avLst/>
          </a:prstGeom>
          <a:solidFill>
            <a:schemeClr val="bg2"/>
          </a:solidFill>
        </p:spPr>
        <p:txBody>
          <a:bodyPr wrap="square" rtlCol="0">
            <a:spAutoFit/>
          </a:bodyPr>
          <a:lstStyle/>
          <a:p>
            <a:r>
              <a:rPr lang="en-GB" dirty="0"/>
              <a:t>Natural/manmade is a tricky concept for year 1 and not required.</a:t>
            </a:r>
          </a:p>
        </p:txBody>
      </p:sp>
      <p:sp>
        <p:nvSpPr>
          <p:cNvPr id="10" name="TextBox 9">
            <a:extLst>
              <a:ext uri="{FF2B5EF4-FFF2-40B4-BE49-F238E27FC236}">
                <a16:creationId xmlns:a16="http://schemas.microsoft.com/office/drawing/2014/main" id="{2283D8D3-E69E-473E-B1BD-771C7A5C1DD1}"/>
              </a:ext>
            </a:extLst>
          </p:cNvPr>
          <p:cNvSpPr txBox="1"/>
          <p:nvPr/>
        </p:nvSpPr>
        <p:spPr>
          <a:xfrm>
            <a:off x="3131840" y="3937129"/>
            <a:ext cx="5400600" cy="1200329"/>
          </a:xfrm>
          <a:prstGeom prst="rect">
            <a:avLst/>
          </a:prstGeom>
          <a:solidFill>
            <a:schemeClr val="bg2"/>
          </a:solidFill>
        </p:spPr>
        <p:txBody>
          <a:bodyPr wrap="square" rtlCol="0">
            <a:spAutoFit/>
          </a:bodyPr>
          <a:lstStyle/>
          <a:p>
            <a:r>
              <a:rPr lang="en-GB" dirty="0"/>
              <a:t>This lesson was taught by the school gardener who later buried materials with the children  to discover if they were compostable. They also discussed organic produce whilst growing vegetables.</a:t>
            </a:r>
          </a:p>
        </p:txBody>
      </p:sp>
      <p:cxnSp>
        <p:nvCxnSpPr>
          <p:cNvPr id="11" name="Straight Arrow Connector 10">
            <a:extLst>
              <a:ext uri="{FF2B5EF4-FFF2-40B4-BE49-F238E27FC236}">
                <a16:creationId xmlns:a16="http://schemas.microsoft.com/office/drawing/2014/main" id="{7856D336-18CA-4F3E-8307-F255D0B327D4}"/>
              </a:ext>
            </a:extLst>
          </p:cNvPr>
          <p:cNvCxnSpPr/>
          <p:nvPr/>
        </p:nvCxnSpPr>
        <p:spPr>
          <a:xfrm flipH="1">
            <a:off x="2303748" y="2038584"/>
            <a:ext cx="828092" cy="4951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7319E01-A3AB-4B90-AF04-A5EE6D3A44E7}"/>
              </a:ext>
            </a:extLst>
          </p:cNvPr>
          <p:cNvCxnSpPr>
            <a:cxnSpLocks/>
            <a:stCxn id="10" idx="1"/>
          </p:cNvCxnSpPr>
          <p:nvPr/>
        </p:nvCxnSpPr>
        <p:spPr>
          <a:xfrm flipH="1">
            <a:off x="2411760" y="4537294"/>
            <a:ext cx="7200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9C5E615-3B9E-44FD-9078-82B0083290A6}"/>
              </a:ext>
            </a:extLst>
          </p:cNvPr>
          <p:cNvSpPr txBox="1"/>
          <p:nvPr/>
        </p:nvSpPr>
        <p:spPr>
          <a:xfrm>
            <a:off x="323528" y="5480524"/>
            <a:ext cx="8398964" cy="369332"/>
          </a:xfrm>
          <a:prstGeom prst="rect">
            <a:avLst/>
          </a:prstGeom>
          <a:noFill/>
        </p:spPr>
        <p:txBody>
          <a:bodyPr wrap="square" rtlCol="0">
            <a:spAutoFit/>
          </a:bodyPr>
          <a:lstStyle/>
          <a:p>
            <a:r>
              <a:rPr lang="en-GB" dirty="0">
                <a:solidFill>
                  <a:srgbClr val="FF0000"/>
                </a:solidFill>
              </a:rPr>
              <a:t>Olivia is beginning to describe the properties of some materials.</a:t>
            </a:r>
          </a:p>
        </p:txBody>
      </p:sp>
    </p:spTree>
    <p:extLst>
      <p:ext uri="{BB962C8B-B14F-4D97-AF65-F5344CB8AC3E}">
        <p14:creationId xmlns:p14="http://schemas.microsoft.com/office/powerpoint/2010/main" val="158498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3484</Words>
  <Application>Microsoft Office PowerPoint</Application>
  <PresentationFormat>On-screen Show (4:3)</PresentationFormat>
  <Paragraphs>221</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Narrow</vt:lpstr>
      <vt:lpstr>Calibri</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dc:title>
  <dc:creator>Teacher</dc:creator>
  <cp:lastModifiedBy>Tom Holloway</cp:lastModifiedBy>
  <cp:revision>20</cp:revision>
  <dcterms:created xsi:type="dcterms:W3CDTF">2018-07-04T10:06:16Z</dcterms:created>
  <dcterms:modified xsi:type="dcterms:W3CDTF">2020-07-08T12:30:43Z</dcterms:modified>
</cp:coreProperties>
</file>