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81" r:id="rId2"/>
    <p:sldId id="397" r:id="rId3"/>
    <p:sldId id="398" r:id="rId4"/>
    <p:sldId id="399" r:id="rId5"/>
    <p:sldId id="404" r:id="rId6"/>
    <p:sldId id="405" r:id="rId7"/>
    <p:sldId id="406" r:id="rId8"/>
    <p:sldId id="403" r:id="rId9"/>
    <p:sldId id="259" r:id="rId10"/>
    <p:sldId id="258" r:id="rId11"/>
    <p:sldId id="263" r:id="rId12"/>
    <p:sldId id="264" r:id="rId13"/>
    <p:sldId id="265" r:id="rId14"/>
    <p:sldId id="267" r:id="rId15"/>
    <p:sldId id="266" r:id="rId16"/>
    <p:sldId id="268" r:id="rId17"/>
    <p:sldId id="269" r:id="rId18"/>
    <p:sldId id="272" r:id="rId19"/>
    <p:sldId id="273" r:id="rId20"/>
    <p:sldId id="274" r:id="rId21"/>
    <p:sldId id="275" r:id="rId22"/>
    <p:sldId id="382" r:id="rId23"/>
    <p:sldId id="383"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0472B7-B84F-4DC2-9316-3FB1D5D58091}" type="datetimeFigureOut">
              <a:rPr lang="en-GB" smtClean="0"/>
              <a:t>08/07/2020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D3A6E6-F273-480D-B68B-81F6DE891DC6}" type="slidenum">
              <a:rPr lang="en-GB" smtClean="0"/>
              <a:t>‹#›</a:t>
            </a:fld>
            <a:endParaRPr lang="en-GB"/>
          </a:p>
        </p:txBody>
      </p:sp>
    </p:spTree>
    <p:extLst>
      <p:ext uri="{BB962C8B-B14F-4D97-AF65-F5344CB8AC3E}">
        <p14:creationId xmlns:p14="http://schemas.microsoft.com/office/powerpoint/2010/main" val="2861632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B5EF7C71-6015-4539-86BA-3553E7EA70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DC6DB0BD-7197-4CD8-92BB-AC014094C5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Update with final version</a:t>
            </a:r>
          </a:p>
        </p:txBody>
      </p:sp>
      <p:sp>
        <p:nvSpPr>
          <p:cNvPr id="10244" name="Slide Number Placeholder 3">
            <a:extLst>
              <a:ext uri="{FF2B5EF4-FFF2-40B4-BE49-F238E27FC236}">
                <a16:creationId xmlns:a16="http://schemas.microsoft.com/office/drawing/2014/main" id="{422B0A8D-034B-482F-8FE0-E16E261FC4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963649-A691-43E6-A363-D510B05FD0A0}" type="slidenum">
              <a:rPr lang="en-GB" altLang="en-US" smtClean="0"/>
              <a:pPr/>
              <a:t>8</a:t>
            </a:fld>
            <a:endParaRPr lang="en-GB" altLang="en-US"/>
          </a:p>
        </p:txBody>
      </p:sp>
    </p:spTree>
    <p:extLst>
      <p:ext uri="{BB962C8B-B14F-4D97-AF65-F5344CB8AC3E}">
        <p14:creationId xmlns:p14="http://schemas.microsoft.com/office/powerpoint/2010/main" val="24957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0BF6BF-03A0-49CE-82A8-49BB33E21A14}"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300664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BF6BF-03A0-49CE-82A8-49BB33E21A14}"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386017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BF6BF-03A0-49CE-82A8-49BB33E21A14}"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341395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BF6BF-03A0-49CE-82A8-49BB33E21A14}"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2338462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0BF6BF-03A0-49CE-82A8-49BB33E21A14}"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81506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0BF6BF-03A0-49CE-82A8-49BB33E21A14}"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1018777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0BF6BF-03A0-49CE-82A8-49BB33E21A14}" type="datetimeFigureOut">
              <a:rPr lang="en-GB" smtClean="0"/>
              <a:t>08/07/2020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3266461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0BF6BF-03A0-49CE-82A8-49BB33E21A14}" type="datetimeFigureOut">
              <a:rPr lang="en-GB" smtClean="0"/>
              <a:t>08/07/2020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1832306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BF6BF-03A0-49CE-82A8-49BB33E21A14}" type="datetimeFigureOut">
              <a:rPr lang="en-GB" smtClean="0"/>
              <a:t>08/07/2020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1072614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0BF6BF-03A0-49CE-82A8-49BB33E21A14}"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139774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0BF6BF-03A0-49CE-82A8-49BB33E21A14}"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EE30B7-D652-4343-BCB5-94741C011A8D}" type="slidenum">
              <a:rPr lang="en-GB" smtClean="0"/>
              <a:t>‹#›</a:t>
            </a:fld>
            <a:endParaRPr lang="en-GB"/>
          </a:p>
        </p:txBody>
      </p:sp>
    </p:spTree>
    <p:extLst>
      <p:ext uri="{BB962C8B-B14F-4D97-AF65-F5344CB8AC3E}">
        <p14:creationId xmlns:p14="http://schemas.microsoft.com/office/powerpoint/2010/main" val="2690208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BF6BF-03A0-49CE-82A8-49BB33E21A14}" type="datetimeFigureOut">
              <a:rPr lang="en-GB" smtClean="0"/>
              <a:t>08/07/2020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E30B7-D652-4343-BCB5-94741C011A8D}" type="slidenum">
              <a:rPr lang="en-GB" smtClean="0"/>
              <a:t>‹#›</a:t>
            </a:fld>
            <a:endParaRPr lang="en-GB"/>
          </a:p>
        </p:txBody>
      </p:sp>
    </p:spTree>
    <p:extLst>
      <p:ext uri="{BB962C8B-B14F-4D97-AF65-F5344CB8AC3E}">
        <p14:creationId xmlns:p14="http://schemas.microsoft.com/office/powerpoint/2010/main" val="2352347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1">
            <a:extLst>
              <a:ext uri="{FF2B5EF4-FFF2-40B4-BE49-F238E27FC236}">
                <a16:creationId xmlns:a16="http://schemas.microsoft.com/office/drawing/2014/main" id="{044991A0-E77A-4012-8AA0-FD905B19976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A549A76-A52D-4E6D-8B48-81DE94E32107}" type="slidenum">
              <a:rPr lang="en-US" altLang="en-US" sz="1200" smtClean="0">
                <a:solidFill>
                  <a:srgbClr val="898989"/>
                </a:solidFill>
              </a:rPr>
              <a:pPr>
                <a:spcBef>
                  <a:spcPct val="0"/>
                </a:spcBef>
                <a:buFontTx/>
                <a:buNone/>
              </a:pPr>
              <a:t>1</a:t>
            </a:fld>
            <a:endParaRPr lang="en-US" altLang="en-US" sz="1200">
              <a:solidFill>
                <a:srgbClr val="898989"/>
              </a:solidFill>
            </a:endParaRPr>
          </a:p>
        </p:txBody>
      </p:sp>
      <p:sp>
        <p:nvSpPr>
          <p:cNvPr id="4" name="Rectangle 3"/>
          <p:cNvSpPr/>
          <p:nvPr/>
        </p:nvSpPr>
        <p:spPr>
          <a:xfrm>
            <a:off x="0" y="3429000"/>
            <a:ext cx="9144000" cy="3429001"/>
          </a:xfrm>
          <a:prstGeom prst="rect">
            <a:avLst/>
          </a:prstGeom>
          <a:solidFill>
            <a:srgbClr val="009E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664369" y="3807619"/>
            <a:ext cx="7993855" cy="369332"/>
          </a:xfrm>
          <a:prstGeom prst="rect">
            <a:avLst/>
          </a:prstGeom>
          <a:noFill/>
        </p:spPr>
        <p:txBody>
          <a:bodyPr wrap="square" rtlCol="0">
            <a:spAutoFit/>
          </a:bodyPr>
          <a:lstStyle/>
          <a:p>
            <a:pPr algn="ctr"/>
            <a:r>
              <a:rPr lang="en-GB" b="1" kern="1900" spc="150" dirty="0">
                <a:solidFill>
                  <a:schemeClr val="bg1"/>
                </a:solidFill>
                <a:latin typeface="Arial Narrow" panose="020B0606020202030204" pitchFamily="34" charset="0"/>
              </a:rPr>
              <a:t>PLAN Primary Science – Supporting Assessment</a:t>
            </a:r>
          </a:p>
        </p:txBody>
      </p:sp>
      <p:sp>
        <p:nvSpPr>
          <p:cNvPr id="9" name="TextBox 8"/>
          <p:cNvSpPr txBox="1"/>
          <p:nvPr/>
        </p:nvSpPr>
        <p:spPr>
          <a:xfrm>
            <a:off x="664368" y="4395787"/>
            <a:ext cx="7993855" cy="523220"/>
          </a:xfrm>
          <a:prstGeom prst="rect">
            <a:avLst/>
          </a:prstGeom>
          <a:noFill/>
        </p:spPr>
        <p:txBody>
          <a:bodyPr wrap="square" rtlCol="0">
            <a:spAutoFit/>
          </a:bodyPr>
          <a:lstStyle/>
          <a:p>
            <a:pPr algn="ctr"/>
            <a:r>
              <a:rPr lang="en-GB" sz="2800" b="1" kern="1900" spc="100" dirty="0">
                <a:solidFill>
                  <a:schemeClr val="bg1"/>
                </a:solidFill>
                <a:latin typeface="Arial Narrow" panose="020B0606020202030204" pitchFamily="34" charset="0"/>
              </a:rPr>
              <a:t>Forces Year 5-Melissa</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1531" y="5355172"/>
            <a:ext cx="4832348" cy="795597"/>
          </a:xfrm>
          <a:prstGeom prst="rect">
            <a:avLst/>
          </a:prstGeom>
        </p:spPr>
      </p:pic>
      <p:sp>
        <p:nvSpPr>
          <p:cNvPr id="7" name="TextBox 6"/>
          <p:cNvSpPr txBox="1"/>
          <p:nvPr/>
        </p:nvSpPr>
        <p:spPr>
          <a:xfrm>
            <a:off x="821531" y="6262590"/>
            <a:ext cx="7836692" cy="666849"/>
          </a:xfrm>
          <a:prstGeom prst="rect">
            <a:avLst/>
          </a:prstGeom>
          <a:noFill/>
        </p:spPr>
        <p:txBody>
          <a:bodyPr wrap="square" rtlCol="0">
            <a:spAutoFit/>
          </a:bodyPr>
          <a:lstStyle/>
          <a:p>
            <a:r>
              <a:rPr lang="en-GB" sz="1600" baseline="30000" dirty="0">
                <a:solidFill>
                  <a:schemeClr val="bg1"/>
                </a:solidFill>
                <a:latin typeface="Arial Narrow" panose="020B0606020202030204" pitchFamily="34" charset="0"/>
              </a:rPr>
              <a:t>© Pan London Assessment Network (PLAN) </a:t>
            </a:r>
            <a:r>
              <a:rPr lang="en-GB" sz="1600" baseline="30000" dirty="0">
                <a:solidFill>
                  <a:srgbClr val="FFFF00"/>
                </a:solidFill>
                <a:latin typeface="Arial Narrow" panose="020B0606020202030204" pitchFamily="34" charset="0"/>
              </a:rPr>
              <a:t>July</a:t>
            </a:r>
            <a:r>
              <a:rPr lang="en-GB" sz="1600" baseline="30000" dirty="0">
                <a:solidFill>
                  <a:schemeClr val="bg1"/>
                </a:solidFill>
                <a:latin typeface="Arial Narrow" panose="020B0606020202030204" pitchFamily="34" charset="0"/>
              </a:rPr>
              <a:t> 2019</a:t>
            </a:r>
          </a:p>
          <a:p>
            <a:r>
              <a:rPr lang="en-GB" sz="1600" baseline="30000" dirty="0">
                <a:solidFill>
                  <a:schemeClr val="bg1"/>
                </a:solidFill>
                <a:latin typeface="Arial Narrow" panose="020B0606020202030204" pitchFamily="34" charset="0"/>
              </a:rPr>
              <a:t>This resource has been developed by the Pan London Assessment Network and is supported by the Association for Science Education.</a:t>
            </a:r>
          </a:p>
          <a:p>
            <a:endParaRPr lang="en-GB" sz="1600" dirty="0">
              <a:solidFill>
                <a:schemeClr val="bg1"/>
              </a:solidFill>
              <a:latin typeface="Arial Narrow" panose="020B0606020202030204" pitchFamily="34" charset="0"/>
            </a:endParaRPr>
          </a:p>
        </p:txBody>
      </p:sp>
      <p:pic>
        <p:nvPicPr>
          <p:cNvPr id="14" name="Picture 13">
            <a:extLst>
              <a:ext uri="{FF2B5EF4-FFF2-40B4-BE49-F238E27FC236}">
                <a16:creationId xmlns:a16="http://schemas.microsoft.com/office/drawing/2014/main" id="{307D7813-0FFF-4857-9BA8-89BE6B92B41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
            <a:ext cx="9144000" cy="3575050"/>
          </a:xfrm>
          <a:prstGeom prst="rect">
            <a:avLst/>
          </a:prstGeom>
        </p:spPr>
      </p:pic>
    </p:spTree>
    <p:extLst>
      <p:ext uri="{BB962C8B-B14F-4D97-AF65-F5344CB8AC3E}">
        <p14:creationId xmlns:p14="http://schemas.microsoft.com/office/powerpoint/2010/main" val="835614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828">
            <a:extLst>
              <a:ext uri="{FF2B5EF4-FFF2-40B4-BE49-F238E27FC236}">
                <a16:creationId xmlns:a16="http://schemas.microsoft.com/office/drawing/2014/main" id="{46175736-F032-478D-A91E-77A62480A062}"/>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577381" y="1450200"/>
            <a:ext cx="5925545" cy="4240694"/>
          </a:xfrm>
          <a:prstGeom prst="rect">
            <a:avLst/>
          </a:prstGeom>
        </p:spPr>
      </p:pic>
      <p:sp>
        <p:nvSpPr>
          <p:cNvPr id="4" name="TextBox 3">
            <a:extLst>
              <a:ext uri="{FF2B5EF4-FFF2-40B4-BE49-F238E27FC236}">
                <a16:creationId xmlns:a16="http://schemas.microsoft.com/office/drawing/2014/main" id="{1CE7FFB0-19E5-45DA-AB44-BC870A83DD04}"/>
              </a:ext>
            </a:extLst>
          </p:cNvPr>
          <p:cNvSpPr txBox="1"/>
          <p:nvPr/>
        </p:nvSpPr>
        <p:spPr>
          <a:xfrm>
            <a:off x="212034" y="163026"/>
            <a:ext cx="8666922" cy="369332"/>
          </a:xfrm>
          <a:prstGeom prst="rect">
            <a:avLst/>
          </a:prstGeom>
          <a:noFill/>
        </p:spPr>
        <p:txBody>
          <a:bodyPr wrap="square" rtlCol="0">
            <a:spAutoFit/>
          </a:bodyPr>
          <a:lstStyle/>
          <a:p>
            <a:r>
              <a:rPr lang="en-GB" b="1" dirty="0"/>
              <a:t>Initial activity to engage prior learning</a:t>
            </a:r>
          </a:p>
        </p:txBody>
      </p:sp>
      <p:sp>
        <p:nvSpPr>
          <p:cNvPr id="2" name="TextBox 1">
            <a:extLst>
              <a:ext uri="{FF2B5EF4-FFF2-40B4-BE49-F238E27FC236}">
                <a16:creationId xmlns:a16="http://schemas.microsoft.com/office/drawing/2014/main" id="{92B2EE1E-425C-402C-92B2-5A5AF81E4354}"/>
              </a:ext>
            </a:extLst>
          </p:cNvPr>
          <p:cNvSpPr txBox="1"/>
          <p:nvPr/>
        </p:nvSpPr>
        <p:spPr>
          <a:xfrm>
            <a:off x="4638260" y="914400"/>
            <a:ext cx="4240696" cy="923330"/>
          </a:xfrm>
          <a:prstGeom prst="rect">
            <a:avLst/>
          </a:prstGeom>
          <a:noFill/>
        </p:spPr>
        <p:txBody>
          <a:bodyPr wrap="square" rtlCol="0">
            <a:spAutoFit/>
          </a:bodyPr>
          <a:lstStyle/>
          <a:p>
            <a:r>
              <a:rPr lang="en-GB" dirty="0"/>
              <a:t>The children were given the key vocabulary for the topic and asked to explain the words using diagrams and text.</a:t>
            </a:r>
          </a:p>
        </p:txBody>
      </p:sp>
      <p:sp>
        <p:nvSpPr>
          <p:cNvPr id="5" name="TextBox 4">
            <a:extLst>
              <a:ext uri="{FF2B5EF4-FFF2-40B4-BE49-F238E27FC236}">
                <a16:creationId xmlns:a16="http://schemas.microsoft.com/office/drawing/2014/main" id="{C20A8F01-4022-4CFD-8FC1-96B388EE9453}"/>
              </a:ext>
            </a:extLst>
          </p:cNvPr>
          <p:cNvSpPr txBox="1"/>
          <p:nvPr/>
        </p:nvSpPr>
        <p:spPr>
          <a:xfrm>
            <a:off x="4638261" y="2292626"/>
            <a:ext cx="4240695" cy="2308324"/>
          </a:xfrm>
          <a:prstGeom prst="rect">
            <a:avLst/>
          </a:prstGeom>
          <a:noFill/>
        </p:spPr>
        <p:txBody>
          <a:bodyPr wrap="square" rtlCol="0">
            <a:spAutoFit/>
          </a:bodyPr>
          <a:lstStyle/>
          <a:p>
            <a:r>
              <a:rPr lang="en-GB" dirty="0">
                <a:solidFill>
                  <a:srgbClr val="FF0000"/>
                </a:solidFill>
              </a:rPr>
              <a:t>Melissa is confident with the basic concept of pushes and pulls and understands that gravity keeps things on the ground. It is not clear at this point that she recognises that gravity pulls on all objects and causes unsupported objects to fall. She writes about a water resistant material rather than water resistance.</a:t>
            </a:r>
          </a:p>
        </p:txBody>
      </p:sp>
    </p:spTree>
    <p:extLst>
      <p:ext uri="{BB962C8B-B14F-4D97-AF65-F5344CB8AC3E}">
        <p14:creationId xmlns:p14="http://schemas.microsoft.com/office/powerpoint/2010/main" val="246298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859">
            <a:extLst>
              <a:ext uri="{FF2B5EF4-FFF2-40B4-BE49-F238E27FC236}">
                <a16:creationId xmlns:a16="http://schemas.microsoft.com/office/drawing/2014/main" id="{F89FE3B0-B801-4ABF-8F5F-216D60261230}"/>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428619" y="3060657"/>
            <a:ext cx="3118411" cy="3392560"/>
          </a:xfrm>
          <a:prstGeom prst="rect">
            <a:avLst/>
          </a:prstGeom>
        </p:spPr>
      </p:pic>
      <p:sp>
        <p:nvSpPr>
          <p:cNvPr id="2" name="TextBox 1">
            <a:extLst>
              <a:ext uri="{FF2B5EF4-FFF2-40B4-BE49-F238E27FC236}">
                <a16:creationId xmlns:a16="http://schemas.microsoft.com/office/drawing/2014/main" id="{024C210A-8036-4ACF-8BAF-47F107A5BC7B}"/>
              </a:ext>
            </a:extLst>
          </p:cNvPr>
          <p:cNvSpPr txBox="1"/>
          <p:nvPr/>
        </p:nvSpPr>
        <p:spPr>
          <a:xfrm>
            <a:off x="119270" y="132522"/>
            <a:ext cx="8825947" cy="369332"/>
          </a:xfrm>
          <a:prstGeom prst="rect">
            <a:avLst/>
          </a:prstGeom>
          <a:noFill/>
        </p:spPr>
        <p:txBody>
          <a:bodyPr wrap="square" rtlCol="0">
            <a:spAutoFit/>
          </a:bodyPr>
          <a:lstStyle/>
          <a:p>
            <a:r>
              <a:rPr lang="en-GB" b="1" dirty="0"/>
              <a:t>Using forcemeters</a:t>
            </a:r>
          </a:p>
        </p:txBody>
      </p:sp>
      <p:sp>
        <p:nvSpPr>
          <p:cNvPr id="4" name="TextBox 3">
            <a:extLst>
              <a:ext uri="{FF2B5EF4-FFF2-40B4-BE49-F238E27FC236}">
                <a16:creationId xmlns:a16="http://schemas.microsoft.com/office/drawing/2014/main" id="{C6460584-6D2B-4AFA-A45F-E3352DF7FCAA}"/>
              </a:ext>
            </a:extLst>
          </p:cNvPr>
          <p:cNvSpPr txBox="1"/>
          <p:nvPr/>
        </p:nvSpPr>
        <p:spPr>
          <a:xfrm>
            <a:off x="212035" y="501854"/>
            <a:ext cx="8733182" cy="923330"/>
          </a:xfrm>
          <a:prstGeom prst="rect">
            <a:avLst/>
          </a:prstGeom>
          <a:noFill/>
        </p:spPr>
        <p:txBody>
          <a:bodyPr wrap="square" rtlCol="0">
            <a:spAutoFit/>
          </a:bodyPr>
          <a:lstStyle/>
          <a:p>
            <a:r>
              <a:rPr lang="en-GB" dirty="0"/>
              <a:t>The children were not familiar with using forcemeters, so this activity was included to give them practice at selecting the appropriate forcemeter and reading the scales. They were asked to record the weight of different objects in the classroom.</a:t>
            </a:r>
          </a:p>
        </p:txBody>
      </p:sp>
      <p:sp>
        <p:nvSpPr>
          <p:cNvPr id="5" name="TextBox 4">
            <a:extLst>
              <a:ext uri="{FF2B5EF4-FFF2-40B4-BE49-F238E27FC236}">
                <a16:creationId xmlns:a16="http://schemas.microsoft.com/office/drawing/2014/main" id="{6D3B6693-56A6-43CB-97C6-E28E9E9510F2}"/>
              </a:ext>
            </a:extLst>
          </p:cNvPr>
          <p:cNvSpPr txBox="1"/>
          <p:nvPr/>
        </p:nvSpPr>
        <p:spPr>
          <a:xfrm>
            <a:off x="3869636" y="4238651"/>
            <a:ext cx="4982820" cy="1754326"/>
          </a:xfrm>
          <a:prstGeom prst="rect">
            <a:avLst/>
          </a:prstGeom>
          <a:noFill/>
        </p:spPr>
        <p:txBody>
          <a:bodyPr wrap="square" rtlCol="0">
            <a:spAutoFit/>
          </a:bodyPr>
          <a:lstStyle/>
          <a:p>
            <a:r>
              <a:rPr lang="en-GB" dirty="0">
                <a:solidFill>
                  <a:schemeClr val="accent1"/>
                </a:solidFill>
              </a:rPr>
              <a:t>Melissa constructs her own table to record the mass of each object that her group weighed. She chooses the appropriate forcemeter to give her measurements. Sha has not recorded units and it is not clear that she is always reading the grams or Newtons scale.</a:t>
            </a:r>
          </a:p>
        </p:txBody>
      </p:sp>
      <p:sp>
        <p:nvSpPr>
          <p:cNvPr id="6" name="TextBox 5">
            <a:extLst>
              <a:ext uri="{FF2B5EF4-FFF2-40B4-BE49-F238E27FC236}">
                <a16:creationId xmlns:a16="http://schemas.microsoft.com/office/drawing/2014/main" id="{0F19C41F-4BA8-45A8-A0DC-12B8B154362F}"/>
              </a:ext>
            </a:extLst>
          </p:cNvPr>
          <p:cNvSpPr txBox="1"/>
          <p:nvPr/>
        </p:nvSpPr>
        <p:spPr>
          <a:xfrm>
            <a:off x="3869635" y="2320568"/>
            <a:ext cx="5075582" cy="1754326"/>
          </a:xfrm>
          <a:prstGeom prst="rect">
            <a:avLst/>
          </a:prstGeom>
          <a:noFill/>
        </p:spPr>
        <p:txBody>
          <a:bodyPr wrap="square" rtlCol="0">
            <a:spAutoFit/>
          </a:bodyPr>
          <a:lstStyle/>
          <a:p>
            <a:r>
              <a:rPr lang="en-GB" dirty="0">
                <a:solidFill>
                  <a:schemeClr val="accent6"/>
                </a:solidFill>
              </a:rPr>
              <a:t>How did you know which forcemeter to use for each object?</a:t>
            </a:r>
          </a:p>
          <a:p>
            <a:r>
              <a:rPr lang="en-GB" dirty="0">
                <a:solidFill>
                  <a:schemeClr val="accent6"/>
                </a:solidFill>
              </a:rPr>
              <a:t>I estimated how heavy it was and then chose. I wanted the measurement to be in the middle [of the scale]. If it was right near the top or bottom I changed the forcemeter.</a:t>
            </a:r>
          </a:p>
        </p:txBody>
      </p:sp>
      <p:sp>
        <p:nvSpPr>
          <p:cNvPr id="8" name="TextBox 7">
            <a:extLst>
              <a:ext uri="{FF2B5EF4-FFF2-40B4-BE49-F238E27FC236}">
                <a16:creationId xmlns:a16="http://schemas.microsoft.com/office/drawing/2014/main" id="{D4B60B9C-56A7-4F28-AB20-901CA030A5D9}"/>
              </a:ext>
            </a:extLst>
          </p:cNvPr>
          <p:cNvSpPr txBox="1"/>
          <p:nvPr/>
        </p:nvSpPr>
        <p:spPr>
          <a:xfrm>
            <a:off x="410818" y="1588941"/>
            <a:ext cx="3458817" cy="1200329"/>
          </a:xfrm>
          <a:prstGeom prst="rect">
            <a:avLst/>
          </a:prstGeom>
          <a:solidFill>
            <a:schemeClr val="bg2"/>
          </a:solidFill>
        </p:spPr>
        <p:txBody>
          <a:bodyPr wrap="square" rtlCol="0">
            <a:spAutoFit/>
          </a:bodyPr>
          <a:lstStyle/>
          <a:p>
            <a:r>
              <a:rPr lang="en-GB" dirty="0"/>
              <a:t>Children do not need to distinguish between mass and weight at this stage but should be reading the correct scale on  forcemeter.</a:t>
            </a:r>
          </a:p>
        </p:txBody>
      </p:sp>
      <p:cxnSp>
        <p:nvCxnSpPr>
          <p:cNvPr id="9" name="Straight Arrow Connector 8">
            <a:extLst>
              <a:ext uri="{FF2B5EF4-FFF2-40B4-BE49-F238E27FC236}">
                <a16:creationId xmlns:a16="http://schemas.microsoft.com/office/drawing/2014/main" id="{EC6386F4-6C77-44D2-9D7F-10F06939EAB4}"/>
              </a:ext>
            </a:extLst>
          </p:cNvPr>
          <p:cNvCxnSpPr>
            <a:cxnSpLocks/>
          </p:cNvCxnSpPr>
          <p:nvPr/>
        </p:nvCxnSpPr>
        <p:spPr>
          <a:xfrm>
            <a:off x="3260035" y="2623930"/>
            <a:ext cx="0" cy="57380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84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904">
            <a:extLst>
              <a:ext uri="{FF2B5EF4-FFF2-40B4-BE49-F238E27FC236}">
                <a16:creationId xmlns:a16="http://schemas.microsoft.com/office/drawing/2014/main" id="{BDBE557F-8793-4F7C-AD5C-A83622070B72}"/>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292688" y="1274040"/>
            <a:ext cx="2862474" cy="4944270"/>
          </a:xfrm>
          <a:prstGeom prst="rect">
            <a:avLst/>
          </a:prstGeom>
        </p:spPr>
      </p:pic>
      <p:sp>
        <p:nvSpPr>
          <p:cNvPr id="2" name="Rectangle 1">
            <a:extLst>
              <a:ext uri="{FF2B5EF4-FFF2-40B4-BE49-F238E27FC236}">
                <a16:creationId xmlns:a16="http://schemas.microsoft.com/office/drawing/2014/main" id="{DBEF9EB2-C158-4F25-AEA0-1C54636B2377}"/>
              </a:ext>
            </a:extLst>
          </p:cNvPr>
          <p:cNvSpPr/>
          <p:nvPr/>
        </p:nvSpPr>
        <p:spPr>
          <a:xfrm>
            <a:off x="-1" y="0"/>
            <a:ext cx="8905461" cy="1200329"/>
          </a:xfrm>
          <a:prstGeom prst="rect">
            <a:avLst/>
          </a:prstGeom>
        </p:spPr>
        <p:txBody>
          <a:bodyPr wrap="square">
            <a:spAutoFit/>
          </a:bodyPr>
          <a:lstStyle/>
          <a:p>
            <a:r>
              <a:rPr lang="en-GB" b="1" dirty="0"/>
              <a:t>Investigating friction – moving an object on different surfaces </a:t>
            </a:r>
          </a:p>
          <a:p>
            <a:pPr marL="285750" indent="-285750">
              <a:buFont typeface="Arial" panose="020B0604020202020204" pitchFamily="34" charset="0"/>
              <a:buChar char="•"/>
              <a:defRPr/>
            </a:pPr>
            <a:r>
              <a:rPr lang="en-GB" dirty="0"/>
              <a:t>compare how things move on different surfaces (year 3 statement)</a:t>
            </a:r>
          </a:p>
          <a:p>
            <a:pPr marL="285750" indent="-285750">
              <a:buFont typeface="Arial" panose="020B0604020202020204" pitchFamily="34" charset="0"/>
              <a:buChar char="•"/>
              <a:defRPr/>
            </a:pPr>
            <a:r>
              <a:rPr lang="en-GB" dirty="0"/>
              <a:t>identify the effects of air resistance, water resistance and friction, that act between moving surfaces  </a:t>
            </a:r>
          </a:p>
        </p:txBody>
      </p:sp>
      <p:sp>
        <p:nvSpPr>
          <p:cNvPr id="4" name="TextBox 3">
            <a:extLst>
              <a:ext uri="{FF2B5EF4-FFF2-40B4-BE49-F238E27FC236}">
                <a16:creationId xmlns:a16="http://schemas.microsoft.com/office/drawing/2014/main" id="{83F6BA49-A52F-4120-BCBB-27E7AFA9DD06}"/>
              </a:ext>
            </a:extLst>
          </p:cNvPr>
          <p:cNvSpPr txBox="1"/>
          <p:nvPr/>
        </p:nvSpPr>
        <p:spPr>
          <a:xfrm>
            <a:off x="5300870" y="3165971"/>
            <a:ext cx="3538330" cy="2031325"/>
          </a:xfrm>
          <a:prstGeom prst="rect">
            <a:avLst/>
          </a:prstGeom>
          <a:noFill/>
        </p:spPr>
        <p:txBody>
          <a:bodyPr wrap="square" rtlCol="0">
            <a:spAutoFit/>
          </a:bodyPr>
          <a:lstStyle/>
          <a:p>
            <a:r>
              <a:rPr lang="en-GB" dirty="0">
                <a:solidFill>
                  <a:schemeClr val="accent6"/>
                </a:solidFill>
              </a:rPr>
              <a:t>The book moved most easy on the table – 1.3. It took the biggest force to move it on the star of the week book as it was plastic and a bit sticky. It took about the same to move it on the carpet, seat, whiteboard and box.</a:t>
            </a:r>
          </a:p>
        </p:txBody>
      </p:sp>
      <p:sp>
        <p:nvSpPr>
          <p:cNvPr id="5" name="TextBox 4">
            <a:extLst>
              <a:ext uri="{FF2B5EF4-FFF2-40B4-BE49-F238E27FC236}">
                <a16:creationId xmlns:a16="http://schemas.microsoft.com/office/drawing/2014/main" id="{D824F2B9-0403-46F8-BC19-ABF9001C8FB5}"/>
              </a:ext>
            </a:extLst>
          </p:cNvPr>
          <p:cNvSpPr txBox="1"/>
          <p:nvPr/>
        </p:nvSpPr>
        <p:spPr>
          <a:xfrm>
            <a:off x="251790" y="1200329"/>
            <a:ext cx="8653670" cy="923330"/>
          </a:xfrm>
          <a:prstGeom prst="rect">
            <a:avLst/>
          </a:prstGeom>
          <a:noFill/>
        </p:spPr>
        <p:txBody>
          <a:bodyPr wrap="square" rtlCol="0">
            <a:spAutoFit/>
          </a:bodyPr>
          <a:lstStyle/>
          <a:p>
            <a:r>
              <a:rPr lang="en-GB" dirty="0"/>
              <a:t>The children were asked to measure the force required to move an object on different surfaces. The teacher explained that a force is measured in Newtons and that they should think about this when using their forcemeters</a:t>
            </a:r>
          </a:p>
        </p:txBody>
      </p:sp>
      <p:sp>
        <p:nvSpPr>
          <p:cNvPr id="6" name="TextBox 5">
            <a:extLst>
              <a:ext uri="{FF2B5EF4-FFF2-40B4-BE49-F238E27FC236}">
                <a16:creationId xmlns:a16="http://schemas.microsoft.com/office/drawing/2014/main" id="{987652FA-7DF1-4B89-8E9B-C1984C43D006}"/>
              </a:ext>
            </a:extLst>
          </p:cNvPr>
          <p:cNvSpPr txBox="1"/>
          <p:nvPr/>
        </p:nvSpPr>
        <p:spPr>
          <a:xfrm>
            <a:off x="5300870" y="2183150"/>
            <a:ext cx="3591340" cy="923330"/>
          </a:xfrm>
          <a:prstGeom prst="rect">
            <a:avLst/>
          </a:prstGeom>
          <a:noFill/>
        </p:spPr>
        <p:txBody>
          <a:bodyPr wrap="square" rtlCol="0">
            <a:spAutoFit/>
          </a:bodyPr>
          <a:lstStyle/>
          <a:p>
            <a:r>
              <a:rPr lang="en-GB" dirty="0">
                <a:solidFill>
                  <a:schemeClr val="accent1"/>
                </a:solidFill>
              </a:rPr>
              <a:t>Melissa chooses an appropriate forcemeter to use and this time uses the Newton scale.</a:t>
            </a:r>
          </a:p>
        </p:txBody>
      </p:sp>
      <p:sp>
        <p:nvSpPr>
          <p:cNvPr id="7" name="TextBox 6">
            <a:extLst>
              <a:ext uri="{FF2B5EF4-FFF2-40B4-BE49-F238E27FC236}">
                <a16:creationId xmlns:a16="http://schemas.microsoft.com/office/drawing/2014/main" id="{3735CF49-0742-429B-8403-A19B934F8334}"/>
              </a:ext>
            </a:extLst>
          </p:cNvPr>
          <p:cNvSpPr txBox="1"/>
          <p:nvPr/>
        </p:nvSpPr>
        <p:spPr>
          <a:xfrm>
            <a:off x="251790" y="5526157"/>
            <a:ext cx="8653670" cy="646331"/>
          </a:xfrm>
          <a:prstGeom prst="rect">
            <a:avLst/>
          </a:prstGeom>
          <a:noFill/>
        </p:spPr>
        <p:txBody>
          <a:bodyPr wrap="square" rtlCol="0">
            <a:spAutoFit/>
          </a:bodyPr>
          <a:lstStyle/>
          <a:p>
            <a:r>
              <a:rPr lang="en-GB" dirty="0">
                <a:solidFill>
                  <a:srgbClr val="FF0000"/>
                </a:solidFill>
              </a:rPr>
              <a:t>At this point, Melissa understands that things move differently on different surfaces (year 3 objective) but is not using the term friction to explain this.</a:t>
            </a:r>
          </a:p>
        </p:txBody>
      </p:sp>
    </p:spTree>
    <p:extLst>
      <p:ext uri="{BB962C8B-B14F-4D97-AF65-F5344CB8AC3E}">
        <p14:creationId xmlns:p14="http://schemas.microsoft.com/office/powerpoint/2010/main" val="2053257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912">
            <a:extLst>
              <a:ext uri="{FF2B5EF4-FFF2-40B4-BE49-F238E27FC236}">
                <a16:creationId xmlns:a16="http://schemas.microsoft.com/office/drawing/2014/main" id="{027DB61C-AC49-4ACA-8864-C941DB513623}"/>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506343" y="2069658"/>
            <a:ext cx="5412407" cy="3843130"/>
          </a:xfrm>
          <a:prstGeom prst="rect">
            <a:avLst/>
          </a:prstGeom>
        </p:spPr>
      </p:pic>
      <p:sp>
        <p:nvSpPr>
          <p:cNvPr id="4" name="Rectangle 3">
            <a:extLst>
              <a:ext uri="{FF2B5EF4-FFF2-40B4-BE49-F238E27FC236}">
                <a16:creationId xmlns:a16="http://schemas.microsoft.com/office/drawing/2014/main" id="{DE459103-C633-4AC4-9540-558725F05F34}"/>
              </a:ext>
            </a:extLst>
          </p:cNvPr>
          <p:cNvSpPr/>
          <p:nvPr/>
        </p:nvSpPr>
        <p:spPr>
          <a:xfrm>
            <a:off x="-1" y="0"/>
            <a:ext cx="8905461" cy="1200329"/>
          </a:xfrm>
          <a:prstGeom prst="rect">
            <a:avLst/>
          </a:prstGeom>
        </p:spPr>
        <p:txBody>
          <a:bodyPr wrap="square">
            <a:spAutoFit/>
          </a:bodyPr>
          <a:lstStyle/>
          <a:p>
            <a:r>
              <a:rPr lang="en-GB" b="1" dirty="0"/>
              <a:t>Investigating friction – moving an object on different surfaces </a:t>
            </a:r>
          </a:p>
          <a:p>
            <a:pPr marL="285750" indent="-285750">
              <a:buFont typeface="Arial" panose="020B0604020202020204" pitchFamily="34" charset="0"/>
              <a:buChar char="•"/>
              <a:defRPr/>
            </a:pPr>
            <a:r>
              <a:rPr lang="en-GB" dirty="0"/>
              <a:t>compare how things move on different surfaces (year 3 statement)</a:t>
            </a:r>
          </a:p>
          <a:p>
            <a:pPr marL="285750" indent="-285750">
              <a:buFont typeface="Arial" panose="020B0604020202020204" pitchFamily="34" charset="0"/>
              <a:buChar char="•"/>
              <a:defRPr/>
            </a:pPr>
            <a:r>
              <a:rPr lang="en-GB" dirty="0"/>
              <a:t>identify the effects of air resistance, water resistance and friction, that act between moving surfaces  </a:t>
            </a:r>
          </a:p>
        </p:txBody>
      </p:sp>
      <p:sp>
        <p:nvSpPr>
          <p:cNvPr id="2" name="TextBox 1">
            <a:extLst>
              <a:ext uri="{FF2B5EF4-FFF2-40B4-BE49-F238E27FC236}">
                <a16:creationId xmlns:a16="http://schemas.microsoft.com/office/drawing/2014/main" id="{DD950DA4-8B02-41E9-BBFB-7B01122FBC09}"/>
              </a:ext>
            </a:extLst>
          </p:cNvPr>
          <p:cNvSpPr txBox="1"/>
          <p:nvPr/>
        </p:nvSpPr>
        <p:spPr>
          <a:xfrm>
            <a:off x="4240696" y="1107996"/>
            <a:ext cx="4664764" cy="5909310"/>
          </a:xfrm>
          <a:prstGeom prst="rect">
            <a:avLst/>
          </a:prstGeom>
          <a:noFill/>
        </p:spPr>
        <p:txBody>
          <a:bodyPr wrap="square" rtlCol="0">
            <a:spAutoFit/>
          </a:bodyPr>
          <a:lstStyle/>
          <a:p>
            <a:r>
              <a:rPr lang="en-GB" dirty="0"/>
              <a:t>Building on the previous activity the teacher introduced the term friction and asked the children to consider examples that they come across, in their everyday lives, that involve high friction and low friction.</a:t>
            </a:r>
          </a:p>
          <a:p>
            <a:endParaRPr lang="en-GB" dirty="0"/>
          </a:p>
          <a:p>
            <a:r>
              <a:rPr lang="en-GB" dirty="0">
                <a:solidFill>
                  <a:schemeClr val="accent6"/>
                </a:solidFill>
              </a:rPr>
              <a:t>When you go down a slide you want low friction so you can go fast. You want good friction with your trainers so you don’t slip. They have grips on the bottom to make friction.</a:t>
            </a:r>
          </a:p>
          <a:p>
            <a:endParaRPr lang="en-GB" dirty="0">
              <a:solidFill>
                <a:schemeClr val="accent6"/>
              </a:solidFill>
            </a:endParaRPr>
          </a:p>
          <a:p>
            <a:r>
              <a:rPr lang="en-GB" dirty="0"/>
              <a:t>She then showed them a video clip of a toboggan run and asked them to discuss how friction affects this.</a:t>
            </a:r>
          </a:p>
          <a:p>
            <a:endParaRPr lang="en-GB" dirty="0"/>
          </a:p>
          <a:p>
            <a:r>
              <a:rPr lang="en-GB" dirty="0">
                <a:solidFill>
                  <a:srgbClr val="FF0000"/>
                </a:solidFill>
              </a:rPr>
              <a:t>In this writing and her comments Melissa shows that she understands that the type of surface affects the amount of friction which has an impact on how easily things move over each other.</a:t>
            </a:r>
          </a:p>
          <a:p>
            <a:endParaRPr lang="en-GB" dirty="0"/>
          </a:p>
        </p:txBody>
      </p:sp>
    </p:spTree>
    <p:extLst>
      <p:ext uri="{BB962C8B-B14F-4D97-AF65-F5344CB8AC3E}">
        <p14:creationId xmlns:p14="http://schemas.microsoft.com/office/powerpoint/2010/main" val="160399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933">
            <a:extLst>
              <a:ext uri="{FF2B5EF4-FFF2-40B4-BE49-F238E27FC236}">
                <a16:creationId xmlns:a16="http://schemas.microsoft.com/office/drawing/2014/main" id="{DE6FCDE7-0162-4732-8761-6799CC3DB80A}"/>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84954" y="951019"/>
            <a:ext cx="5888452" cy="5833074"/>
          </a:xfrm>
          <a:prstGeom prst="rect">
            <a:avLst/>
          </a:prstGeom>
        </p:spPr>
      </p:pic>
      <p:sp>
        <p:nvSpPr>
          <p:cNvPr id="5" name="Rectangle 4">
            <a:extLst>
              <a:ext uri="{FF2B5EF4-FFF2-40B4-BE49-F238E27FC236}">
                <a16:creationId xmlns:a16="http://schemas.microsoft.com/office/drawing/2014/main" id="{A392E657-26BC-4E00-B98C-34C028C2EBEF}"/>
              </a:ext>
            </a:extLst>
          </p:cNvPr>
          <p:cNvSpPr/>
          <p:nvPr/>
        </p:nvSpPr>
        <p:spPr>
          <a:xfrm>
            <a:off x="-1" y="0"/>
            <a:ext cx="8905461" cy="923330"/>
          </a:xfrm>
          <a:prstGeom prst="rect">
            <a:avLst/>
          </a:prstGeom>
        </p:spPr>
        <p:txBody>
          <a:bodyPr wrap="square">
            <a:spAutoFit/>
          </a:bodyPr>
          <a:lstStyle/>
          <a:p>
            <a:r>
              <a:rPr lang="en-GB" b="1" dirty="0"/>
              <a:t>Exploring air resistance </a:t>
            </a:r>
          </a:p>
          <a:p>
            <a:pPr marL="285750" indent="-285750">
              <a:buFont typeface="Arial" panose="020B0604020202020204" pitchFamily="34" charset="0"/>
              <a:buChar char="•"/>
              <a:defRPr/>
            </a:pPr>
            <a:r>
              <a:rPr lang="en-GB" dirty="0"/>
              <a:t>identify the effects of air resistance, water resistance and friction, that act between moving surfaces  </a:t>
            </a:r>
          </a:p>
        </p:txBody>
      </p:sp>
      <p:sp>
        <p:nvSpPr>
          <p:cNvPr id="2" name="TextBox 1">
            <a:extLst>
              <a:ext uri="{FF2B5EF4-FFF2-40B4-BE49-F238E27FC236}">
                <a16:creationId xmlns:a16="http://schemas.microsoft.com/office/drawing/2014/main" id="{269DC9AD-B6A1-4D0B-9BC4-A380BF3A697C}"/>
              </a:ext>
            </a:extLst>
          </p:cNvPr>
          <p:cNvSpPr txBox="1"/>
          <p:nvPr/>
        </p:nvSpPr>
        <p:spPr>
          <a:xfrm>
            <a:off x="6045106" y="923330"/>
            <a:ext cx="2972997" cy="4801314"/>
          </a:xfrm>
          <a:prstGeom prst="rect">
            <a:avLst/>
          </a:prstGeom>
          <a:noFill/>
        </p:spPr>
        <p:txBody>
          <a:bodyPr wrap="square" rtlCol="0">
            <a:spAutoFit/>
          </a:bodyPr>
          <a:lstStyle/>
          <a:p>
            <a:r>
              <a:rPr lang="en-GB" dirty="0"/>
              <a:t>Outside, the children ran across the playground. They then repeated this with an open umbrella held in front of them to feel the effect of this. They discussed this back in the classroom and the teacher introduced the concept of air resistance.</a:t>
            </a:r>
          </a:p>
          <a:p>
            <a:endParaRPr lang="en-GB" dirty="0"/>
          </a:p>
          <a:p>
            <a:r>
              <a:rPr lang="en-GB" dirty="0">
                <a:solidFill>
                  <a:srgbClr val="FF0000"/>
                </a:solidFill>
              </a:rPr>
              <a:t>This shows an understanding that air resistance makes it harder for an object to move. She also recognises that air resistance increases with size.</a:t>
            </a:r>
          </a:p>
          <a:p>
            <a:endParaRPr lang="en-GB" dirty="0"/>
          </a:p>
          <a:p>
            <a:endParaRPr lang="en-GB" dirty="0"/>
          </a:p>
        </p:txBody>
      </p:sp>
    </p:spTree>
    <p:extLst>
      <p:ext uri="{BB962C8B-B14F-4D97-AF65-F5344CB8AC3E}">
        <p14:creationId xmlns:p14="http://schemas.microsoft.com/office/powerpoint/2010/main" val="3852512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917">
            <a:extLst>
              <a:ext uri="{FF2B5EF4-FFF2-40B4-BE49-F238E27FC236}">
                <a16:creationId xmlns:a16="http://schemas.microsoft.com/office/drawing/2014/main" id="{1BFAA34B-6F00-4BE2-97ED-C170569D4476}"/>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602975" y="2292453"/>
            <a:ext cx="5261114" cy="3698131"/>
          </a:xfrm>
          <a:prstGeom prst="rect">
            <a:avLst/>
          </a:prstGeom>
        </p:spPr>
      </p:pic>
      <p:sp>
        <p:nvSpPr>
          <p:cNvPr id="4" name="Rectangle 3">
            <a:extLst>
              <a:ext uri="{FF2B5EF4-FFF2-40B4-BE49-F238E27FC236}">
                <a16:creationId xmlns:a16="http://schemas.microsoft.com/office/drawing/2014/main" id="{381FC62F-41AD-4383-B380-4F624984F87B}"/>
              </a:ext>
            </a:extLst>
          </p:cNvPr>
          <p:cNvSpPr/>
          <p:nvPr/>
        </p:nvSpPr>
        <p:spPr>
          <a:xfrm>
            <a:off x="-1" y="0"/>
            <a:ext cx="8905461" cy="1477328"/>
          </a:xfrm>
          <a:prstGeom prst="rect">
            <a:avLst/>
          </a:prstGeom>
        </p:spPr>
        <p:txBody>
          <a:bodyPr wrap="square">
            <a:spAutoFit/>
          </a:bodyPr>
          <a:lstStyle/>
          <a:p>
            <a:r>
              <a:rPr lang="en-GB" b="1" dirty="0"/>
              <a:t>Making predictions about air resistance based on prior learning</a:t>
            </a:r>
          </a:p>
          <a:p>
            <a:pPr marL="285750" indent="-285750">
              <a:buFont typeface="Arial" panose="020B0604020202020204" pitchFamily="34" charset="0"/>
              <a:buChar char="•"/>
              <a:defRPr/>
            </a:pPr>
            <a:r>
              <a:rPr lang="en-GB" dirty="0"/>
              <a:t>identify the effects of air resistance, water resistance and friction, that act between moving surfaces</a:t>
            </a:r>
          </a:p>
          <a:p>
            <a:pPr marL="285750" indent="-285750">
              <a:buFont typeface="Arial" panose="020B0604020202020204" pitchFamily="34" charset="0"/>
              <a:buChar char="•"/>
              <a:defRPr/>
            </a:pPr>
            <a:r>
              <a:rPr lang="en-GB" dirty="0"/>
              <a:t>explain that unsupported objects fall towards the Earth because of the force of gravity acting between the Earth and the falling object   </a:t>
            </a:r>
          </a:p>
        </p:txBody>
      </p:sp>
      <p:sp>
        <p:nvSpPr>
          <p:cNvPr id="2" name="TextBox 1">
            <a:extLst>
              <a:ext uri="{FF2B5EF4-FFF2-40B4-BE49-F238E27FC236}">
                <a16:creationId xmlns:a16="http://schemas.microsoft.com/office/drawing/2014/main" id="{E2076A92-6539-4FBE-9D17-35A288661562}"/>
              </a:ext>
            </a:extLst>
          </p:cNvPr>
          <p:cNvSpPr txBox="1"/>
          <p:nvPr/>
        </p:nvSpPr>
        <p:spPr>
          <a:xfrm>
            <a:off x="4055164" y="1450395"/>
            <a:ext cx="5088836" cy="5355312"/>
          </a:xfrm>
          <a:prstGeom prst="rect">
            <a:avLst/>
          </a:prstGeom>
          <a:noFill/>
        </p:spPr>
        <p:txBody>
          <a:bodyPr wrap="square" rtlCol="0">
            <a:spAutoFit/>
          </a:bodyPr>
          <a:lstStyle/>
          <a:p>
            <a:r>
              <a:rPr lang="en-GB" dirty="0"/>
              <a:t>The teacher showed the children a video clip of a parachutist descending, and asked them to use their knowledge about air resistance to predict what would happen if the parachute was a different size.</a:t>
            </a:r>
          </a:p>
          <a:p>
            <a:endParaRPr lang="en-GB" dirty="0"/>
          </a:p>
          <a:p>
            <a:r>
              <a:rPr lang="en-GB" dirty="0">
                <a:solidFill>
                  <a:schemeClr val="accent1"/>
                </a:solidFill>
              </a:rPr>
              <a:t>Melissa uses her previous experience of running with the umbrella and her new knowledge of air resistance to make predictions.</a:t>
            </a:r>
          </a:p>
          <a:p>
            <a:endParaRPr lang="en-GB" dirty="0">
              <a:solidFill>
                <a:schemeClr val="accent1"/>
              </a:solidFill>
            </a:endParaRPr>
          </a:p>
          <a:p>
            <a:r>
              <a:rPr lang="en-GB" dirty="0">
                <a:solidFill>
                  <a:srgbClr val="FF0000"/>
                </a:solidFill>
              </a:rPr>
              <a:t>Melissa does not use the words air resistance but her explanations show that she has a good grasp of the concept. This combined with her previous writing about the umbrella activity is sufficient to indicate that she is secure.</a:t>
            </a:r>
          </a:p>
          <a:p>
            <a:endParaRPr lang="en-GB" dirty="0">
              <a:solidFill>
                <a:srgbClr val="FF0000"/>
              </a:solidFill>
            </a:endParaRPr>
          </a:p>
          <a:p>
            <a:r>
              <a:rPr lang="en-GB" dirty="0">
                <a:solidFill>
                  <a:schemeClr val="accent6"/>
                </a:solidFill>
              </a:rPr>
              <a:t>Why does the parachutist fall down? Because gravity pulls him.</a:t>
            </a:r>
          </a:p>
          <a:p>
            <a:endParaRPr lang="en-GB" dirty="0">
              <a:solidFill>
                <a:schemeClr val="accent6"/>
              </a:solidFill>
            </a:endParaRPr>
          </a:p>
          <a:p>
            <a:r>
              <a:rPr lang="en-GB" dirty="0">
                <a:solidFill>
                  <a:srgbClr val="FF0000"/>
                </a:solidFill>
              </a:rPr>
              <a:t>She is secure about gravity.</a:t>
            </a:r>
          </a:p>
        </p:txBody>
      </p:sp>
    </p:spTree>
    <p:extLst>
      <p:ext uri="{BB962C8B-B14F-4D97-AF65-F5344CB8AC3E}">
        <p14:creationId xmlns:p14="http://schemas.microsoft.com/office/powerpoint/2010/main" val="3670198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938">
            <a:extLst>
              <a:ext uri="{FF2B5EF4-FFF2-40B4-BE49-F238E27FC236}">
                <a16:creationId xmlns:a16="http://schemas.microsoft.com/office/drawing/2014/main" id="{388646EF-0ED2-4DD2-9B1F-8D43B2A08439}"/>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177073" y="68547"/>
            <a:ext cx="4311700" cy="6215270"/>
          </a:xfrm>
          <a:prstGeom prst="rect">
            <a:avLst/>
          </a:prstGeom>
        </p:spPr>
      </p:pic>
      <p:sp>
        <p:nvSpPr>
          <p:cNvPr id="4" name="Rectangle 3">
            <a:extLst>
              <a:ext uri="{FF2B5EF4-FFF2-40B4-BE49-F238E27FC236}">
                <a16:creationId xmlns:a16="http://schemas.microsoft.com/office/drawing/2014/main" id="{9DB5A986-3407-4130-9B2D-6ADC020BCC1C}"/>
              </a:ext>
            </a:extLst>
          </p:cNvPr>
          <p:cNvSpPr/>
          <p:nvPr/>
        </p:nvSpPr>
        <p:spPr>
          <a:xfrm>
            <a:off x="-1" y="0"/>
            <a:ext cx="8905461" cy="923330"/>
          </a:xfrm>
          <a:prstGeom prst="rect">
            <a:avLst/>
          </a:prstGeom>
        </p:spPr>
        <p:txBody>
          <a:bodyPr wrap="square">
            <a:spAutoFit/>
          </a:bodyPr>
          <a:lstStyle/>
          <a:p>
            <a:r>
              <a:rPr lang="en-GB" b="1" dirty="0"/>
              <a:t>Exploring water resistance </a:t>
            </a:r>
          </a:p>
          <a:p>
            <a:pPr marL="285750" indent="-285750">
              <a:buFont typeface="Arial" panose="020B0604020202020204" pitchFamily="34" charset="0"/>
              <a:buChar char="•"/>
              <a:defRPr/>
            </a:pPr>
            <a:r>
              <a:rPr lang="en-GB" dirty="0"/>
              <a:t>identify the effects of air resistance, water resistance and friction, that act between moving surfaces  </a:t>
            </a:r>
          </a:p>
        </p:txBody>
      </p:sp>
      <p:sp>
        <p:nvSpPr>
          <p:cNvPr id="2" name="TextBox 1">
            <a:extLst>
              <a:ext uri="{FF2B5EF4-FFF2-40B4-BE49-F238E27FC236}">
                <a16:creationId xmlns:a16="http://schemas.microsoft.com/office/drawing/2014/main" id="{68535801-6C49-471F-A082-59FD4BA4611A}"/>
              </a:ext>
            </a:extLst>
          </p:cNvPr>
          <p:cNvSpPr txBox="1"/>
          <p:nvPr/>
        </p:nvSpPr>
        <p:spPr>
          <a:xfrm>
            <a:off x="6440557" y="1020417"/>
            <a:ext cx="2597425" cy="4801314"/>
          </a:xfrm>
          <a:prstGeom prst="rect">
            <a:avLst/>
          </a:prstGeom>
          <a:noFill/>
        </p:spPr>
        <p:txBody>
          <a:bodyPr wrap="square" rtlCol="0">
            <a:spAutoFit/>
          </a:bodyPr>
          <a:lstStyle/>
          <a:p>
            <a:r>
              <a:rPr lang="en-GB" dirty="0"/>
              <a:t>The children were given time to explore the difference between rolling a ball on the table and rolling it in a tray of water. The concept of water resistance was then introduced.</a:t>
            </a:r>
          </a:p>
          <a:p>
            <a:endParaRPr lang="en-GB" dirty="0"/>
          </a:p>
          <a:p>
            <a:r>
              <a:rPr lang="en-GB" dirty="0">
                <a:solidFill>
                  <a:srgbClr val="FF0000"/>
                </a:solidFill>
              </a:rPr>
              <a:t>Melissa understands that the water resistance is slowing the ball down and suggests that this may also be linked to the shape of the object.</a:t>
            </a:r>
          </a:p>
          <a:p>
            <a:endParaRPr lang="en-GB" dirty="0"/>
          </a:p>
          <a:p>
            <a:endParaRPr lang="en-GB" dirty="0"/>
          </a:p>
        </p:txBody>
      </p:sp>
      <p:sp>
        <p:nvSpPr>
          <p:cNvPr id="5" name="TextBox 4">
            <a:extLst>
              <a:ext uri="{FF2B5EF4-FFF2-40B4-BE49-F238E27FC236}">
                <a16:creationId xmlns:a16="http://schemas.microsoft.com/office/drawing/2014/main" id="{2178CAD8-036D-4FA1-946D-E326CAD827EF}"/>
              </a:ext>
            </a:extLst>
          </p:cNvPr>
          <p:cNvSpPr txBox="1"/>
          <p:nvPr/>
        </p:nvSpPr>
        <p:spPr>
          <a:xfrm>
            <a:off x="4916558" y="2597426"/>
            <a:ext cx="1524000" cy="923330"/>
          </a:xfrm>
          <a:prstGeom prst="rect">
            <a:avLst/>
          </a:prstGeom>
          <a:solidFill>
            <a:schemeClr val="bg2"/>
          </a:solidFill>
        </p:spPr>
        <p:txBody>
          <a:bodyPr wrap="square" rtlCol="0">
            <a:spAutoFit/>
          </a:bodyPr>
          <a:lstStyle/>
          <a:p>
            <a:r>
              <a:rPr lang="en-GB" dirty="0"/>
              <a:t>Writes about friction unprompted.</a:t>
            </a:r>
          </a:p>
        </p:txBody>
      </p:sp>
      <p:cxnSp>
        <p:nvCxnSpPr>
          <p:cNvPr id="6" name="Straight Arrow Connector 5">
            <a:extLst>
              <a:ext uri="{FF2B5EF4-FFF2-40B4-BE49-F238E27FC236}">
                <a16:creationId xmlns:a16="http://schemas.microsoft.com/office/drawing/2014/main" id="{C127E4D2-BF51-4444-9DCF-C9B1BAD4241D}"/>
              </a:ext>
            </a:extLst>
          </p:cNvPr>
          <p:cNvCxnSpPr>
            <a:cxnSpLocks/>
          </p:cNvCxnSpPr>
          <p:nvPr/>
        </p:nvCxnSpPr>
        <p:spPr>
          <a:xfrm flipH="1" flipV="1">
            <a:off x="5698436" y="1525968"/>
            <a:ext cx="397564" cy="105820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3389469-2BD7-4D62-9911-BCEC9ABE1F7A}"/>
              </a:ext>
            </a:extLst>
          </p:cNvPr>
          <p:cNvSpPr txBox="1"/>
          <p:nvPr/>
        </p:nvSpPr>
        <p:spPr>
          <a:xfrm>
            <a:off x="225287" y="5512904"/>
            <a:ext cx="8680173" cy="646331"/>
          </a:xfrm>
          <a:prstGeom prst="rect">
            <a:avLst/>
          </a:prstGeom>
          <a:noFill/>
        </p:spPr>
        <p:txBody>
          <a:bodyPr wrap="square" rtlCol="0">
            <a:spAutoFit/>
          </a:bodyPr>
          <a:lstStyle/>
          <a:p>
            <a:r>
              <a:rPr lang="en-GB" dirty="0"/>
              <a:t>As the idea of shape affecting water resistance came up during the lesson the teacher asked the children to research how shape may affect water resistance for homework.</a:t>
            </a:r>
          </a:p>
        </p:txBody>
      </p:sp>
    </p:spTree>
    <p:extLst>
      <p:ext uri="{BB962C8B-B14F-4D97-AF65-F5344CB8AC3E}">
        <p14:creationId xmlns:p14="http://schemas.microsoft.com/office/powerpoint/2010/main" val="4198971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945">
            <a:extLst>
              <a:ext uri="{FF2B5EF4-FFF2-40B4-BE49-F238E27FC236}">
                <a16:creationId xmlns:a16="http://schemas.microsoft.com/office/drawing/2014/main" id="{939D2B16-5120-48C7-BEBD-0C2A00F29B9D}"/>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309598" y="812515"/>
            <a:ext cx="3634751" cy="3856381"/>
          </a:xfrm>
          <a:prstGeom prst="rect">
            <a:avLst/>
          </a:prstGeom>
        </p:spPr>
      </p:pic>
      <p:sp>
        <p:nvSpPr>
          <p:cNvPr id="4" name="Rectangle 3">
            <a:extLst>
              <a:ext uri="{FF2B5EF4-FFF2-40B4-BE49-F238E27FC236}">
                <a16:creationId xmlns:a16="http://schemas.microsoft.com/office/drawing/2014/main" id="{575A6880-375D-4119-BF6E-D98F07CE1E47}"/>
              </a:ext>
            </a:extLst>
          </p:cNvPr>
          <p:cNvSpPr/>
          <p:nvPr/>
        </p:nvSpPr>
        <p:spPr>
          <a:xfrm>
            <a:off x="-1" y="0"/>
            <a:ext cx="8905461" cy="923330"/>
          </a:xfrm>
          <a:prstGeom prst="rect">
            <a:avLst/>
          </a:prstGeom>
        </p:spPr>
        <p:txBody>
          <a:bodyPr wrap="square">
            <a:spAutoFit/>
          </a:bodyPr>
          <a:lstStyle/>
          <a:p>
            <a:r>
              <a:rPr lang="en-GB" b="1" dirty="0"/>
              <a:t>Designing a boat</a:t>
            </a:r>
          </a:p>
          <a:p>
            <a:pPr marL="285750" indent="-285750">
              <a:buFont typeface="Arial" panose="020B0604020202020204" pitchFamily="34" charset="0"/>
              <a:buChar char="•"/>
              <a:defRPr/>
            </a:pPr>
            <a:r>
              <a:rPr lang="en-GB" dirty="0"/>
              <a:t>identify the effects of air resistance, water resistance and friction, that act between moving surfaces  </a:t>
            </a:r>
          </a:p>
        </p:txBody>
      </p:sp>
      <p:sp>
        <p:nvSpPr>
          <p:cNvPr id="2" name="TextBox 1">
            <a:extLst>
              <a:ext uri="{FF2B5EF4-FFF2-40B4-BE49-F238E27FC236}">
                <a16:creationId xmlns:a16="http://schemas.microsoft.com/office/drawing/2014/main" id="{DDBFDC17-C1E7-461A-B958-A393003F4CB1}"/>
              </a:ext>
            </a:extLst>
          </p:cNvPr>
          <p:cNvSpPr txBox="1"/>
          <p:nvPr/>
        </p:nvSpPr>
        <p:spPr>
          <a:xfrm>
            <a:off x="4174434" y="654250"/>
            <a:ext cx="4611756" cy="3693319"/>
          </a:xfrm>
          <a:prstGeom prst="rect">
            <a:avLst/>
          </a:prstGeom>
          <a:noFill/>
        </p:spPr>
        <p:txBody>
          <a:bodyPr wrap="square" rtlCol="0">
            <a:spAutoFit/>
          </a:bodyPr>
          <a:lstStyle/>
          <a:p>
            <a:r>
              <a:rPr lang="en-GB" dirty="0"/>
              <a:t>The children were asked to design a boat that they would make out of paper that they thought would move well through the water.</a:t>
            </a:r>
          </a:p>
          <a:p>
            <a:endParaRPr lang="en-GB" dirty="0"/>
          </a:p>
          <a:p>
            <a:r>
              <a:rPr lang="en-GB" dirty="0">
                <a:solidFill>
                  <a:schemeClr val="accent6"/>
                </a:solidFill>
              </a:rPr>
              <a:t>I have got a pointed front because lots of boats are like that. Lots of fish also have pointy noses. This helps them move quickly.</a:t>
            </a:r>
          </a:p>
          <a:p>
            <a:endParaRPr lang="en-GB" dirty="0">
              <a:solidFill>
                <a:schemeClr val="accent6"/>
              </a:solidFill>
            </a:endParaRPr>
          </a:p>
          <a:p>
            <a:r>
              <a:rPr lang="en-GB" dirty="0">
                <a:solidFill>
                  <a:schemeClr val="accent1"/>
                </a:solidFill>
              </a:rPr>
              <a:t>Melissa uses her research at home to help her design her boat to reduce water resistance.</a:t>
            </a:r>
          </a:p>
          <a:p>
            <a:endParaRPr lang="en-GB" dirty="0">
              <a:solidFill>
                <a:schemeClr val="accent1"/>
              </a:solidFill>
            </a:endParaRPr>
          </a:p>
          <a:p>
            <a:r>
              <a:rPr lang="en-GB" dirty="0"/>
              <a:t>They then made and tested their boats. Melissa compared her boat with another child’s.</a:t>
            </a:r>
          </a:p>
        </p:txBody>
      </p:sp>
      <p:pic>
        <p:nvPicPr>
          <p:cNvPr id="5" name="Picture 4" descr="IMG_20180619_122956">
            <a:extLst>
              <a:ext uri="{FF2B5EF4-FFF2-40B4-BE49-F238E27FC236}">
                <a16:creationId xmlns:a16="http://schemas.microsoft.com/office/drawing/2014/main" id="{F7E3309F-B6E6-4FD9-98EC-1B60B7DC16B6}"/>
              </a:ext>
            </a:extLst>
          </p:cNvPr>
          <p:cNvPicPr>
            <a:picLocks noGrp="1" noChangeAspect="1"/>
          </p:cNvPicPr>
          <p:nvPr isPhoto="1"/>
        </p:nvPicPr>
        <p:blipFill rotWithShape="1">
          <a:blip r:embed="rId3" cstate="email">
            <a:lum/>
            <a:extLst>
              <a:ext uri="{28A0092B-C50C-407E-A947-70E740481C1C}">
                <a14:useLocalDpi xmlns:a14="http://schemas.microsoft.com/office/drawing/2010/main"/>
              </a:ext>
            </a:extLst>
          </a:blip>
          <a:srcRect/>
          <a:stretch/>
        </p:blipFill>
        <p:spPr>
          <a:xfrm rot="16200000">
            <a:off x="5887236" y="2753098"/>
            <a:ext cx="1457887" cy="4830351"/>
          </a:xfrm>
          <a:prstGeom prst="rect">
            <a:avLst/>
          </a:prstGeom>
        </p:spPr>
      </p:pic>
      <p:sp>
        <p:nvSpPr>
          <p:cNvPr id="6" name="TextBox 5">
            <a:extLst>
              <a:ext uri="{FF2B5EF4-FFF2-40B4-BE49-F238E27FC236}">
                <a16:creationId xmlns:a16="http://schemas.microsoft.com/office/drawing/2014/main" id="{7109AF9D-1622-47EF-A8CE-4B356839CC51}"/>
              </a:ext>
            </a:extLst>
          </p:cNvPr>
          <p:cNvSpPr txBox="1"/>
          <p:nvPr/>
        </p:nvSpPr>
        <p:spPr>
          <a:xfrm>
            <a:off x="39756" y="4558081"/>
            <a:ext cx="4174433" cy="1200329"/>
          </a:xfrm>
          <a:prstGeom prst="rect">
            <a:avLst/>
          </a:prstGeom>
          <a:noFill/>
        </p:spPr>
        <p:txBody>
          <a:bodyPr wrap="square" rtlCol="0">
            <a:spAutoFit/>
          </a:bodyPr>
          <a:lstStyle/>
          <a:p>
            <a:r>
              <a:rPr lang="en-GB" dirty="0">
                <a:solidFill>
                  <a:schemeClr val="accent6"/>
                </a:solidFill>
              </a:rPr>
              <a:t>Leon’s boat was square. It floated well but it didn’t move as well as mine because it didn’t have the point at the front to make water resistance little.</a:t>
            </a:r>
          </a:p>
        </p:txBody>
      </p:sp>
      <p:sp>
        <p:nvSpPr>
          <p:cNvPr id="7" name="TextBox 6">
            <a:extLst>
              <a:ext uri="{FF2B5EF4-FFF2-40B4-BE49-F238E27FC236}">
                <a16:creationId xmlns:a16="http://schemas.microsoft.com/office/drawing/2014/main" id="{8F7CD82D-96B1-4BB8-BD2F-37116B5A0040}"/>
              </a:ext>
            </a:extLst>
          </p:cNvPr>
          <p:cNvSpPr txBox="1"/>
          <p:nvPr/>
        </p:nvSpPr>
        <p:spPr>
          <a:xfrm>
            <a:off x="39756" y="5897217"/>
            <a:ext cx="8865704" cy="646331"/>
          </a:xfrm>
          <a:prstGeom prst="rect">
            <a:avLst/>
          </a:prstGeom>
          <a:noFill/>
        </p:spPr>
        <p:txBody>
          <a:bodyPr wrap="square" rtlCol="0">
            <a:spAutoFit/>
          </a:bodyPr>
          <a:lstStyle/>
          <a:p>
            <a:r>
              <a:rPr lang="en-GB" dirty="0">
                <a:solidFill>
                  <a:srgbClr val="FF0000"/>
                </a:solidFill>
              </a:rPr>
              <a:t>Melissa shows a good understanding that water resistance slows an object down and that it is dependent on the shape of the object.</a:t>
            </a:r>
          </a:p>
        </p:txBody>
      </p:sp>
    </p:spTree>
    <p:extLst>
      <p:ext uri="{BB962C8B-B14F-4D97-AF65-F5344CB8AC3E}">
        <p14:creationId xmlns:p14="http://schemas.microsoft.com/office/powerpoint/2010/main" val="953775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3000">
            <a:extLst>
              <a:ext uri="{FF2B5EF4-FFF2-40B4-BE49-F238E27FC236}">
                <a16:creationId xmlns:a16="http://schemas.microsoft.com/office/drawing/2014/main" id="{3E09C94C-BB8B-48B9-BB49-A61B11769305}"/>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385119" y="1670031"/>
            <a:ext cx="5554278" cy="4359964"/>
          </a:xfrm>
          <a:prstGeom prst="rect">
            <a:avLst/>
          </a:prstGeom>
        </p:spPr>
      </p:pic>
      <p:sp>
        <p:nvSpPr>
          <p:cNvPr id="4" name="TextBox 3">
            <a:extLst>
              <a:ext uri="{FF2B5EF4-FFF2-40B4-BE49-F238E27FC236}">
                <a16:creationId xmlns:a16="http://schemas.microsoft.com/office/drawing/2014/main" id="{1126B79A-9C45-42C6-AF2C-C4996A34DE31}"/>
              </a:ext>
            </a:extLst>
          </p:cNvPr>
          <p:cNvSpPr txBox="1"/>
          <p:nvPr/>
        </p:nvSpPr>
        <p:spPr>
          <a:xfrm>
            <a:off x="86138" y="149544"/>
            <a:ext cx="8666922" cy="923330"/>
          </a:xfrm>
          <a:prstGeom prst="rect">
            <a:avLst/>
          </a:prstGeom>
          <a:noFill/>
        </p:spPr>
        <p:txBody>
          <a:bodyPr wrap="square" rtlCol="0">
            <a:spAutoFit/>
          </a:bodyPr>
          <a:lstStyle/>
          <a:p>
            <a:r>
              <a:rPr lang="en-GB" b="1" dirty="0"/>
              <a:t>Exploring pulleys</a:t>
            </a:r>
          </a:p>
          <a:p>
            <a:pPr marL="285750" indent="-285750">
              <a:buFont typeface="Arial" panose="020B0604020202020204" pitchFamily="34" charset="0"/>
              <a:buChar char="•"/>
              <a:defRPr/>
            </a:pPr>
            <a:r>
              <a:rPr lang="en-GB" dirty="0"/>
              <a:t>recognise that some mechanisms, including levers, pulleys and gears, allow a smaller force to have a greater effect</a:t>
            </a:r>
          </a:p>
        </p:txBody>
      </p:sp>
      <p:sp>
        <p:nvSpPr>
          <p:cNvPr id="2" name="TextBox 1">
            <a:extLst>
              <a:ext uri="{FF2B5EF4-FFF2-40B4-BE49-F238E27FC236}">
                <a16:creationId xmlns:a16="http://schemas.microsoft.com/office/drawing/2014/main" id="{41D8CE64-6DD6-4704-8FA9-729413C6810F}"/>
              </a:ext>
            </a:extLst>
          </p:cNvPr>
          <p:cNvSpPr txBox="1"/>
          <p:nvPr/>
        </p:nvSpPr>
        <p:spPr>
          <a:xfrm>
            <a:off x="4704522" y="1072874"/>
            <a:ext cx="4200939" cy="923330"/>
          </a:xfrm>
          <a:prstGeom prst="rect">
            <a:avLst/>
          </a:prstGeom>
          <a:noFill/>
        </p:spPr>
        <p:txBody>
          <a:bodyPr wrap="square" rtlCol="0">
            <a:spAutoFit/>
          </a:bodyPr>
          <a:lstStyle/>
          <a:p>
            <a:r>
              <a:rPr lang="en-GB" dirty="0"/>
              <a:t>The children were given time to explore the effect of lifting an object using different numbers of pulleys.</a:t>
            </a:r>
          </a:p>
        </p:txBody>
      </p:sp>
      <p:sp>
        <p:nvSpPr>
          <p:cNvPr id="5" name="TextBox 4">
            <a:extLst>
              <a:ext uri="{FF2B5EF4-FFF2-40B4-BE49-F238E27FC236}">
                <a16:creationId xmlns:a16="http://schemas.microsoft.com/office/drawing/2014/main" id="{6E5A06E1-B57E-4987-9CF4-F7097BAEA794}"/>
              </a:ext>
            </a:extLst>
          </p:cNvPr>
          <p:cNvSpPr txBox="1"/>
          <p:nvPr/>
        </p:nvSpPr>
        <p:spPr>
          <a:xfrm>
            <a:off x="4704522" y="2266122"/>
            <a:ext cx="4200939" cy="646331"/>
          </a:xfrm>
          <a:prstGeom prst="rect">
            <a:avLst/>
          </a:prstGeom>
          <a:solidFill>
            <a:schemeClr val="bg2"/>
          </a:solidFill>
        </p:spPr>
        <p:txBody>
          <a:bodyPr wrap="square" rtlCol="0">
            <a:spAutoFit/>
          </a:bodyPr>
          <a:lstStyle/>
          <a:p>
            <a:r>
              <a:rPr lang="en-GB" dirty="0"/>
              <a:t>Melissa links the weight of the book to the force required to lift it.</a:t>
            </a:r>
          </a:p>
        </p:txBody>
      </p:sp>
      <p:cxnSp>
        <p:nvCxnSpPr>
          <p:cNvPr id="6" name="Straight Arrow Connector 5">
            <a:extLst>
              <a:ext uri="{FF2B5EF4-FFF2-40B4-BE49-F238E27FC236}">
                <a16:creationId xmlns:a16="http://schemas.microsoft.com/office/drawing/2014/main" id="{BC35B3E1-9623-4C38-8B29-5A774AB6608A}"/>
              </a:ext>
            </a:extLst>
          </p:cNvPr>
          <p:cNvCxnSpPr>
            <a:cxnSpLocks/>
            <a:stCxn id="5" idx="1"/>
          </p:cNvCxnSpPr>
          <p:nvPr/>
        </p:nvCxnSpPr>
        <p:spPr>
          <a:xfrm flipH="1" flipV="1">
            <a:off x="4022036" y="2060184"/>
            <a:ext cx="682486" cy="52910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51FD983-1F16-4473-B404-D2F44558D060}"/>
              </a:ext>
            </a:extLst>
          </p:cNvPr>
          <p:cNvSpPr txBox="1"/>
          <p:nvPr/>
        </p:nvSpPr>
        <p:spPr>
          <a:xfrm>
            <a:off x="4731024" y="3253432"/>
            <a:ext cx="4200939" cy="646331"/>
          </a:xfrm>
          <a:prstGeom prst="rect">
            <a:avLst/>
          </a:prstGeom>
          <a:solidFill>
            <a:schemeClr val="bg2"/>
          </a:solidFill>
        </p:spPr>
        <p:txBody>
          <a:bodyPr wrap="square" rtlCol="0">
            <a:spAutoFit/>
          </a:bodyPr>
          <a:lstStyle/>
          <a:p>
            <a:r>
              <a:rPr lang="en-GB" dirty="0"/>
              <a:t>Melissa notices that it is easier to lift using the pulley.</a:t>
            </a:r>
          </a:p>
        </p:txBody>
      </p:sp>
      <p:cxnSp>
        <p:nvCxnSpPr>
          <p:cNvPr id="9" name="Straight Arrow Connector 8">
            <a:extLst>
              <a:ext uri="{FF2B5EF4-FFF2-40B4-BE49-F238E27FC236}">
                <a16:creationId xmlns:a16="http://schemas.microsoft.com/office/drawing/2014/main" id="{4FA78950-DC66-40C4-8828-EBF09DDB43B4}"/>
              </a:ext>
            </a:extLst>
          </p:cNvPr>
          <p:cNvCxnSpPr>
            <a:cxnSpLocks/>
            <a:stCxn id="8" idx="1"/>
          </p:cNvCxnSpPr>
          <p:nvPr/>
        </p:nvCxnSpPr>
        <p:spPr>
          <a:xfrm flipH="1">
            <a:off x="4280452" y="3576598"/>
            <a:ext cx="450572" cy="19262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5E5E27AC-00F8-4FD0-B4F5-22BBBE63D25D}"/>
              </a:ext>
            </a:extLst>
          </p:cNvPr>
          <p:cNvSpPr txBox="1"/>
          <p:nvPr/>
        </p:nvSpPr>
        <p:spPr>
          <a:xfrm>
            <a:off x="4731024" y="4238810"/>
            <a:ext cx="4200939" cy="646331"/>
          </a:xfrm>
          <a:prstGeom prst="rect">
            <a:avLst/>
          </a:prstGeom>
          <a:solidFill>
            <a:schemeClr val="bg2"/>
          </a:solidFill>
        </p:spPr>
        <p:txBody>
          <a:bodyPr wrap="square" rtlCol="0">
            <a:spAutoFit/>
          </a:bodyPr>
          <a:lstStyle/>
          <a:p>
            <a:r>
              <a:rPr lang="en-GB" dirty="0"/>
              <a:t>Melissa comments that it is easier to lift because the force needed is less.</a:t>
            </a:r>
          </a:p>
        </p:txBody>
      </p:sp>
      <p:cxnSp>
        <p:nvCxnSpPr>
          <p:cNvPr id="13" name="Straight Arrow Connector 12">
            <a:extLst>
              <a:ext uri="{FF2B5EF4-FFF2-40B4-BE49-F238E27FC236}">
                <a16:creationId xmlns:a16="http://schemas.microsoft.com/office/drawing/2014/main" id="{D011C5E2-439E-44D5-9833-987FB542774E}"/>
              </a:ext>
            </a:extLst>
          </p:cNvPr>
          <p:cNvCxnSpPr>
            <a:cxnSpLocks/>
            <a:stCxn id="12" idx="1"/>
          </p:cNvCxnSpPr>
          <p:nvPr/>
        </p:nvCxnSpPr>
        <p:spPr>
          <a:xfrm flipH="1">
            <a:off x="4310270" y="4561976"/>
            <a:ext cx="420754" cy="50220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86D11FC3-B98F-4CD5-8A5E-3DEE010CBDE2}"/>
              </a:ext>
            </a:extLst>
          </p:cNvPr>
          <p:cNvSpPr txBox="1"/>
          <p:nvPr/>
        </p:nvSpPr>
        <p:spPr>
          <a:xfrm>
            <a:off x="4731024" y="5064177"/>
            <a:ext cx="4200939" cy="923330"/>
          </a:xfrm>
          <a:prstGeom prst="rect">
            <a:avLst/>
          </a:prstGeom>
          <a:noFill/>
        </p:spPr>
        <p:txBody>
          <a:bodyPr wrap="square" rtlCol="0">
            <a:spAutoFit/>
          </a:bodyPr>
          <a:lstStyle/>
          <a:p>
            <a:r>
              <a:rPr lang="en-GB" dirty="0">
                <a:solidFill>
                  <a:srgbClr val="FF0000"/>
                </a:solidFill>
              </a:rPr>
              <a:t>Melissa notices that using the pulleys means that less force is required to lift the object.</a:t>
            </a:r>
          </a:p>
        </p:txBody>
      </p:sp>
    </p:spTree>
    <p:extLst>
      <p:ext uri="{BB962C8B-B14F-4D97-AF65-F5344CB8AC3E}">
        <p14:creationId xmlns:p14="http://schemas.microsoft.com/office/powerpoint/2010/main" val="3806646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3007">
            <a:extLst>
              <a:ext uri="{FF2B5EF4-FFF2-40B4-BE49-F238E27FC236}">
                <a16:creationId xmlns:a16="http://schemas.microsoft.com/office/drawing/2014/main" id="{C4E8ADD0-D1CC-42F3-AA7D-34B273628B0E}"/>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748748" y="1278826"/>
            <a:ext cx="3154017" cy="4174438"/>
          </a:xfrm>
          <a:prstGeom prst="rect">
            <a:avLst/>
          </a:prstGeom>
        </p:spPr>
      </p:pic>
      <p:sp>
        <p:nvSpPr>
          <p:cNvPr id="2" name="TextBox 1">
            <a:extLst>
              <a:ext uri="{FF2B5EF4-FFF2-40B4-BE49-F238E27FC236}">
                <a16:creationId xmlns:a16="http://schemas.microsoft.com/office/drawing/2014/main" id="{C7281B36-DCFD-4651-B6EB-4F8AB7CEE0F7}"/>
              </a:ext>
            </a:extLst>
          </p:cNvPr>
          <p:cNvSpPr txBox="1"/>
          <p:nvPr/>
        </p:nvSpPr>
        <p:spPr>
          <a:xfrm>
            <a:off x="4572000" y="1749282"/>
            <a:ext cx="4293704" cy="646331"/>
          </a:xfrm>
          <a:prstGeom prst="rect">
            <a:avLst/>
          </a:prstGeom>
          <a:solidFill>
            <a:schemeClr val="bg2"/>
          </a:solidFill>
        </p:spPr>
        <p:txBody>
          <a:bodyPr wrap="square" rtlCol="0">
            <a:spAutoFit/>
          </a:bodyPr>
          <a:lstStyle/>
          <a:p>
            <a:r>
              <a:rPr lang="en-GB" dirty="0"/>
              <a:t>Melissa uses the incorrect abbreviation for Newtons.</a:t>
            </a:r>
          </a:p>
        </p:txBody>
      </p:sp>
      <p:cxnSp>
        <p:nvCxnSpPr>
          <p:cNvPr id="7" name="Straight Arrow Connector 6">
            <a:extLst>
              <a:ext uri="{FF2B5EF4-FFF2-40B4-BE49-F238E27FC236}">
                <a16:creationId xmlns:a16="http://schemas.microsoft.com/office/drawing/2014/main" id="{0A3F9E7E-A9EF-4D2A-BA24-8F13AB841F10}"/>
              </a:ext>
            </a:extLst>
          </p:cNvPr>
          <p:cNvCxnSpPr>
            <a:cxnSpLocks/>
            <a:stCxn id="2" idx="1"/>
          </p:cNvCxnSpPr>
          <p:nvPr/>
        </p:nvCxnSpPr>
        <p:spPr>
          <a:xfrm flipH="1" flipV="1">
            <a:off x="3468760" y="1890950"/>
            <a:ext cx="1103240" cy="1814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620DEDD-B553-4530-B703-EB38942BDDDB}"/>
              </a:ext>
            </a:extLst>
          </p:cNvPr>
          <p:cNvSpPr txBox="1"/>
          <p:nvPr/>
        </p:nvSpPr>
        <p:spPr>
          <a:xfrm>
            <a:off x="86138" y="149544"/>
            <a:ext cx="8666922" cy="923330"/>
          </a:xfrm>
          <a:prstGeom prst="rect">
            <a:avLst/>
          </a:prstGeom>
          <a:noFill/>
        </p:spPr>
        <p:txBody>
          <a:bodyPr wrap="square" rtlCol="0">
            <a:spAutoFit/>
          </a:bodyPr>
          <a:lstStyle/>
          <a:p>
            <a:r>
              <a:rPr lang="en-GB" b="1" dirty="0"/>
              <a:t>Measuring forces when using pulleys</a:t>
            </a:r>
          </a:p>
          <a:p>
            <a:pPr marL="285750" indent="-285750">
              <a:buFont typeface="Arial" panose="020B0604020202020204" pitchFamily="34" charset="0"/>
              <a:buChar char="•"/>
              <a:defRPr/>
            </a:pPr>
            <a:r>
              <a:rPr lang="en-GB" dirty="0"/>
              <a:t>recognise that some mechanisms, including levers, pulleys and gears, allow a smaller force to have a greater effect</a:t>
            </a:r>
          </a:p>
        </p:txBody>
      </p:sp>
      <p:sp>
        <p:nvSpPr>
          <p:cNvPr id="10" name="TextBox 9">
            <a:extLst>
              <a:ext uri="{FF2B5EF4-FFF2-40B4-BE49-F238E27FC236}">
                <a16:creationId xmlns:a16="http://schemas.microsoft.com/office/drawing/2014/main" id="{0478FEF6-C550-4C69-946C-CABC27C653BE}"/>
              </a:ext>
            </a:extLst>
          </p:cNvPr>
          <p:cNvSpPr txBox="1"/>
          <p:nvPr/>
        </p:nvSpPr>
        <p:spPr>
          <a:xfrm>
            <a:off x="251791" y="1072874"/>
            <a:ext cx="8666922" cy="646331"/>
          </a:xfrm>
          <a:prstGeom prst="rect">
            <a:avLst/>
          </a:prstGeom>
          <a:noFill/>
        </p:spPr>
        <p:txBody>
          <a:bodyPr wrap="square" rtlCol="0">
            <a:spAutoFit/>
          </a:bodyPr>
          <a:lstStyle/>
          <a:p>
            <a:r>
              <a:rPr lang="en-GB" dirty="0"/>
              <a:t>The children were asked to measure the force required to lift an object when using different numbers of pulleys.</a:t>
            </a:r>
          </a:p>
        </p:txBody>
      </p:sp>
      <p:sp>
        <p:nvSpPr>
          <p:cNvPr id="11" name="TextBox 10">
            <a:extLst>
              <a:ext uri="{FF2B5EF4-FFF2-40B4-BE49-F238E27FC236}">
                <a16:creationId xmlns:a16="http://schemas.microsoft.com/office/drawing/2014/main" id="{1D7E6D13-5796-4F03-A72E-912C9CB71EE2}"/>
              </a:ext>
            </a:extLst>
          </p:cNvPr>
          <p:cNvSpPr txBox="1"/>
          <p:nvPr/>
        </p:nvSpPr>
        <p:spPr>
          <a:xfrm>
            <a:off x="4572000" y="2676939"/>
            <a:ext cx="4293704" cy="923330"/>
          </a:xfrm>
          <a:prstGeom prst="rect">
            <a:avLst/>
          </a:prstGeom>
          <a:noFill/>
        </p:spPr>
        <p:txBody>
          <a:bodyPr wrap="square" rtlCol="0">
            <a:spAutoFit/>
          </a:bodyPr>
          <a:lstStyle/>
          <a:p>
            <a:r>
              <a:rPr lang="en-GB" dirty="0">
                <a:solidFill>
                  <a:schemeClr val="accent1"/>
                </a:solidFill>
              </a:rPr>
              <a:t>Melissa again chooses the appropriate forcemeter to use and records her results in a table.</a:t>
            </a:r>
          </a:p>
        </p:txBody>
      </p:sp>
      <p:sp>
        <p:nvSpPr>
          <p:cNvPr id="12" name="TextBox 11">
            <a:extLst>
              <a:ext uri="{FF2B5EF4-FFF2-40B4-BE49-F238E27FC236}">
                <a16:creationId xmlns:a16="http://schemas.microsoft.com/office/drawing/2014/main" id="{53655B7A-4A18-404F-BBF0-4421B072045C}"/>
              </a:ext>
            </a:extLst>
          </p:cNvPr>
          <p:cNvSpPr txBox="1"/>
          <p:nvPr/>
        </p:nvSpPr>
        <p:spPr>
          <a:xfrm>
            <a:off x="238537" y="5181600"/>
            <a:ext cx="8514523" cy="369332"/>
          </a:xfrm>
          <a:prstGeom prst="rect">
            <a:avLst/>
          </a:prstGeom>
          <a:noFill/>
        </p:spPr>
        <p:txBody>
          <a:bodyPr wrap="square" rtlCol="0">
            <a:spAutoFit/>
          </a:bodyPr>
          <a:lstStyle/>
          <a:p>
            <a:r>
              <a:rPr lang="en-GB" dirty="0">
                <a:solidFill>
                  <a:srgbClr val="FF0000"/>
                </a:solidFill>
              </a:rPr>
              <a:t>Melissa links the number of pulleys to the amount of force required to lift the object.</a:t>
            </a:r>
          </a:p>
        </p:txBody>
      </p:sp>
    </p:spTree>
    <p:extLst>
      <p:ext uri="{BB962C8B-B14F-4D97-AF65-F5344CB8AC3E}">
        <p14:creationId xmlns:p14="http://schemas.microsoft.com/office/powerpoint/2010/main" val="1080232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a:extLst>
              <a:ext uri="{FF2B5EF4-FFF2-40B4-BE49-F238E27FC236}">
                <a16:creationId xmlns:a16="http://schemas.microsoft.com/office/drawing/2014/main" id="{E835E099-979D-4EEB-9267-FCE2B3E355E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A8E4C46-20E8-45C4-AA89-4CB2C31D4DEB}" type="slidenum">
              <a:rPr lang="en-GB" altLang="en-US" sz="1200" smtClean="0">
                <a:solidFill>
                  <a:srgbClr val="898989"/>
                </a:solidFill>
              </a:rPr>
              <a:pPr>
                <a:spcBef>
                  <a:spcPct val="0"/>
                </a:spcBef>
                <a:buFontTx/>
                <a:buNone/>
              </a:pPr>
              <a:t>2</a:t>
            </a:fld>
            <a:endParaRPr lang="en-GB" altLang="en-US" sz="1200">
              <a:solidFill>
                <a:srgbClr val="898989"/>
              </a:solidFill>
            </a:endParaRPr>
          </a:p>
        </p:txBody>
      </p:sp>
      <p:sp>
        <p:nvSpPr>
          <p:cNvPr id="4099" name="Rectangle 2">
            <a:extLst>
              <a:ext uri="{FF2B5EF4-FFF2-40B4-BE49-F238E27FC236}">
                <a16:creationId xmlns:a16="http://schemas.microsoft.com/office/drawing/2014/main" id="{488A3136-F749-4E50-93F1-CD94BDD22564}"/>
              </a:ext>
            </a:extLst>
          </p:cNvPr>
          <p:cNvSpPr>
            <a:spLocks noChangeArrowheads="1"/>
          </p:cNvSpPr>
          <p:nvPr/>
        </p:nvSpPr>
        <p:spPr bwMode="auto">
          <a:xfrm>
            <a:off x="423863" y="1477963"/>
            <a:ext cx="8494712" cy="394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800"/>
              </a:spcAft>
              <a:buFontTx/>
              <a:buNone/>
            </a:pPr>
            <a:r>
              <a:rPr lang="en-GB" altLang="en-US" sz="1600">
                <a:solidFill>
                  <a:srgbClr val="393A39"/>
                </a:solidFill>
                <a:latin typeface="Arial" panose="020B0604020202020204" pitchFamily="34" charset="0"/>
              </a:rPr>
              <a:t>PLAN Primary Science is a set of resources produced to enable teachers to have a clearer understanding of National Curriculum expectations for meeting the standard. Annotated collections of children’s work provide examples of what working at the expected standard for primary science might look like for the knowledge and conceptual understanding statements of the programmes of study (POS). </a:t>
            </a:r>
            <a:endParaRPr lang="en-GB" altLang="en-US" sz="1600">
              <a:latin typeface="Arial" panose="020B0604020202020204" pitchFamily="34" charset="0"/>
            </a:endParaRPr>
          </a:p>
          <a:p>
            <a:pPr>
              <a:spcBef>
                <a:spcPct val="0"/>
              </a:spcBef>
              <a:spcAft>
                <a:spcPts val="800"/>
              </a:spcAft>
              <a:buFontTx/>
              <a:buNone/>
            </a:pPr>
            <a:r>
              <a:rPr lang="en-GB" altLang="en-US" sz="1600">
                <a:solidFill>
                  <a:srgbClr val="393A39"/>
                </a:solidFill>
                <a:latin typeface="Arial" panose="020B0604020202020204" pitchFamily="34" charset="0"/>
              </a:rPr>
              <a:t>It is not the intention of these resources to specifically exemplify the working scientifically statements.  However, aspects of working scientifically have been shown as an integral part of the teaching and learning of the knowledge and concepts.</a:t>
            </a:r>
            <a:endParaRPr lang="en-GB" altLang="en-US" sz="1600">
              <a:latin typeface="Arial" panose="020B0604020202020204" pitchFamily="34" charset="0"/>
            </a:endParaRPr>
          </a:p>
          <a:p>
            <a:pPr>
              <a:spcBef>
                <a:spcPts val="1400"/>
              </a:spcBef>
              <a:spcAft>
                <a:spcPts val="1400"/>
              </a:spcAft>
              <a:buFontTx/>
              <a:buNone/>
            </a:pPr>
            <a:r>
              <a:rPr lang="en-GB" altLang="en-US" sz="1600">
                <a:solidFill>
                  <a:srgbClr val="393A39"/>
                </a:solidFill>
                <a:latin typeface="Arial" panose="020B0604020202020204" pitchFamily="34" charset="0"/>
              </a:rPr>
              <a:t>The resources provided have been cross moderated multiple times before publishing so that they can be used with confidence by teachers and subject leaders.</a:t>
            </a:r>
            <a:endParaRPr lang="en-GB" altLang="en-US" sz="1600">
              <a:latin typeface="Arial" panose="020B0604020202020204" pitchFamily="34" charset="0"/>
            </a:endParaRPr>
          </a:p>
          <a:p>
            <a:pPr>
              <a:spcBef>
                <a:spcPct val="0"/>
              </a:spcBef>
              <a:spcAft>
                <a:spcPts val="800"/>
              </a:spcAft>
              <a:buFontTx/>
              <a:buNone/>
            </a:pPr>
            <a:r>
              <a:rPr lang="en-GB" altLang="en-US" sz="1600">
                <a:solidFill>
                  <a:srgbClr val="393A39"/>
                </a:solidFill>
                <a:latin typeface="Arial" panose="020B0604020202020204" pitchFamily="34" charset="0"/>
              </a:rPr>
              <a:t>Each collection of work shows one example of how a pupil has met National Curriculum statements for a particular area of content but these are not intended to be </a:t>
            </a:r>
            <a:r>
              <a:rPr lang="en-GB" altLang="en-US" sz="1600" i="1">
                <a:solidFill>
                  <a:srgbClr val="393A39"/>
                </a:solidFill>
                <a:latin typeface="Arial" panose="020B0604020202020204" pitchFamily="34" charset="0"/>
              </a:rPr>
              <a:t>the</a:t>
            </a:r>
            <a:r>
              <a:rPr lang="en-GB" altLang="en-US" sz="1600">
                <a:solidFill>
                  <a:srgbClr val="393A39"/>
                </a:solidFill>
                <a:latin typeface="Arial" panose="020B0604020202020204" pitchFamily="34" charset="0"/>
              </a:rPr>
              <a:t> definitive way of teaching these statements.</a:t>
            </a:r>
            <a:endParaRPr lang="en-GB" altLang="en-US" sz="1600">
              <a:latin typeface="Arial" panose="020B0604020202020204" pitchFamily="34" charset="0"/>
            </a:endParaRPr>
          </a:p>
        </p:txBody>
      </p:sp>
      <p:sp>
        <p:nvSpPr>
          <p:cNvPr id="4100" name="Title 8">
            <a:extLst>
              <a:ext uri="{FF2B5EF4-FFF2-40B4-BE49-F238E27FC236}">
                <a16:creationId xmlns:a16="http://schemas.microsoft.com/office/drawing/2014/main" id="{B6A14ED6-3AB8-4367-B3B1-50DAFD36C11E}"/>
              </a:ext>
            </a:extLst>
          </p:cNvPr>
          <p:cNvSpPr>
            <a:spLocks noGrp="1"/>
          </p:cNvSpPr>
          <p:nvPr>
            <p:ph type="title"/>
          </p:nvPr>
        </p:nvSpPr>
        <p:spPr/>
        <p:txBody>
          <a:bodyPr/>
          <a:lstStyle/>
          <a:p>
            <a:endParaRPr lang="en-GB" altLang="en-US"/>
          </a:p>
        </p:txBody>
      </p:sp>
      <p:sp>
        <p:nvSpPr>
          <p:cNvPr id="10" name="Title 1">
            <a:extLst>
              <a:ext uri="{FF2B5EF4-FFF2-40B4-BE49-F238E27FC236}">
                <a16:creationId xmlns:a16="http://schemas.microsoft.com/office/drawing/2014/main" id="{047899C6-1239-4D29-A0D1-70D800013E20}"/>
              </a:ext>
            </a:extLst>
          </p:cNvPr>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a:solidFill>
                  <a:schemeClr val="bg1"/>
                </a:solidFill>
              </a:rPr>
              <a:t>PLAN Primary Science - Supporting Assessment</a:t>
            </a:r>
            <a:endParaRPr lang="en-GB" sz="3200" spc="-150" dirty="0">
              <a:solidFill>
                <a:schemeClr val="bg1"/>
              </a:solidFill>
            </a:endParaRPr>
          </a:p>
        </p:txBody>
      </p:sp>
    </p:spTree>
    <p:extLst>
      <p:ext uri="{BB962C8B-B14F-4D97-AF65-F5344CB8AC3E}">
        <p14:creationId xmlns:p14="http://schemas.microsoft.com/office/powerpoint/2010/main" val="3098978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3011">
            <a:extLst>
              <a:ext uri="{FF2B5EF4-FFF2-40B4-BE49-F238E27FC236}">
                <a16:creationId xmlns:a16="http://schemas.microsoft.com/office/drawing/2014/main" id="{254FF4BE-0540-4E51-8D17-B16A161748C9}"/>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758884" y="387962"/>
            <a:ext cx="3419062" cy="6327227"/>
          </a:xfrm>
          <a:prstGeom prst="rect">
            <a:avLst/>
          </a:prstGeom>
        </p:spPr>
      </p:pic>
      <p:sp>
        <p:nvSpPr>
          <p:cNvPr id="2" name="TextBox 1">
            <a:extLst>
              <a:ext uri="{FF2B5EF4-FFF2-40B4-BE49-F238E27FC236}">
                <a16:creationId xmlns:a16="http://schemas.microsoft.com/office/drawing/2014/main" id="{5F7BB1B4-F071-49DF-B86F-7EB581DE6DD4}"/>
              </a:ext>
            </a:extLst>
          </p:cNvPr>
          <p:cNvSpPr txBox="1"/>
          <p:nvPr/>
        </p:nvSpPr>
        <p:spPr>
          <a:xfrm>
            <a:off x="198785" y="1086677"/>
            <a:ext cx="8494642" cy="646331"/>
          </a:xfrm>
          <a:prstGeom prst="rect">
            <a:avLst/>
          </a:prstGeom>
          <a:noFill/>
        </p:spPr>
        <p:txBody>
          <a:bodyPr wrap="square" rtlCol="0">
            <a:spAutoFit/>
          </a:bodyPr>
          <a:lstStyle/>
          <a:p>
            <a:r>
              <a:rPr lang="en-GB" dirty="0"/>
              <a:t>The children were shown a labelled diagram of a lever and then given time to explore how it works and to investigate the effect of moving the fulcrum.</a:t>
            </a:r>
          </a:p>
        </p:txBody>
      </p:sp>
      <p:sp>
        <p:nvSpPr>
          <p:cNvPr id="4" name="TextBox 3">
            <a:extLst>
              <a:ext uri="{FF2B5EF4-FFF2-40B4-BE49-F238E27FC236}">
                <a16:creationId xmlns:a16="http://schemas.microsoft.com/office/drawing/2014/main" id="{2CCD31F0-1660-458D-88CC-0A263C537B9D}"/>
              </a:ext>
            </a:extLst>
          </p:cNvPr>
          <p:cNvSpPr txBox="1"/>
          <p:nvPr/>
        </p:nvSpPr>
        <p:spPr>
          <a:xfrm>
            <a:off x="86138" y="149544"/>
            <a:ext cx="8666922" cy="923330"/>
          </a:xfrm>
          <a:prstGeom prst="rect">
            <a:avLst/>
          </a:prstGeom>
          <a:noFill/>
        </p:spPr>
        <p:txBody>
          <a:bodyPr wrap="square" rtlCol="0">
            <a:spAutoFit/>
          </a:bodyPr>
          <a:lstStyle/>
          <a:p>
            <a:r>
              <a:rPr lang="en-GB" b="1" dirty="0"/>
              <a:t>Exploring levers</a:t>
            </a:r>
          </a:p>
          <a:p>
            <a:pPr marL="285750" indent="-285750">
              <a:buFont typeface="Arial" panose="020B0604020202020204" pitchFamily="34" charset="0"/>
              <a:buChar char="•"/>
              <a:defRPr/>
            </a:pPr>
            <a:r>
              <a:rPr lang="en-GB" dirty="0"/>
              <a:t>recognise that some mechanisms, including levers, pulleys and gears, allow a smaller force to have a greater effect</a:t>
            </a:r>
          </a:p>
        </p:txBody>
      </p:sp>
      <p:sp>
        <p:nvSpPr>
          <p:cNvPr id="5" name="TextBox 4">
            <a:extLst>
              <a:ext uri="{FF2B5EF4-FFF2-40B4-BE49-F238E27FC236}">
                <a16:creationId xmlns:a16="http://schemas.microsoft.com/office/drawing/2014/main" id="{1E6E3F3C-244A-4A98-859E-255B87831F88}"/>
              </a:ext>
            </a:extLst>
          </p:cNvPr>
          <p:cNvSpPr txBox="1"/>
          <p:nvPr/>
        </p:nvSpPr>
        <p:spPr>
          <a:xfrm>
            <a:off x="6745357" y="1616769"/>
            <a:ext cx="2146852" cy="2308324"/>
          </a:xfrm>
          <a:prstGeom prst="rect">
            <a:avLst/>
          </a:prstGeom>
          <a:noFill/>
        </p:spPr>
        <p:txBody>
          <a:bodyPr wrap="square" rtlCol="0">
            <a:spAutoFit/>
          </a:bodyPr>
          <a:lstStyle/>
          <a:p>
            <a:r>
              <a:rPr lang="en-GB" dirty="0">
                <a:solidFill>
                  <a:schemeClr val="accent1"/>
                </a:solidFill>
              </a:rPr>
              <a:t>Through exploration Melissa identifies that the lever can make it easier to lift the load. This is dependent on the position of the fulcrum.</a:t>
            </a:r>
          </a:p>
        </p:txBody>
      </p:sp>
      <p:sp>
        <p:nvSpPr>
          <p:cNvPr id="6" name="TextBox 5">
            <a:extLst>
              <a:ext uri="{FF2B5EF4-FFF2-40B4-BE49-F238E27FC236}">
                <a16:creationId xmlns:a16="http://schemas.microsoft.com/office/drawing/2014/main" id="{ED0EF47B-237F-432B-9156-F98EEA46F431}"/>
              </a:ext>
            </a:extLst>
          </p:cNvPr>
          <p:cNvSpPr txBox="1"/>
          <p:nvPr/>
        </p:nvSpPr>
        <p:spPr>
          <a:xfrm>
            <a:off x="304801" y="5380385"/>
            <a:ext cx="8587408" cy="369332"/>
          </a:xfrm>
          <a:prstGeom prst="rect">
            <a:avLst/>
          </a:prstGeom>
          <a:noFill/>
        </p:spPr>
        <p:txBody>
          <a:bodyPr wrap="square" rtlCol="0">
            <a:spAutoFit/>
          </a:bodyPr>
          <a:lstStyle/>
          <a:p>
            <a:r>
              <a:rPr lang="en-GB" dirty="0">
                <a:solidFill>
                  <a:srgbClr val="FF0000"/>
                </a:solidFill>
              </a:rPr>
              <a:t>Melissa understands that the lever makes it easier to lift an object.</a:t>
            </a:r>
          </a:p>
        </p:txBody>
      </p:sp>
      <p:sp>
        <p:nvSpPr>
          <p:cNvPr id="7" name="TextBox 6">
            <a:extLst>
              <a:ext uri="{FF2B5EF4-FFF2-40B4-BE49-F238E27FC236}">
                <a16:creationId xmlns:a16="http://schemas.microsoft.com/office/drawing/2014/main" id="{85B6BB64-F27E-45F8-9078-DC9CDA4E70A0}"/>
              </a:ext>
            </a:extLst>
          </p:cNvPr>
          <p:cNvSpPr txBox="1"/>
          <p:nvPr/>
        </p:nvSpPr>
        <p:spPr>
          <a:xfrm>
            <a:off x="6745357" y="3925093"/>
            <a:ext cx="2305878" cy="2862322"/>
          </a:xfrm>
          <a:prstGeom prst="rect">
            <a:avLst/>
          </a:prstGeom>
          <a:solidFill>
            <a:schemeClr val="bg2"/>
          </a:solidFill>
        </p:spPr>
        <p:txBody>
          <a:bodyPr wrap="square" rtlCol="0">
            <a:spAutoFit/>
          </a:bodyPr>
          <a:lstStyle/>
          <a:p>
            <a:r>
              <a:rPr lang="en-GB" dirty="0"/>
              <a:t>A push meter could have been used to measure the force during this activity and this could have provided an opportunity for the teacher to clarify the abbreviated form of Newtons.</a:t>
            </a:r>
          </a:p>
        </p:txBody>
      </p:sp>
    </p:spTree>
    <p:extLst>
      <p:ext uri="{BB962C8B-B14F-4D97-AF65-F5344CB8AC3E}">
        <p14:creationId xmlns:p14="http://schemas.microsoft.com/office/powerpoint/2010/main" val="1800757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3017">
            <a:extLst>
              <a:ext uri="{FF2B5EF4-FFF2-40B4-BE49-F238E27FC236}">
                <a16:creationId xmlns:a16="http://schemas.microsoft.com/office/drawing/2014/main" id="{E06F6C89-F048-41CA-B634-F8FD846BED64}"/>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3340196" y="252018"/>
            <a:ext cx="4286234" cy="6353964"/>
          </a:xfrm>
          <a:prstGeom prst="rect">
            <a:avLst/>
          </a:prstGeom>
        </p:spPr>
      </p:pic>
      <p:sp>
        <p:nvSpPr>
          <p:cNvPr id="2" name="TextBox 1">
            <a:extLst>
              <a:ext uri="{FF2B5EF4-FFF2-40B4-BE49-F238E27FC236}">
                <a16:creationId xmlns:a16="http://schemas.microsoft.com/office/drawing/2014/main" id="{CD736D57-0B75-4A81-A0EA-B5AEE970D849}"/>
              </a:ext>
            </a:extLst>
          </p:cNvPr>
          <p:cNvSpPr txBox="1"/>
          <p:nvPr/>
        </p:nvSpPr>
        <p:spPr>
          <a:xfrm>
            <a:off x="238538" y="1592195"/>
            <a:ext cx="1610140" cy="3139321"/>
          </a:xfrm>
          <a:prstGeom prst="rect">
            <a:avLst/>
          </a:prstGeom>
          <a:noFill/>
        </p:spPr>
        <p:txBody>
          <a:bodyPr wrap="square" rtlCol="0">
            <a:spAutoFit/>
          </a:bodyPr>
          <a:lstStyle/>
          <a:p>
            <a:r>
              <a:rPr lang="en-GB" dirty="0"/>
              <a:t>The children watched computer animations showing how gears work, explored some toy gears and were then given an image to write about.</a:t>
            </a:r>
          </a:p>
        </p:txBody>
      </p:sp>
      <p:sp>
        <p:nvSpPr>
          <p:cNvPr id="4" name="TextBox 3">
            <a:extLst>
              <a:ext uri="{FF2B5EF4-FFF2-40B4-BE49-F238E27FC236}">
                <a16:creationId xmlns:a16="http://schemas.microsoft.com/office/drawing/2014/main" id="{DEA5CA1B-BD79-4B93-94A2-C4C6568E7DE0}"/>
              </a:ext>
            </a:extLst>
          </p:cNvPr>
          <p:cNvSpPr txBox="1"/>
          <p:nvPr/>
        </p:nvSpPr>
        <p:spPr>
          <a:xfrm>
            <a:off x="86138" y="149544"/>
            <a:ext cx="8666922" cy="923330"/>
          </a:xfrm>
          <a:prstGeom prst="rect">
            <a:avLst/>
          </a:prstGeom>
          <a:noFill/>
        </p:spPr>
        <p:txBody>
          <a:bodyPr wrap="square" rtlCol="0">
            <a:spAutoFit/>
          </a:bodyPr>
          <a:lstStyle/>
          <a:p>
            <a:r>
              <a:rPr lang="en-GB" b="1" dirty="0"/>
              <a:t>Learning about gears</a:t>
            </a:r>
          </a:p>
          <a:p>
            <a:pPr marL="285750" indent="-285750">
              <a:buFont typeface="Arial" panose="020B0604020202020204" pitchFamily="34" charset="0"/>
              <a:buChar char="•"/>
              <a:defRPr/>
            </a:pPr>
            <a:r>
              <a:rPr lang="en-GB" dirty="0"/>
              <a:t>recognise that some mechanisms, including levers, pulleys and gears, allow a smaller force to have a greater effect</a:t>
            </a:r>
          </a:p>
        </p:txBody>
      </p:sp>
      <p:sp>
        <p:nvSpPr>
          <p:cNvPr id="6" name="TextBox 5">
            <a:extLst>
              <a:ext uri="{FF2B5EF4-FFF2-40B4-BE49-F238E27FC236}">
                <a16:creationId xmlns:a16="http://schemas.microsoft.com/office/drawing/2014/main" id="{71B4A112-711F-4A34-8EE4-A6D5B569D3CD}"/>
              </a:ext>
            </a:extLst>
          </p:cNvPr>
          <p:cNvSpPr txBox="1"/>
          <p:nvPr/>
        </p:nvSpPr>
        <p:spPr>
          <a:xfrm>
            <a:off x="238538" y="5923722"/>
            <a:ext cx="8421757" cy="646331"/>
          </a:xfrm>
          <a:prstGeom prst="rect">
            <a:avLst/>
          </a:prstGeom>
          <a:noFill/>
        </p:spPr>
        <p:txBody>
          <a:bodyPr wrap="square" rtlCol="0">
            <a:spAutoFit/>
          </a:bodyPr>
          <a:lstStyle/>
          <a:p>
            <a:r>
              <a:rPr lang="en-GB" dirty="0">
                <a:solidFill>
                  <a:srgbClr val="FF0000"/>
                </a:solidFill>
              </a:rPr>
              <a:t>Melissa notices that adjacent gears move in opposite directions and that gears of different sizes move at different speeds.</a:t>
            </a:r>
          </a:p>
        </p:txBody>
      </p:sp>
    </p:spTree>
    <p:extLst>
      <p:ext uri="{BB962C8B-B14F-4D97-AF65-F5344CB8AC3E}">
        <p14:creationId xmlns:p14="http://schemas.microsoft.com/office/powerpoint/2010/main" val="2286269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2">
            <a:extLst>
              <a:ext uri="{FF2B5EF4-FFF2-40B4-BE49-F238E27FC236}">
                <a16:creationId xmlns:a16="http://schemas.microsoft.com/office/drawing/2014/main" id="{859568D5-C6D3-4D64-95E4-61425F144FE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B0FC53-E951-4A03-BD22-88570316EFE2}" type="slidenum">
              <a:rPr lang="en-US" altLang="en-US" sz="1200" smtClean="0">
                <a:solidFill>
                  <a:srgbClr val="898989"/>
                </a:solidFill>
              </a:rPr>
              <a:pPr>
                <a:spcBef>
                  <a:spcPct val="0"/>
                </a:spcBef>
                <a:buFontTx/>
                <a:buNone/>
              </a:pPr>
              <a:t>22</a:t>
            </a:fld>
            <a:endParaRPr lang="en-US" altLang="en-US" sz="1200" dirty="0">
              <a:solidFill>
                <a:srgbClr val="898989"/>
              </a:solidFill>
            </a:endParaRPr>
          </a:p>
        </p:txBody>
      </p:sp>
      <p:sp>
        <p:nvSpPr>
          <p:cNvPr id="4" name="Title 1">
            <a:extLst>
              <a:ext uri="{FF2B5EF4-FFF2-40B4-BE49-F238E27FC236}">
                <a16:creationId xmlns:a16="http://schemas.microsoft.com/office/drawing/2014/main" id="{AC75DCFD-3EE8-4FD6-B4ED-D44FE8673CE3}"/>
              </a:ext>
            </a:extLst>
          </p:cNvPr>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Overall Summary - Secure</a:t>
            </a:r>
          </a:p>
        </p:txBody>
      </p:sp>
      <p:sp>
        <p:nvSpPr>
          <p:cNvPr id="2" name="TextBox 1">
            <a:extLst>
              <a:ext uri="{FF2B5EF4-FFF2-40B4-BE49-F238E27FC236}">
                <a16:creationId xmlns:a16="http://schemas.microsoft.com/office/drawing/2014/main" id="{2449CAFC-54C0-4D9E-BB23-F4D3A2636621}"/>
              </a:ext>
            </a:extLst>
          </p:cNvPr>
          <p:cNvSpPr txBox="1"/>
          <p:nvPr/>
        </p:nvSpPr>
        <p:spPr>
          <a:xfrm>
            <a:off x="628650" y="1815152"/>
            <a:ext cx="7886700" cy="1754326"/>
          </a:xfrm>
          <a:prstGeom prst="rect">
            <a:avLst/>
          </a:prstGeom>
          <a:noFill/>
        </p:spPr>
        <p:txBody>
          <a:bodyPr wrap="square" rtlCol="0">
            <a:spAutoFit/>
          </a:bodyPr>
          <a:lstStyle/>
          <a:p>
            <a:r>
              <a:rPr lang="en-GB" dirty="0"/>
              <a:t>Melissa understands that objects fall due to gravity pulling them down. She has carried out a number of investigations to explore friction, water resistance and air resistance and can explain the effect of these on moving objects. She has also explored levers, gears and pulleys and recognises that these enable a smaller force to have a greater impact.</a:t>
            </a:r>
          </a:p>
          <a:p>
            <a:endParaRPr lang="en-GB" dirty="0"/>
          </a:p>
        </p:txBody>
      </p:sp>
    </p:spTree>
    <p:extLst>
      <p:ext uri="{BB962C8B-B14F-4D97-AF65-F5344CB8AC3E}">
        <p14:creationId xmlns:p14="http://schemas.microsoft.com/office/powerpoint/2010/main" val="770933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2">
            <a:extLst>
              <a:ext uri="{FF2B5EF4-FFF2-40B4-BE49-F238E27FC236}">
                <a16:creationId xmlns:a16="http://schemas.microsoft.com/office/drawing/2014/main" id="{6AD4011F-5F42-4C7C-AF69-F335CB3AF8F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C5FCD95-3AAF-4763-8B96-869165A0F7E3}" type="slidenum">
              <a:rPr lang="en-GB" altLang="en-US" sz="1200" smtClean="0">
                <a:solidFill>
                  <a:srgbClr val="898989"/>
                </a:solidFill>
              </a:rPr>
              <a:pPr>
                <a:spcBef>
                  <a:spcPct val="0"/>
                </a:spcBef>
                <a:buFontTx/>
                <a:buNone/>
              </a:pPr>
              <a:t>23</a:t>
            </a:fld>
            <a:endParaRPr lang="en-GB" altLang="en-US" sz="1200">
              <a:solidFill>
                <a:srgbClr val="898989"/>
              </a:solidFill>
            </a:endParaRPr>
          </a:p>
        </p:txBody>
      </p:sp>
      <p:sp>
        <p:nvSpPr>
          <p:cNvPr id="4" name="Title 1">
            <a:extLst>
              <a:ext uri="{FF2B5EF4-FFF2-40B4-BE49-F238E27FC236}">
                <a16:creationId xmlns:a16="http://schemas.microsoft.com/office/drawing/2014/main" id="{009489EF-A1D0-44BB-A289-4A187CEAE31F}"/>
              </a:ext>
            </a:extLst>
          </p:cNvPr>
          <p:cNvSpPr txBox="1">
            <a:spLocks/>
          </p:cNvSpPr>
          <p:nvPr/>
        </p:nvSpPr>
        <p:spPr>
          <a:xfrm>
            <a:off x="628650" y="4365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Acknowledgements</a:t>
            </a:r>
          </a:p>
        </p:txBody>
      </p:sp>
    </p:spTree>
    <p:extLst>
      <p:ext uri="{BB962C8B-B14F-4D97-AF65-F5344CB8AC3E}">
        <p14:creationId xmlns:p14="http://schemas.microsoft.com/office/powerpoint/2010/main" val="57761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E3019A8-C79B-4EBD-A5FF-58A99EB7D5AD}"/>
              </a:ext>
            </a:extLst>
          </p:cNvPr>
          <p:cNvGraphicFramePr>
            <a:graphicFrameLocks noGrp="1"/>
          </p:cNvGraphicFramePr>
          <p:nvPr/>
        </p:nvGraphicFramePr>
        <p:xfrm>
          <a:off x="723900" y="2811463"/>
          <a:ext cx="7688263" cy="3403603"/>
        </p:xfrm>
        <a:graphic>
          <a:graphicData uri="http://schemas.openxmlformats.org/drawingml/2006/table">
            <a:tbl>
              <a:tblPr/>
              <a:tblGrid>
                <a:gridCol w="842963">
                  <a:extLst>
                    <a:ext uri="{9D8B030D-6E8A-4147-A177-3AD203B41FA5}">
                      <a16:colId xmlns:a16="http://schemas.microsoft.com/office/drawing/2014/main" val="487188405"/>
                    </a:ext>
                  </a:extLst>
                </a:gridCol>
                <a:gridCol w="1377950">
                  <a:extLst>
                    <a:ext uri="{9D8B030D-6E8A-4147-A177-3AD203B41FA5}">
                      <a16:colId xmlns:a16="http://schemas.microsoft.com/office/drawing/2014/main" val="2577958131"/>
                    </a:ext>
                  </a:extLst>
                </a:gridCol>
                <a:gridCol w="2335212">
                  <a:extLst>
                    <a:ext uri="{9D8B030D-6E8A-4147-A177-3AD203B41FA5}">
                      <a16:colId xmlns:a16="http://schemas.microsoft.com/office/drawing/2014/main" val="699043645"/>
                    </a:ext>
                  </a:extLst>
                </a:gridCol>
                <a:gridCol w="3132138">
                  <a:extLst>
                    <a:ext uri="{9D8B030D-6E8A-4147-A177-3AD203B41FA5}">
                      <a16:colId xmlns:a16="http://schemas.microsoft.com/office/drawing/2014/main" val="2976829950"/>
                    </a:ext>
                  </a:extLst>
                </a:gridCol>
              </a:tblGrid>
              <a:tr h="60234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AB51D"/>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Key Learning </a:t>
                      </a: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12700" cap="flat" cmpd="sng" algn="ctr">
                      <a:solidFill>
                        <a:srgbClr val="3C3C3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Possible Evidence</a:t>
                      </a: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12700" cap="flat" cmpd="sng" algn="ctr">
                      <a:solidFill>
                        <a:srgbClr val="3C3C3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67632391"/>
                  </a:ext>
                </a:extLst>
              </a:tr>
              <a:tr h="1349047">
                <a:tc rowSpan="2">
                  <a:txBody>
                    <a:bodyPr/>
                    <a:lstStyle>
                      <a:lvl1pPr marL="71438">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71438" marR="0" lvl="0" indent="0" algn="ctr" defTabSz="914400" rtl="0" eaLnBrk="1" fontAlgn="t" latinLnBrk="0" hangingPunct="1">
                        <a:lnSpc>
                          <a:spcPct val="100000"/>
                        </a:lnSpc>
                        <a:spcBef>
                          <a:spcPct val="0"/>
                        </a:spcBef>
                        <a:spcAft>
                          <a:spcPct val="0"/>
                        </a:spcAft>
                        <a:buClrTx/>
                        <a:buSzTx/>
                        <a:buFontTx/>
                        <a:buNone/>
                        <a:tabLst/>
                      </a:pP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Secure</a:t>
                      </a: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7AB51D"/>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Show understanding of a concept by using scientific vocabulary correctly </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Overview paragraph describing curriculum</a:t>
                      </a:r>
                    </a:p>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Key vocabulary – list of words</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Possible ways to demonstrate key learning, particularly correct usage of vocabulary</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712466"/>
                  </a:ext>
                </a:extLst>
              </a:tr>
              <a:tr h="1452210">
                <a:tc vMerge="1">
                  <a:txBody>
                    <a:bodyPr/>
                    <a:lstStyle/>
                    <a:p>
                      <a:endParaRPr lang="en-GB"/>
                    </a:p>
                  </a:txBody>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Apply knowledge in familiar related contexts </a:t>
                      </a:r>
                    </a:p>
                    <a:p>
                      <a:pPr marL="0" marR="0" lvl="0" indent="0" algn="l" defTabSz="914400" rtl="0" eaLnBrk="1" fontAlgn="t" latinLnBrk="0" hangingPunct="1">
                        <a:lnSpc>
                          <a:spcPct val="100000"/>
                        </a:lnSpc>
                        <a:spcBef>
                          <a:spcPct val="0"/>
                        </a:spcBef>
                        <a:spcAft>
                          <a:spcPct val="0"/>
                        </a:spcAft>
                        <a:buClrTx/>
                        <a:buSzTx/>
                        <a:buFontTx/>
                        <a:buNone/>
                        <a:tabLst/>
                      </a:pPr>
                      <a:b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br>
                      <a:endPar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endParaRP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Suggestions of contexts to use.</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Possible ways to demonstrate that a pupil has gone beyond recall of facts and can </a:t>
                      </a:r>
                      <a:r>
                        <a:rPr kumimoji="0" lang="en-GB" altLang="en-US" sz="1200" b="1" i="0" u="none" strike="noStrike" cap="none" normalizeH="0" baseline="0">
                          <a:ln>
                            <a:noFill/>
                          </a:ln>
                          <a:solidFill>
                            <a:srgbClr val="3C3C3C"/>
                          </a:solidFill>
                          <a:effectLst/>
                          <a:latin typeface="Arial" panose="020B0604020202020204" pitchFamily="34" charset="0"/>
                          <a:cs typeface="Arial" panose="020B0604020202020204" pitchFamily="34" charset="0"/>
                        </a:rPr>
                        <a:t>apply</a:t>
                      </a:r>
                      <a:r>
                        <a:rPr kumimoji="0" lang="en-GB" altLang="en-US" sz="1200" b="0" i="0" u="none" strike="noStrike" cap="none" normalizeH="0" baseline="0">
                          <a:ln>
                            <a:noFill/>
                          </a:ln>
                          <a:solidFill>
                            <a:srgbClr val="3C3C3C"/>
                          </a:solidFill>
                          <a:effectLst/>
                          <a:latin typeface="Arial" panose="020B0604020202020204" pitchFamily="34" charset="0"/>
                          <a:cs typeface="Arial" panose="020B0604020202020204" pitchFamily="34" charset="0"/>
                        </a:rPr>
                        <a:t> the key learning, for example using the vocabulary and basic principles to produce explanations, usually within Working Scientifically contexts.</a:t>
                      </a:r>
                    </a:p>
                  </a:txBody>
                  <a:tcPr marL="44767" marR="44767" marT="26853" marB="2685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645548"/>
                  </a:ext>
                </a:extLst>
              </a:tr>
            </a:tbl>
          </a:graphicData>
        </a:graphic>
      </p:graphicFrame>
      <p:sp>
        <p:nvSpPr>
          <p:cNvPr id="5144" name="Rectangle 1">
            <a:extLst>
              <a:ext uri="{FF2B5EF4-FFF2-40B4-BE49-F238E27FC236}">
                <a16:creationId xmlns:a16="http://schemas.microsoft.com/office/drawing/2014/main" id="{E2F01F36-36A7-4C41-88BB-8339C62903A2}"/>
              </a:ext>
            </a:extLst>
          </p:cNvPr>
          <p:cNvSpPr>
            <a:spLocks noChangeArrowheads="1"/>
          </p:cNvSpPr>
          <p:nvPr/>
        </p:nvSpPr>
        <p:spPr bwMode="auto">
          <a:xfrm>
            <a:off x="628650" y="1427163"/>
            <a:ext cx="78867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400">
                <a:solidFill>
                  <a:srgbClr val="3C3C3C"/>
                </a:solidFill>
                <a:latin typeface="Arial" panose="020B0604020202020204" pitchFamily="34" charset="0"/>
              </a:rPr>
              <a:t>Each resource contains the relevant National Curriculum statements for the unit of work and prior learning, a planning matrix, annotated work and a summary sheet.  The matrix provides an interpretation of the key learning of the National Curriculum statements, and suggestions of key vocabulary.  In order to be meet the expectations pupils must firstly understand the key concept and then be provided with opportunities to apply that knowledge. This is a key planning tool.</a:t>
            </a:r>
          </a:p>
          <a:p>
            <a:pPr>
              <a:spcBef>
                <a:spcPct val="0"/>
              </a:spcBef>
              <a:buFontTx/>
              <a:buNone/>
            </a:pPr>
            <a:endParaRPr lang="en-US" altLang="en-US" sz="1400">
              <a:solidFill>
                <a:srgbClr val="3C3C3C"/>
              </a:solidFill>
              <a:latin typeface="Arial" panose="020B0604020202020204" pitchFamily="34" charset="0"/>
            </a:endParaRPr>
          </a:p>
        </p:txBody>
      </p:sp>
      <p:sp>
        <p:nvSpPr>
          <p:cNvPr id="5145" name="Slide Number Placeholder 4">
            <a:extLst>
              <a:ext uri="{FF2B5EF4-FFF2-40B4-BE49-F238E27FC236}">
                <a16:creationId xmlns:a16="http://schemas.microsoft.com/office/drawing/2014/main" id="{37484EF4-DDC0-4CF4-A664-6F266ED5F7A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96FB92E-F7D4-4FBF-96BB-2FFE5CBAA4A0}" type="slidenum">
              <a:rPr lang="en-GB" altLang="en-US" sz="1200" smtClean="0">
                <a:solidFill>
                  <a:srgbClr val="898989"/>
                </a:solidFill>
              </a:rPr>
              <a:pPr>
                <a:spcBef>
                  <a:spcPct val="0"/>
                </a:spcBef>
                <a:buFontTx/>
                <a:buNone/>
              </a:pPr>
              <a:t>3</a:t>
            </a:fld>
            <a:endParaRPr lang="en-GB" altLang="en-US" sz="1200">
              <a:solidFill>
                <a:srgbClr val="898989"/>
              </a:solidFill>
            </a:endParaRPr>
          </a:p>
        </p:txBody>
      </p:sp>
      <p:sp>
        <p:nvSpPr>
          <p:cNvPr id="5146" name="Title 5">
            <a:extLst>
              <a:ext uri="{FF2B5EF4-FFF2-40B4-BE49-F238E27FC236}">
                <a16:creationId xmlns:a16="http://schemas.microsoft.com/office/drawing/2014/main" id="{21E66F68-3FD1-492F-B901-F29FE9EED04E}"/>
              </a:ext>
            </a:extLst>
          </p:cNvPr>
          <p:cNvSpPr>
            <a:spLocks noGrp="1"/>
          </p:cNvSpPr>
          <p:nvPr>
            <p:ph type="title"/>
          </p:nvPr>
        </p:nvSpPr>
        <p:spPr/>
        <p:txBody>
          <a:bodyPr/>
          <a:lstStyle/>
          <a:p>
            <a:endParaRPr lang="en-GB" altLang="en-US"/>
          </a:p>
        </p:txBody>
      </p:sp>
      <p:sp>
        <p:nvSpPr>
          <p:cNvPr id="8" name="Title 1">
            <a:extLst>
              <a:ext uri="{FF2B5EF4-FFF2-40B4-BE49-F238E27FC236}">
                <a16:creationId xmlns:a16="http://schemas.microsoft.com/office/drawing/2014/main" id="{66F4B50A-16DD-4D6E-8277-7CE627FCC796}"/>
              </a:ext>
            </a:extLst>
          </p:cNvPr>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Structure of the resources</a:t>
            </a:r>
          </a:p>
        </p:txBody>
      </p:sp>
    </p:spTree>
    <p:extLst>
      <p:ext uri="{BB962C8B-B14F-4D97-AF65-F5344CB8AC3E}">
        <p14:creationId xmlns:p14="http://schemas.microsoft.com/office/powerpoint/2010/main" val="2818352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52353E6-66C4-4CAD-9799-C578C7DEAA59}"/>
              </a:ext>
            </a:extLst>
          </p:cNvPr>
          <p:cNvSpPr>
            <a:spLocks noChangeArrowheads="1"/>
          </p:cNvSpPr>
          <p:nvPr/>
        </p:nvSpPr>
        <p:spPr bwMode="auto">
          <a:xfrm>
            <a:off x="628650" y="1947863"/>
            <a:ext cx="78867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ts val="1400"/>
              </a:spcBef>
              <a:spcAft>
                <a:spcPts val="1400"/>
              </a:spcAft>
              <a:buFontTx/>
              <a:buNone/>
            </a:pPr>
            <a:r>
              <a:rPr lang="en-GB" altLang="en-US" sz="1600" b="1" dirty="0">
                <a:solidFill>
                  <a:srgbClr val="3C3C3C"/>
                </a:solidFill>
                <a:latin typeface="Arial" panose="020B0604020202020204" pitchFamily="34" charset="0"/>
              </a:rPr>
              <a:t>Please note</a:t>
            </a:r>
            <a:r>
              <a:rPr lang="en-GB" altLang="en-US" sz="1600" dirty="0">
                <a:solidFill>
                  <a:srgbClr val="3C3C3C"/>
                </a:solidFill>
                <a:latin typeface="Arial" panose="020B0604020202020204" pitchFamily="34" charset="0"/>
              </a:rPr>
              <a:t>: The NC statements for each topic area for the relevant year group are stated on the slide. Only the </a:t>
            </a:r>
            <a:r>
              <a:rPr lang="en-GB" altLang="en-US" sz="1600" b="1" dirty="0">
                <a:solidFill>
                  <a:srgbClr val="3C3C3C"/>
                </a:solidFill>
                <a:latin typeface="Arial" panose="020B0604020202020204" pitchFamily="34" charset="0"/>
              </a:rPr>
              <a:t>statements in bold on that </a:t>
            </a:r>
            <a:r>
              <a:rPr lang="en-GB" altLang="en-US" sz="1600" dirty="0">
                <a:solidFill>
                  <a:srgbClr val="3C3C3C"/>
                </a:solidFill>
                <a:latin typeface="Arial" panose="020B0604020202020204" pitchFamily="34" charset="0"/>
              </a:rPr>
              <a:t>slide have been exemplified. In these cases the teachers have chosen to split the statements within the topic area to teach at different times.</a:t>
            </a:r>
          </a:p>
          <a:p>
            <a:pPr>
              <a:spcBef>
                <a:spcPct val="0"/>
              </a:spcBef>
              <a:spcAft>
                <a:spcPts val="1400"/>
              </a:spcAft>
              <a:buFontTx/>
              <a:buNone/>
            </a:pPr>
            <a:r>
              <a:rPr lang="en-GB" altLang="en-US" sz="1600" dirty="0">
                <a:solidFill>
                  <a:srgbClr val="3C3C3C"/>
                </a:solidFill>
                <a:latin typeface="Arial" panose="020B0604020202020204" pitchFamily="34" charset="0"/>
              </a:rPr>
              <a:t>The prior NC statements relevant to the topic area are also stated and use to determine pupils’ knowledge at the start of the unit.</a:t>
            </a:r>
          </a:p>
          <a:p>
            <a:pPr>
              <a:spcBef>
                <a:spcPct val="0"/>
              </a:spcBef>
              <a:spcAft>
                <a:spcPts val="1400"/>
              </a:spcAft>
              <a:buFontTx/>
              <a:buNone/>
            </a:pPr>
            <a:r>
              <a:rPr lang="en-GB" altLang="en-US" sz="1600" dirty="0">
                <a:solidFill>
                  <a:srgbClr val="3C3C3C"/>
                </a:solidFill>
                <a:latin typeface="Arial" panose="020B0604020202020204" pitchFamily="34" charset="0"/>
              </a:rPr>
              <a:t>Each slide has been annotated with coloured text. Please see key below:</a:t>
            </a:r>
          </a:p>
          <a:p>
            <a:pPr>
              <a:spcBef>
                <a:spcPct val="0"/>
              </a:spcBef>
              <a:spcAft>
                <a:spcPts val="1400"/>
              </a:spcAft>
              <a:buFontTx/>
              <a:buNone/>
            </a:pPr>
            <a:r>
              <a:rPr lang="en-GB" altLang="en-US" sz="1600" dirty="0">
                <a:solidFill>
                  <a:srgbClr val="FF0000"/>
                </a:solidFill>
                <a:latin typeface="Arial" panose="020B0604020202020204" pitchFamily="34" charset="0"/>
              </a:rPr>
              <a:t>Red</a:t>
            </a:r>
            <a:r>
              <a:rPr lang="en-GB" altLang="en-US" sz="1600" dirty="0">
                <a:solidFill>
                  <a:srgbClr val="000000"/>
                </a:solidFill>
                <a:latin typeface="Arial" panose="020B0604020202020204" pitchFamily="34" charset="0"/>
              </a:rPr>
              <a:t> 		</a:t>
            </a:r>
            <a:r>
              <a:rPr lang="en-GB" altLang="en-US" sz="1600" dirty="0">
                <a:solidFill>
                  <a:srgbClr val="3C3C3C"/>
                </a:solidFill>
                <a:latin typeface="Arial" panose="020B0604020202020204" pitchFamily="34" charset="0"/>
              </a:rPr>
              <a:t>Commentary to explain how evidence meets/does not meet NC statements</a:t>
            </a:r>
          </a:p>
          <a:p>
            <a:pPr>
              <a:spcBef>
                <a:spcPct val="0"/>
              </a:spcBef>
              <a:spcAft>
                <a:spcPts val="1400"/>
              </a:spcAft>
              <a:buFontTx/>
              <a:buNone/>
            </a:pPr>
            <a:r>
              <a:rPr lang="en-GB" altLang="en-US" sz="1600" dirty="0">
                <a:solidFill>
                  <a:srgbClr val="009EE0"/>
                </a:solidFill>
                <a:latin typeface="Arial" panose="020B0604020202020204" pitchFamily="34" charset="0"/>
              </a:rPr>
              <a:t>Blue</a:t>
            </a:r>
            <a:r>
              <a:rPr lang="en-GB" altLang="en-US" sz="1600" dirty="0">
                <a:solidFill>
                  <a:srgbClr val="000000"/>
                </a:solidFill>
                <a:latin typeface="Arial" panose="020B0604020202020204" pitchFamily="34" charset="0"/>
              </a:rPr>
              <a:t> 	</a:t>
            </a:r>
            <a:r>
              <a:rPr lang="en-GB" altLang="en-US" sz="1600" dirty="0">
                <a:solidFill>
                  <a:srgbClr val="3C3C3C"/>
                </a:solidFill>
                <a:latin typeface="Arial" panose="020B0604020202020204" pitchFamily="34" charset="0"/>
              </a:rPr>
              <a:t>Commentary to highlight features of working scientifically</a:t>
            </a:r>
          </a:p>
          <a:p>
            <a:pPr>
              <a:spcBef>
                <a:spcPct val="0"/>
              </a:spcBef>
              <a:spcAft>
                <a:spcPts val="1400"/>
              </a:spcAft>
              <a:buFontTx/>
              <a:buNone/>
            </a:pPr>
            <a:r>
              <a:rPr lang="en-GB" altLang="en-US" sz="1600" dirty="0">
                <a:solidFill>
                  <a:srgbClr val="7AB51D"/>
                </a:solidFill>
                <a:latin typeface="Arial" panose="020B0604020202020204" pitchFamily="34" charset="0"/>
              </a:rPr>
              <a:t>Green</a:t>
            </a:r>
            <a:r>
              <a:rPr lang="en-GB" altLang="en-US" sz="1600" dirty="0">
                <a:solidFill>
                  <a:srgbClr val="000000"/>
                </a:solidFill>
                <a:latin typeface="Arial" panose="020B0604020202020204" pitchFamily="34" charset="0"/>
              </a:rPr>
              <a:t>   	</a:t>
            </a:r>
            <a:r>
              <a:rPr lang="en-GB" altLang="en-US" sz="1600" dirty="0">
                <a:solidFill>
                  <a:srgbClr val="3C3C3C"/>
                </a:solidFill>
                <a:latin typeface="Arial" panose="020B0604020202020204" pitchFamily="34" charset="0"/>
              </a:rPr>
              <a:t>Pupil Speak</a:t>
            </a:r>
          </a:p>
          <a:p>
            <a:pPr>
              <a:spcBef>
                <a:spcPct val="0"/>
              </a:spcBef>
              <a:spcAft>
                <a:spcPts val="1400"/>
              </a:spcAft>
              <a:buFontTx/>
              <a:buNone/>
            </a:pPr>
            <a:r>
              <a:rPr lang="en-GB" altLang="en-US" sz="1600" dirty="0">
                <a:solidFill>
                  <a:srgbClr val="3C3C3C"/>
                </a:solidFill>
                <a:latin typeface="Arial" panose="020B0604020202020204" pitchFamily="34" charset="0"/>
              </a:rPr>
              <a:t>Grey </a:t>
            </a:r>
            <a:r>
              <a:rPr lang="en-GB" altLang="en-US" sz="1600" dirty="0">
                <a:solidFill>
                  <a:srgbClr val="000000"/>
                </a:solidFill>
                <a:latin typeface="Arial" panose="020B0604020202020204" pitchFamily="34" charset="0"/>
              </a:rPr>
              <a:t> 	</a:t>
            </a:r>
            <a:r>
              <a:rPr lang="en-GB" altLang="en-US" sz="1600" dirty="0">
                <a:solidFill>
                  <a:srgbClr val="3C3C3C"/>
                </a:solidFill>
                <a:latin typeface="Arial" panose="020B0604020202020204" pitchFamily="34" charset="0"/>
              </a:rPr>
              <a:t>Other relevant information </a:t>
            </a:r>
            <a:r>
              <a:rPr lang="en-GB" altLang="en-US" sz="1600" dirty="0" err="1">
                <a:solidFill>
                  <a:srgbClr val="3C3C3C"/>
                </a:solidFill>
                <a:latin typeface="Arial" panose="020B0604020202020204" pitchFamily="34" charset="0"/>
              </a:rPr>
              <a:t>eg.</a:t>
            </a:r>
            <a:r>
              <a:rPr lang="en-GB" altLang="en-US" sz="1600" dirty="0">
                <a:solidFill>
                  <a:srgbClr val="3C3C3C"/>
                </a:solidFill>
                <a:latin typeface="Arial" panose="020B0604020202020204" pitchFamily="34" charset="0"/>
              </a:rPr>
              <a:t> vocabulary used</a:t>
            </a:r>
            <a:endParaRPr lang="en-GB" altLang="en-US" sz="1600" dirty="0">
              <a:latin typeface="Arial" panose="020B0604020202020204" pitchFamily="34" charset="0"/>
            </a:endParaRPr>
          </a:p>
        </p:txBody>
      </p:sp>
      <p:sp>
        <p:nvSpPr>
          <p:cNvPr id="6147" name="Slide Number Placeholder 3">
            <a:extLst>
              <a:ext uri="{FF2B5EF4-FFF2-40B4-BE49-F238E27FC236}">
                <a16:creationId xmlns:a16="http://schemas.microsoft.com/office/drawing/2014/main" id="{F11AEF51-8A0E-4483-B0EA-B887AF7AEE5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E063281-74B2-4E90-BC78-8B9442863A15}" type="slidenum">
              <a:rPr lang="en-GB" altLang="en-US" sz="1200" smtClean="0">
                <a:solidFill>
                  <a:srgbClr val="898989"/>
                </a:solidFill>
              </a:rPr>
              <a:pPr>
                <a:spcBef>
                  <a:spcPct val="0"/>
                </a:spcBef>
                <a:buFontTx/>
                <a:buNone/>
              </a:pPr>
              <a:t>4</a:t>
            </a:fld>
            <a:endParaRPr lang="en-GB" altLang="en-US" sz="1200">
              <a:solidFill>
                <a:srgbClr val="898989"/>
              </a:solidFill>
            </a:endParaRPr>
          </a:p>
        </p:txBody>
      </p:sp>
      <p:sp>
        <p:nvSpPr>
          <p:cNvPr id="6148" name="Title 4">
            <a:extLst>
              <a:ext uri="{FF2B5EF4-FFF2-40B4-BE49-F238E27FC236}">
                <a16:creationId xmlns:a16="http://schemas.microsoft.com/office/drawing/2014/main" id="{B3FC24B9-8916-40D6-8B74-1F04B32F2917}"/>
              </a:ext>
            </a:extLst>
          </p:cNvPr>
          <p:cNvSpPr>
            <a:spLocks noGrp="1"/>
          </p:cNvSpPr>
          <p:nvPr>
            <p:ph type="title"/>
          </p:nvPr>
        </p:nvSpPr>
        <p:spPr/>
        <p:txBody>
          <a:bodyPr/>
          <a:lstStyle/>
          <a:p>
            <a:endParaRPr lang="en-GB" altLang="en-US"/>
          </a:p>
        </p:txBody>
      </p:sp>
      <p:sp>
        <p:nvSpPr>
          <p:cNvPr id="6" name="Title 1">
            <a:extLst>
              <a:ext uri="{FF2B5EF4-FFF2-40B4-BE49-F238E27FC236}">
                <a16:creationId xmlns:a16="http://schemas.microsoft.com/office/drawing/2014/main" id="{3783B212-CA90-4095-9A1D-30D53EF572B5}"/>
              </a:ext>
            </a:extLst>
          </p:cNvPr>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Contents of the materials</a:t>
            </a:r>
          </a:p>
        </p:txBody>
      </p:sp>
    </p:spTree>
    <p:extLst>
      <p:ext uri="{BB962C8B-B14F-4D97-AF65-F5344CB8AC3E}">
        <p14:creationId xmlns:p14="http://schemas.microsoft.com/office/powerpoint/2010/main" val="2838523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53B35E-BBB5-4F8E-97BC-F298EF52C16C}"/>
              </a:ext>
            </a:extLst>
          </p:cNvPr>
          <p:cNvSpPr>
            <a:spLocks noGrp="1"/>
          </p:cNvSpPr>
          <p:nvPr>
            <p:ph idx="1"/>
          </p:nvPr>
        </p:nvSpPr>
        <p:spPr/>
        <p:txBody>
          <a:bodyPr>
            <a:normAutofit fontScale="77500" lnSpcReduction="20000"/>
          </a:bodyPr>
          <a:lstStyle/>
          <a:p>
            <a:pPr marL="0" indent="0">
              <a:lnSpc>
                <a:spcPct val="120000"/>
              </a:lnSpc>
              <a:spcBef>
                <a:spcPts val="0"/>
              </a:spcBef>
              <a:buFont typeface="Arial" panose="020B0604020202020204" pitchFamily="34" charset="0"/>
              <a:buNone/>
              <a:defRPr/>
            </a:pPr>
            <a:r>
              <a:rPr lang="en-GB" dirty="0"/>
              <a:t>Pupils should be taught to: </a:t>
            </a:r>
          </a:p>
          <a:p>
            <a:pPr>
              <a:lnSpc>
                <a:spcPct val="120000"/>
              </a:lnSpc>
              <a:spcBef>
                <a:spcPts val="0"/>
              </a:spcBef>
              <a:defRPr/>
            </a:pPr>
            <a:r>
              <a:rPr lang="en-GB" dirty="0"/>
              <a:t>compare how things move on different surfaces </a:t>
            </a:r>
            <a:r>
              <a:rPr lang="en-GB" sz="2100" u="sng" dirty="0"/>
              <a:t>(3-Forces)</a:t>
            </a:r>
          </a:p>
          <a:p>
            <a:pPr>
              <a:lnSpc>
                <a:spcPct val="120000"/>
              </a:lnSpc>
              <a:spcBef>
                <a:spcPts val="0"/>
              </a:spcBef>
              <a:defRPr/>
            </a:pPr>
            <a:r>
              <a:rPr lang="en-GB" dirty="0"/>
              <a:t>notice that some forces need contact between two objects, but magnetic forces can act at a distance </a:t>
            </a:r>
            <a:r>
              <a:rPr lang="en-GB" sz="2100" u="sng" dirty="0"/>
              <a:t>(3-Forces)</a:t>
            </a:r>
          </a:p>
          <a:p>
            <a:pPr>
              <a:lnSpc>
                <a:spcPct val="120000"/>
              </a:lnSpc>
              <a:spcBef>
                <a:spcPts val="0"/>
              </a:spcBef>
              <a:defRPr/>
            </a:pPr>
            <a:r>
              <a:rPr lang="en-GB" dirty="0"/>
              <a:t>observe how magnets attract or repel each other and attract some materials and not others </a:t>
            </a:r>
            <a:r>
              <a:rPr lang="en-GB" sz="2100" u="sng" dirty="0"/>
              <a:t>(3-Forces)</a:t>
            </a:r>
          </a:p>
          <a:p>
            <a:pPr>
              <a:lnSpc>
                <a:spcPct val="120000"/>
              </a:lnSpc>
              <a:spcBef>
                <a:spcPts val="0"/>
              </a:spcBef>
              <a:defRPr/>
            </a:pPr>
            <a:r>
              <a:rPr lang="en-GB" dirty="0"/>
              <a:t>compare and group together a variety of everyday materials on the basis of whether they are attracted to a magnet, and identify some magnetic materials </a:t>
            </a:r>
            <a:r>
              <a:rPr lang="en-GB" sz="2100" u="sng" dirty="0"/>
              <a:t>(3-Forces)</a:t>
            </a:r>
          </a:p>
          <a:p>
            <a:pPr>
              <a:lnSpc>
                <a:spcPct val="120000"/>
              </a:lnSpc>
              <a:spcBef>
                <a:spcPts val="0"/>
              </a:spcBef>
              <a:defRPr/>
            </a:pPr>
            <a:r>
              <a:rPr lang="en-GB" dirty="0"/>
              <a:t>describe magnets as having two poles </a:t>
            </a:r>
            <a:r>
              <a:rPr lang="en-GB" sz="2100" u="sng" dirty="0"/>
              <a:t>(3-Forces)</a:t>
            </a:r>
          </a:p>
          <a:p>
            <a:pPr>
              <a:lnSpc>
                <a:spcPct val="120000"/>
              </a:lnSpc>
              <a:spcBef>
                <a:spcPts val="0"/>
              </a:spcBef>
              <a:defRPr/>
            </a:pPr>
            <a:r>
              <a:rPr lang="en-GB" dirty="0"/>
              <a:t>predict whether two magnets will attract or repel each other, depending on which poles are facing </a:t>
            </a:r>
            <a:r>
              <a:rPr lang="en-GB" sz="2100" u="sng" dirty="0"/>
              <a:t>(3-Forces)</a:t>
            </a:r>
          </a:p>
          <a:p>
            <a:pPr marL="0" indent="0">
              <a:lnSpc>
                <a:spcPct val="120000"/>
              </a:lnSpc>
              <a:spcBef>
                <a:spcPts val="0"/>
              </a:spcBef>
              <a:buNone/>
              <a:defRPr/>
            </a:pPr>
            <a:endParaRPr lang="en-GB" dirty="0"/>
          </a:p>
        </p:txBody>
      </p:sp>
      <p:sp>
        <p:nvSpPr>
          <p:cNvPr id="7172" name="Slide Number Placeholder 1">
            <a:extLst>
              <a:ext uri="{FF2B5EF4-FFF2-40B4-BE49-F238E27FC236}">
                <a16:creationId xmlns:a16="http://schemas.microsoft.com/office/drawing/2014/main" id="{92DA4688-CFD9-4674-B97B-F20C1468D7A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D8BBAB9-D8B1-44A4-ACA8-C91C7FEDF930}" type="slidenum">
              <a:rPr lang="en-US" altLang="en-US" sz="1200" smtClean="0">
                <a:solidFill>
                  <a:srgbClr val="898989"/>
                </a:solidFill>
              </a:rPr>
              <a:pPr>
                <a:spcBef>
                  <a:spcPct val="0"/>
                </a:spcBef>
                <a:buFontTx/>
                <a:buNone/>
              </a:pPr>
              <a:t>5</a:t>
            </a:fld>
            <a:endParaRPr lang="en-US" altLang="en-US" sz="1200">
              <a:solidFill>
                <a:srgbClr val="898989"/>
              </a:solidFill>
            </a:endParaRPr>
          </a:p>
        </p:txBody>
      </p:sp>
      <p:sp>
        <p:nvSpPr>
          <p:cNvPr id="5" name="Title 1">
            <a:extLst>
              <a:ext uri="{FF2B5EF4-FFF2-40B4-BE49-F238E27FC236}">
                <a16:creationId xmlns:a16="http://schemas.microsoft.com/office/drawing/2014/main" id="{5A2DF880-68C5-41AD-8F6D-01A2540D7BB1}"/>
              </a:ext>
            </a:extLst>
          </p:cNvPr>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Prior Learning - Year 3 Statements</a:t>
            </a:r>
          </a:p>
        </p:txBody>
      </p:sp>
    </p:spTree>
    <p:extLst>
      <p:ext uri="{BB962C8B-B14F-4D97-AF65-F5344CB8AC3E}">
        <p14:creationId xmlns:p14="http://schemas.microsoft.com/office/powerpoint/2010/main" val="3504330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8D050AF-C518-4C41-BC2C-C4DAB954728A}"/>
              </a:ext>
            </a:extLst>
          </p:cNvPr>
          <p:cNvSpPr>
            <a:spLocks noGrp="1"/>
          </p:cNvSpPr>
          <p:nvPr>
            <p:ph type="title"/>
          </p:nvPr>
        </p:nvSpPr>
        <p:spPr/>
        <p:txBody>
          <a:bodyPr/>
          <a:lstStyle/>
          <a:p>
            <a:r>
              <a:rPr lang="en-GB" altLang="en-US"/>
              <a:t>Year 5 statements</a:t>
            </a:r>
          </a:p>
        </p:txBody>
      </p:sp>
      <p:sp>
        <p:nvSpPr>
          <p:cNvPr id="3" name="Content Placeholder 2">
            <a:extLst>
              <a:ext uri="{FF2B5EF4-FFF2-40B4-BE49-F238E27FC236}">
                <a16:creationId xmlns:a16="http://schemas.microsoft.com/office/drawing/2014/main" id="{0DF09F68-9829-42A1-92E9-EFB58A105DB9}"/>
              </a:ext>
            </a:extLst>
          </p:cNvPr>
          <p:cNvSpPr>
            <a:spLocks noGrp="1"/>
          </p:cNvSpPr>
          <p:nvPr>
            <p:ph idx="1"/>
          </p:nvPr>
        </p:nvSpPr>
        <p:spPr/>
        <p:txBody>
          <a:bodyPr>
            <a:normAutofit/>
          </a:bodyPr>
          <a:lstStyle/>
          <a:p>
            <a:pPr marL="0" indent="0">
              <a:buFont typeface="Arial" panose="020B0604020202020204" pitchFamily="34" charset="0"/>
              <a:buNone/>
              <a:defRPr/>
            </a:pPr>
            <a:r>
              <a:rPr lang="en-GB" dirty="0"/>
              <a:t>Pupils should be taught to: </a:t>
            </a:r>
          </a:p>
          <a:p>
            <a:pPr>
              <a:defRPr/>
            </a:pPr>
            <a:r>
              <a:rPr lang="en-GB" dirty="0"/>
              <a:t>explain that unsupported objects fall towards the Earth because of the force of gravity acting between the Earth and the falling object </a:t>
            </a:r>
            <a:r>
              <a:rPr lang="en-GB" sz="1600" u="sng" dirty="0"/>
              <a:t>(5-Forces)</a:t>
            </a:r>
          </a:p>
          <a:p>
            <a:pPr>
              <a:defRPr/>
            </a:pPr>
            <a:r>
              <a:rPr lang="en-GB" dirty="0"/>
              <a:t>identify the effects of air resistance, water resistance and friction, that act between moving surfaces </a:t>
            </a:r>
            <a:r>
              <a:rPr lang="en-GB" sz="1600" u="sng" dirty="0"/>
              <a:t>(5-Forces)</a:t>
            </a:r>
          </a:p>
          <a:p>
            <a:pPr>
              <a:defRPr/>
            </a:pPr>
            <a:r>
              <a:rPr lang="en-GB" dirty="0"/>
              <a:t>recognise that some mechanisms, including levers, pulleys and gears, allow a smaller force to have a greater effect </a:t>
            </a:r>
            <a:r>
              <a:rPr lang="en-GB" sz="1600" u="sng" dirty="0"/>
              <a:t>(5-Forces)</a:t>
            </a:r>
          </a:p>
        </p:txBody>
      </p:sp>
      <p:sp>
        <p:nvSpPr>
          <p:cNvPr id="8196" name="Slide Number Placeholder 1">
            <a:extLst>
              <a:ext uri="{FF2B5EF4-FFF2-40B4-BE49-F238E27FC236}">
                <a16:creationId xmlns:a16="http://schemas.microsoft.com/office/drawing/2014/main" id="{87A5D382-F9B5-48E1-A41B-56DF48D9AC5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5915336-5C5F-4A17-9D91-B1E48E142890}" type="slidenum">
              <a:rPr lang="en-US" altLang="en-US" sz="1200" smtClean="0">
                <a:solidFill>
                  <a:srgbClr val="898989"/>
                </a:solidFill>
              </a:rPr>
              <a:pPr>
                <a:spcBef>
                  <a:spcPct val="0"/>
                </a:spcBef>
                <a:buFontTx/>
                <a:buNone/>
              </a:pPr>
              <a:t>6</a:t>
            </a:fld>
            <a:endParaRPr lang="en-US" altLang="en-US" sz="1200">
              <a:solidFill>
                <a:srgbClr val="898989"/>
              </a:solidFill>
            </a:endParaRPr>
          </a:p>
        </p:txBody>
      </p:sp>
      <p:sp>
        <p:nvSpPr>
          <p:cNvPr id="5" name="Title 1">
            <a:extLst>
              <a:ext uri="{FF2B5EF4-FFF2-40B4-BE49-F238E27FC236}">
                <a16:creationId xmlns:a16="http://schemas.microsoft.com/office/drawing/2014/main" id="{62BB3766-7995-4692-85B9-CE7BEF036D5E}"/>
              </a:ext>
            </a:extLst>
          </p:cNvPr>
          <p:cNvSpPr txBox="1">
            <a:spLocks/>
          </p:cNvSpPr>
          <p:nvPr/>
        </p:nvSpPr>
        <p:spPr>
          <a:xfrm>
            <a:off x="628650" y="576263"/>
            <a:ext cx="7886700" cy="668337"/>
          </a:xfrm>
          <a:prstGeom prst="rect">
            <a:avLst/>
          </a:prstGeom>
          <a:solidFill>
            <a:srgbClr val="009EE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a:solidFill>
                  <a:schemeClr val="bg1"/>
                </a:solidFill>
              </a:rPr>
              <a:t>Year 5 </a:t>
            </a:r>
            <a:r>
              <a:rPr lang="en-GB" sz="3200" spc="-150" dirty="0">
                <a:solidFill>
                  <a:schemeClr val="bg1"/>
                </a:solidFill>
              </a:rPr>
              <a:t>Statements</a:t>
            </a:r>
          </a:p>
        </p:txBody>
      </p:sp>
    </p:spTree>
    <p:extLst>
      <p:ext uri="{BB962C8B-B14F-4D97-AF65-F5344CB8AC3E}">
        <p14:creationId xmlns:p14="http://schemas.microsoft.com/office/powerpoint/2010/main" val="3304211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58824"/>
            <a:ext cx="7886700" cy="3623002"/>
          </a:xfrm>
        </p:spPr>
        <p:txBody>
          <a:bodyPr>
            <a:noAutofit/>
          </a:bodyPr>
          <a:lstStyle/>
          <a:p>
            <a:pPr marL="0" indent="0">
              <a:buNone/>
            </a:pPr>
            <a:r>
              <a:rPr lang="en-GB" dirty="0"/>
              <a:t>Pupils </a:t>
            </a:r>
            <a:r>
              <a:rPr lang="en-GB" b="1" dirty="0"/>
              <a:t>do not </a:t>
            </a:r>
            <a:r>
              <a:rPr lang="en-GB" dirty="0"/>
              <a:t>need to be taught content they will learn in later year groups. They can be challenged by applying the content for their year group in broader contexts.</a:t>
            </a:r>
          </a:p>
          <a:p>
            <a:pPr marL="0" indent="0">
              <a:buNone/>
            </a:pPr>
            <a:r>
              <a:rPr lang="en-GB" dirty="0"/>
              <a:t>Pupils in </a:t>
            </a:r>
            <a:r>
              <a:rPr lang="en-GB"/>
              <a:t>Key Stage 3 </a:t>
            </a:r>
            <a:r>
              <a:rPr lang="en-GB" dirty="0"/>
              <a:t>should be taught about:</a:t>
            </a:r>
          </a:p>
          <a:p>
            <a:r>
              <a:rPr lang="en-GB" sz="1800" dirty="0"/>
              <a:t>forces as pushes or pulls, arising from the interaction between two objects </a:t>
            </a:r>
          </a:p>
          <a:p>
            <a:r>
              <a:rPr lang="en-GB" sz="1800" dirty="0"/>
              <a:t>using force arrows in diagrams, adding forces in one dimension, balanced and unbalanced forces </a:t>
            </a:r>
          </a:p>
          <a:p>
            <a:r>
              <a:rPr lang="en-GB" sz="1800" dirty="0"/>
              <a:t>moment as the turning effect of a force </a:t>
            </a:r>
          </a:p>
          <a:p>
            <a:r>
              <a:rPr lang="en-GB" sz="1800" dirty="0"/>
              <a:t>forces: associated with deforming objects; stretching and squashing – springs; with rubbing and friction between surfaces, with pushing things out of the way; resistance to motion of air and water </a:t>
            </a:r>
          </a:p>
          <a:p>
            <a:r>
              <a:rPr lang="en-GB" sz="1800" dirty="0"/>
              <a:t>forces measured in newtons, measurements of stretch or compression as force is changed </a:t>
            </a:r>
          </a:p>
          <a:p>
            <a:pPr marL="0" indent="0">
              <a:buNone/>
            </a:pPr>
            <a:r>
              <a:rPr lang="en-GB" dirty="0"/>
              <a:t>	</a:t>
            </a:r>
          </a:p>
          <a:p>
            <a:pPr marL="0" indent="0">
              <a:buNone/>
            </a:pPr>
            <a:r>
              <a:rPr lang="en-GB" dirty="0"/>
              <a:t> </a:t>
            </a:r>
          </a:p>
        </p:txBody>
      </p:sp>
      <p:sp>
        <p:nvSpPr>
          <p:cNvPr id="4" name="Title 1">
            <a:extLst>
              <a:ext uri="{FF2B5EF4-FFF2-40B4-BE49-F238E27FC236}">
                <a16:creationId xmlns:a16="http://schemas.microsoft.com/office/drawing/2014/main" id="{EB687D38-72C1-43E2-A442-5F3E0CC1AC5C}"/>
              </a:ext>
            </a:extLst>
          </p:cNvPr>
          <p:cNvSpPr txBox="1">
            <a:spLocks/>
          </p:cNvSpPr>
          <p:nvPr/>
        </p:nvSpPr>
        <p:spPr>
          <a:xfrm>
            <a:off x="628650" y="696708"/>
            <a:ext cx="7886700" cy="668337"/>
          </a:xfrm>
          <a:prstGeom prst="rect">
            <a:avLst/>
          </a:prstGeom>
          <a:solidFill>
            <a:srgbClr val="FF000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Later Statements</a:t>
            </a:r>
          </a:p>
        </p:txBody>
      </p:sp>
    </p:spTree>
    <p:extLst>
      <p:ext uri="{BB962C8B-B14F-4D97-AF65-F5344CB8AC3E}">
        <p14:creationId xmlns:p14="http://schemas.microsoft.com/office/powerpoint/2010/main" val="3862009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a:extLst>
              <a:ext uri="{FF2B5EF4-FFF2-40B4-BE49-F238E27FC236}">
                <a16:creationId xmlns:a16="http://schemas.microsoft.com/office/drawing/2014/main" id="{0E0D13EB-DF9D-446D-9E90-D9A0DF9AF80D}"/>
              </a:ext>
            </a:extLst>
          </p:cNvPr>
          <p:cNvSpPr>
            <a:spLocks noChangeArrowheads="1"/>
          </p:cNvSpPr>
          <p:nvPr/>
        </p:nvSpPr>
        <p:spPr bwMode="auto">
          <a:xfrm>
            <a:off x="457200" y="20637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graphicFrame>
        <p:nvGraphicFramePr>
          <p:cNvPr id="5" name="Table 4">
            <a:extLst>
              <a:ext uri="{FF2B5EF4-FFF2-40B4-BE49-F238E27FC236}">
                <a16:creationId xmlns:a16="http://schemas.microsoft.com/office/drawing/2014/main" id="{D0112841-7DF1-4003-A905-4D3C8E425165}"/>
              </a:ext>
            </a:extLst>
          </p:cNvPr>
          <p:cNvGraphicFramePr>
            <a:graphicFrameLocks noGrp="1"/>
          </p:cNvGraphicFramePr>
          <p:nvPr/>
        </p:nvGraphicFramePr>
        <p:xfrm>
          <a:off x="-1" y="260647"/>
          <a:ext cx="9144002" cy="6427542"/>
        </p:xfrm>
        <a:graphic>
          <a:graphicData uri="http://schemas.openxmlformats.org/drawingml/2006/table">
            <a:tbl>
              <a:tblPr firstRow="1" bandRow="1">
                <a:tableStyleId>{5C22544A-7EE6-4342-B048-85BDC9FD1C3A}</a:tableStyleId>
              </a:tblPr>
              <a:tblGrid>
                <a:gridCol w="1063105">
                  <a:extLst>
                    <a:ext uri="{9D8B030D-6E8A-4147-A177-3AD203B41FA5}">
                      <a16:colId xmlns:a16="http://schemas.microsoft.com/office/drawing/2014/main" val="3378440976"/>
                    </a:ext>
                  </a:extLst>
                </a:gridCol>
                <a:gridCol w="1780704">
                  <a:extLst>
                    <a:ext uri="{9D8B030D-6E8A-4147-A177-3AD203B41FA5}">
                      <a16:colId xmlns:a16="http://schemas.microsoft.com/office/drawing/2014/main" val="87038992"/>
                    </a:ext>
                  </a:extLst>
                </a:gridCol>
                <a:gridCol w="2952328">
                  <a:extLst>
                    <a:ext uri="{9D8B030D-6E8A-4147-A177-3AD203B41FA5}">
                      <a16:colId xmlns:a16="http://schemas.microsoft.com/office/drawing/2014/main" val="1241604457"/>
                    </a:ext>
                  </a:extLst>
                </a:gridCol>
                <a:gridCol w="3347865">
                  <a:extLst>
                    <a:ext uri="{9D8B030D-6E8A-4147-A177-3AD203B41FA5}">
                      <a16:colId xmlns:a16="http://schemas.microsoft.com/office/drawing/2014/main" val="464282199"/>
                    </a:ext>
                  </a:extLst>
                </a:gridCol>
              </a:tblGrid>
              <a:tr h="327229">
                <a:tc>
                  <a:txBody>
                    <a:bodyPr/>
                    <a:lstStyle/>
                    <a:p>
                      <a:pPr>
                        <a:lnSpc>
                          <a:spcPct val="115000"/>
                        </a:lnSpc>
                      </a:pPr>
                      <a:endParaRPr lang="en-GB" sz="700">
                        <a:solidFill>
                          <a:schemeClr val="tx1"/>
                        </a:solidFill>
                        <a:effectLst/>
                        <a:latin typeface="Calibri" panose="020F0502020204030204" pitchFamily="34" charset="0"/>
                        <a:cs typeface="Times New Roman" panose="02020603050405020304" pitchFamily="18" charset="0"/>
                      </a:endParaRPr>
                    </a:p>
                  </a:txBody>
                  <a:tcPr marL="61514" marR="61514" marT="30757" marB="30757">
                    <a:solidFill>
                      <a:srgbClr val="00B050"/>
                    </a:solidFill>
                  </a:tcPr>
                </a:tc>
                <a:tc>
                  <a:txBody>
                    <a:bodyPr/>
                    <a:lstStyle/>
                    <a:p>
                      <a:pPr>
                        <a:lnSpc>
                          <a:spcPct val="115000"/>
                        </a:lnSpc>
                        <a:spcAft>
                          <a:spcPts val="0"/>
                        </a:spcAft>
                      </a:pPr>
                      <a:r>
                        <a:rPr lang="en-US" sz="900" kern="1200">
                          <a:solidFill>
                            <a:schemeClr val="tx1"/>
                          </a:solidFill>
                          <a:effectLst/>
                        </a:rPr>
                        <a:t>Assessment guidance </a:t>
                      </a:r>
                      <a:endParaRPr lang="en-GB" sz="7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a:solidFill>
                      <a:srgbClr val="00B050"/>
                    </a:solidFill>
                  </a:tcPr>
                </a:tc>
                <a:tc>
                  <a:txBody>
                    <a:bodyPr/>
                    <a:lstStyle/>
                    <a:p>
                      <a:pPr>
                        <a:lnSpc>
                          <a:spcPct val="115000"/>
                        </a:lnSpc>
                        <a:spcAft>
                          <a:spcPts val="0"/>
                        </a:spcAft>
                      </a:pPr>
                      <a:r>
                        <a:rPr lang="en-US" sz="900" kern="1200">
                          <a:solidFill>
                            <a:schemeClr val="tx1"/>
                          </a:solidFill>
                          <a:effectLst/>
                        </a:rPr>
                        <a:t>Key learning </a:t>
                      </a:r>
                      <a:endParaRPr lang="en-GB" sz="7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a:solidFill>
                      <a:srgbClr val="00B050"/>
                    </a:solidFill>
                  </a:tcPr>
                </a:tc>
                <a:tc>
                  <a:txBody>
                    <a:bodyPr/>
                    <a:lstStyle/>
                    <a:p>
                      <a:pPr>
                        <a:lnSpc>
                          <a:spcPct val="115000"/>
                        </a:lnSpc>
                        <a:spcAft>
                          <a:spcPts val="0"/>
                        </a:spcAft>
                      </a:pPr>
                      <a:r>
                        <a:rPr lang="en-US" sz="900" kern="1200" dirty="0">
                          <a:solidFill>
                            <a:schemeClr val="tx1"/>
                          </a:solidFill>
                          <a:effectLst/>
                        </a:rPr>
                        <a:t>Possible evidence</a:t>
                      </a:r>
                      <a:endParaRPr lang="en-GB" sz="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a:solidFill>
                      <a:srgbClr val="00B050"/>
                    </a:solidFill>
                  </a:tcPr>
                </a:tc>
                <a:extLst>
                  <a:ext uri="{0D108BD9-81ED-4DB2-BD59-A6C34878D82A}">
                    <a16:rowId xmlns:a16="http://schemas.microsoft.com/office/drawing/2014/main" val="2326646460"/>
                  </a:ext>
                </a:extLst>
              </a:tr>
              <a:tr h="3566714">
                <a:tc rowSpan="2">
                  <a:txBody>
                    <a:bodyPr/>
                    <a:lstStyle/>
                    <a:p>
                      <a:pPr marL="71755" marR="71755" algn="ctr">
                        <a:lnSpc>
                          <a:spcPct val="115000"/>
                        </a:lnSpc>
                        <a:spcAft>
                          <a:spcPts val="0"/>
                        </a:spcAft>
                      </a:pPr>
                      <a:r>
                        <a:rPr lang="en-US" sz="1200" kern="1200">
                          <a:effectLst/>
                        </a:rPr>
                        <a:t>SECURE</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vert="vert270">
                    <a:solidFill>
                      <a:srgbClr val="00B050"/>
                    </a:solidFill>
                  </a:tcPr>
                </a:tc>
                <a:tc>
                  <a:txBody>
                    <a:bodyPr/>
                    <a:lstStyle/>
                    <a:p>
                      <a:pPr>
                        <a:lnSpc>
                          <a:spcPct val="115000"/>
                        </a:lnSpc>
                        <a:spcAft>
                          <a:spcPts val="0"/>
                        </a:spcAft>
                      </a:pPr>
                      <a:r>
                        <a:rPr lang="en-US" sz="1000" kern="1200">
                          <a:effectLst/>
                        </a:rPr>
                        <a:t>Shows understanding of a concept using scientific vocabulary correctly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a:solidFill>
                      <a:schemeClr val="accent3">
                        <a:lumMod val="40000"/>
                        <a:lumOff val="60000"/>
                      </a:schemeClr>
                    </a:solidFill>
                  </a:tcPr>
                </a:tc>
                <a:tc>
                  <a:txBody>
                    <a:bodyPr/>
                    <a:lstStyle/>
                    <a:p>
                      <a:pPr>
                        <a:lnSpc>
                          <a:spcPct val="115000"/>
                        </a:lnSpc>
                        <a:spcAft>
                          <a:spcPts val="0"/>
                        </a:spcAft>
                      </a:pPr>
                      <a:r>
                        <a:rPr lang="en-GB" sz="1000">
                          <a:effectLst/>
                        </a:rPr>
                        <a:t>A force causes an object to start moving, stop moving, speed up, slow down or change direction. Gravity is a force that acts at a distance. Everything is pulled to the Earth by gravity. This causes unsupported objects to fall. </a:t>
                      </a:r>
                    </a:p>
                    <a:p>
                      <a:pPr>
                        <a:lnSpc>
                          <a:spcPct val="115000"/>
                        </a:lnSpc>
                        <a:spcAft>
                          <a:spcPts val="0"/>
                        </a:spcAft>
                      </a:pPr>
                      <a:r>
                        <a:rPr lang="en-GB" sz="1000">
                          <a:effectLst/>
                        </a:rPr>
                        <a:t>Air resistance, water resistance and friction are contact forces that act between moving surfaces. The object may be moving through the air or water or the air and water may be moving over a stationary object. </a:t>
                      </a:r>
                    </a:p>
                    <a:p>
                      <a:pPr>
                        <a:lnSpc>
                          <a:spcPct val="115000"/>
                        </a:lnSpc>
                        <a:spcAft>
                          <a:spcPts val="0"/>
                        </a:spcAft>
                      </a:pPr>
                      <a:r>
                        <a:rPr lang="en-GB" sz="1000">
                          <a:effectLst/>
                        </a:rPr>
                        <a:t>A mechanism is a device that allows a small force to be increased to a larger force. The pay back is that it requires a greater movement. The small force moves a long distance and the resulting large force moves a small distance, e.g. a crowbar or bottle top remover. Pulleys, levers and gears are all mechanisms, also known as simple machines.</a:t>
                      </a:r>
                    </a:p>
                    <a:p>
                      <a:pPr>
                        <a:lnSpc>
                          <a:spcPct val="115000"/>
                        </a:lnSpc>
                        <a:spcAft>
                          <a:spcPts val="0"/>
                        </a:spcAft>
                      </a:pPr>
                      <a:r>
                        <a:rPr lang="en-GB" sz="1000">
                          <a:effectLst/>
                        </a:rPr>
                        <a:t>Key vocabulary</a:t>
                      </a:r>
                    </a:p>
                    <a:p>
                      <a:pPr>
                        <a:lnSpc>
                          <a:spcPct val="115000"/>
                        </a:lnSpc>
                        <a:spcAft>
                          <a:spcPts val="0"/>
                        </a:spcAft>
                      </a:pPr>
                      <a:r>
                        <a:rPr lang="en-GB" sz="1000">
                          <a:effectLst/>
                        </a:rPr>
                        <a:t>Force, gravity, Earth, air resistance, water resistance, friction, mechanisms, simple machines, levers, pulleys, gears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a:solidFill>
                      <a:schemeClr val="accent3">
                        <a:lumMod val="40000"/>
                        <a:lumOff val="60000"/>
                      </a:schemeClr>
                    </a:solidFill>
                  </a:tcPr>
                </a:tc>
                <a:tc>
                  <a:txBody>
                    <a:bodyPr/>
                    <a:lstStyle/>
                    <a:p>
                      <a:pPr>
                        <a:lnSpc>
                          <a:spcPct val="115000"/>
                        </a:lnSpc>
                        <a:spcAft>
                          <a:spcPts val="0"/>
                        </a:spcAft>
                      </a:pPr>
                      <a:r>
                        <a:rPr lang="en-GB" sz="1000">
                          <a:effectLst/>
                        </a:rPr>
                        <a:t>Can demonstrate the effect of gravity acting on an unsupported object</a:t>
                      </a:r>
                    </a:p>
                    <a:p>
                      <a:pPr>
                        <a:lnSpc>
                          <a:spcPct val="115000"/>
                        </a:lnSpc>
                        <a:spcAft>
                          <a:spcPts val="0"/>
                        </a:spcAft>
                      </a:pPr>
                      <a:r>
                        <a:rPr lang="en-GB" sz="1000">
                          <a:effectLst/>
                        </a:rPr>
                        <a:t>Can give examples of friction, water resistance and air resistance</a:t>
                      </a:r>
                    </a:p>
                    <a:p>
                      <a:pPr>
                        <a:lnSpc>
                          <a:spcPct val="115000"/>
                        </a:lnSpc>
                        <a:spcAft>
                          <a:spcPts val="0"/>
                        </a:spcAft>
                      </a:pPr>
                      <a:r>
                        <a:rPr lang="en-GB" sz="1000">
                          <a:effectLst/>
                        </a:rPr>
                        <a:t>Can give examples of when it is beneficial to have high or low friction, water resistance and air resistance</a:t>
                      </a:r>
                    </a:p>
                    <a:p>
                      <a:pPr>
                        <a:lnSpc>
                          <a:spcPct val="115000"/>
                        </a:lnSpc>
                        <a:spcAft>
                          <a:spcPts val="0"/>
                        </a:spcAft>
                      </a:pPr>
                      <a:r>
                        <a:rPr lang="en-GB" sz="1000">
                          <a:effectLst/>
                        </a:rPr>
                        <a:t>Can demonstrate how pulleys, levers and gears work</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a:solidFill>
                      <a:schemeClr val="accent3">
                        <a:lumMod val="40000"/>
                        <a:lumOff val="60000"/>
                      </a:schemeClr>
                    </a:solidFill>
                  </a:tcPr>
                </a:tc>
                <a:extLst>
                  <a:ext uri="{0D108BD9-81ED-4DB2-BD59-A6C34878D82A}">
                    <a16:rowId xmlns:a16="http://schemas.microsoft.com/office/drawing/2014/main" val="2457144878"/>
                  </a:ext>
                </a:extLst>
              </a:tr>
              <a:tr h="2533599">
                <a:tc vMerge="1">
                  <a:txBody>
                    <a:bodyPr/>
                    <a:lstStyle/>
                    <a:p>
                      <a:endParaRPr lang="en-GB"/>
                    </a:p>
                  </a:txBody>
                  <a:tcPr/>
                </a:tc>
                <a:tc>
                  <a:txBody>
                    <a:bodyPr/>
                    <a:lstStyle/>
                    <a:p>
                      <a:pPr>
                        <a:lnSpc>
                          <a:spcPct val="115000"/>
                        </a:lnSpc>
                        <a:spcAft>
                          <a:spcPts val="0"/>
                        </a:spcAft>
                      </a:pPr>
                      <a:r>
                        <a:rPr lang="en-US" sz="1000" kern="1200">
                          <a:effectLst/>
                        </a:rPr>
                        <a:t>Applying knowledge in familiar related contexts, including a range of enquiries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a:solidFill>
                      <a:schemeClr val="accent3">
                        <a:lumMod val="40000"/>
                        <a:lumOff val="60000"/>
                      </a:schemeClr>
                    </a:solidFill>
                  </a:tcPr>
                </a:tc>
                <a:tc>
                  <a:txBody>
                    <a:bodyPr/>
                    <a:lstStyle/>
                    <a:p>
                      <a:pPr>
                        <a:lnSpc>
                          <a:spcPct val="115000"/>
                        </a:lnSpc>
                        <a:spcAft>
                          <a:spcPts val="0"/>
                        </a:spcAft>
                      </a:pPr>
                      <a:r>
                        <a:rPr lang="en-GB" sz="1000">
                          <a:effectLst/>
                        </a:rPr>
                        <a:t>Investigate the effect of friction in a range of contexts e.g. trainers, bath mats, mats for a helter-skelter</a:t>
                      </a:r>
                    </a:p>
                    <a:p>
                      <a:pPr>
                        <a:lnSpc>
                          <a:spcPct val="115000"/>
                        </a:lnSpc>
                        <a:spcAft>
                          <a:spcPts val="0"/>
                        </a:spcAft>
                      </a:pPr>
                      <a:r>
                        <a:rPr lang="en-GB" sz="1000">
                          <a:effectLst/>
                        </a:rPr>
                        <a:t>Investigate the effects of water resistance in a range of contexts e.g. dropping shapes through water, pulling shapes e.g. boats along the surface of water</a:t>
                      </a:r>
                    </a:p>
                    <a:p>
                      <a:pPr>
                        <a:lnSpc>
                          <a:spcPct val="115000"/>
                        </a:lnSpc>
                        <a:spcAft>
                          <a:spcPts val="0"/>
                        </a:spcAft>
                      </a:pPr>
                      <a:r>
                        <a:rPr lang="en-GB" sz="1000">
                          <a:effectLst/>
                        </a:rPr>
                        <a:t>Investigate the effects of air resistance in a range of contexts e.g. parachutes, spinners, sails on boats</a:t>
                      </a:r>
                    </a:p>
                    <a:p>
                      <a:pPr>
                        <a:lnSpc>
                          <a:spcPct val="115000"/>
                        </a:lnSpc>
                        <a:spcAft>
                          <a:spcPts val="0"/>
                        </a:spcAft>
                      </a:pPr>
                      <a:r>
                        <a:rPr lang="en-GB" sz="1000">
                          <a:effectLst/>
                        </a:rPr>
                        <a:t>Explore how levers, pulleys and gears work</a:t>
                      </a:r>
                    </a:p>
                    <a:p>
                      <a:pPr>
                        <a:lnSpc>
                          <a:spcPct val="115000"/>
                        </a:lnSpc>
                        <a:spcAft>
                          <a:spcPts val="0"/>
                        </a:spcAft>
                      </a:pPr>
                      <a:r>
                        <a:rPr lang="en-GB" sz="1000">
                          <a:effectLst/>
                        </a:rPr>
                        <a:t>Make a product that involves a lever, pulley or gear</a:t>
                      </a:r>
                    </a:p>
                    <a:p>
                      <a:pPr>
                        <a:lnSpc>
                          <a:spcPct val="115000"/>
                        </a:lnSpc>
                        <a:spcAft>
                          <a:spcPts val="0"/>
                        </a:spcAft>
                      </a:pPr>
                      <a:r>
                        <a:rPr lang="en-GB" sz="1000">
                          <a:effectLst/>
                        </a:rPr>
                        <a:t>Create a timer that uses gravity to move a ball </a:t>
                      </a:r>
                    </a:p>
                    <a:p>
                      <a:pPr>
                        <a:lnSpc>
                          <a:spcPct val="115000"/>
                        </a:lnSpc>
                        <a:spcAft>
                          <a:spcPts val="0"/>
                        </a:spcAft>
                      </a:pPr>
                      <a:r>
                        <a:rPr lang="en-GB" sz="1000">
                          <a:effectLst/>
                        </a:rPr>
                        <a:t>Research how the work of scientists such as Galileo Galilei and Isaac Newton helped to develop the theory of gravitation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a:solidFill>
                      <a:schemeClr val="accent3">
                        <a:lumMod val="40000"/>
                        <a:lumOff val="60000"/>
                      </a:schemeClr>
                    </a:solidFill>
                  </a:tcPr>
                </a:tc>
                <a:tc>
                  <a:txBody>
                    <a:bodyPr/>
                    <a:lstStyle/>
                    <a:p>
                      <a:pPr>
                        <a:lnSpc>
                          <a:spcPct val="115000"/>
                        </a:lnSpc>
                        <a:spcAft>
                          <a:spcPts val="0"/>
                        </a:spcAft>
                      </a:pPr>
                      <a:r>
                        <a:rPr lang="en-GB" sz="1000" dirty="0">
                          <a:effectLst/>
                        </a:rPr>
                        <a:t>Can explain the results of their investigations in terms of the force, showing a good understanding that as the object tries to move through the water or air or across the surface, the particles in the water, air or on the surface slow it down</a:t>
                      </a:r>
                    </a:p>
                    <a:p>
                      <a:pPr>
                        <a:lnSpc>
                          <a:spcPct val="115000"/>
                        </a:lnSpc>
                        <a:spcAft>
                          <a:spcPts val="0"/>
                        </a:spcAft>
                      </a:pPr>
                      <a:r>
                        <a:rPr lang="en-GB" sz="1000" dirty="0">
                          <a:effectLst/>
                        </a:rPr>
                        <a:t>Can demonstrate clearly the effects of using levers, pulleys and gears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14" marR="61514" marT="30757" marB="30757">
                    <a:solidFill>
                      <a:schemeClr val="accent3">
                        <a:lumMod val="40000"/>
                        <a:lumOff val="60000"/>
                      </a:schemeClr>
                    </a:solidFill>
                  </a:tcPr>
                </a:tc>
                <a:extLst>
                  <a:ext uri="{0D108BD9-81ED-4DB2-BD59-A6C34878D82A}">
                    <a16:rowId xmlns:a16="http://schemas.microsoft.com/office/drawing/2014/main" val="2498509029"/>
                  </a:ext>
                </a:extLst>
              </a:tr>
            </a:tbl>
          </a:graphicData>
        </a:graphic>
      </p:graphicFrame>
    </p:spTree>
    <p:extLst>
      <p:ext uri="{BB962C8B-B14F-4D97-AF65-F5344CB8AC3E}">
        <p14:creationId xmlns:p14="http://schemas.microsoft.com/office/powerpoint/2010/main" val="2089385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G_20180619_122834">
            <a:extLst>
              <a:ext uri="{FF2B5EF4-FFF2-40B4-BE49-F238E27FC236}">
                <a16:creationId xmlns:a16="http://schemas.microsoft.com/office/drawing/2014/main" id="{A97025BB-EECA-49D4-9C78-C641C5350FA2}"/>
              </a:ext>
            </a:extLst>
          </p:cNvPr>
          <p:cNvPicPr>
            <a:picLocks noGrp="1" noChangeAspect="1"/>
          </p:cNvPicPr>
          <p:nvPr isPhoto="1"/>
        </p:nvPicPr>
        <p:blipFill rotWithShape="1">
          <a:blip r:embed="rId2" cstate="email">
            <a:lum/>
            <a:extLst>
              <a:ext uri="{28A0092B-C50C-407E-A947-70E740481C1C}">
                <a14:useLocalDpi xmlns:a14="http://schemas.microsoft.com/office/drawing/2010/main"/>
              </a:ext>
            </a:extLst>
          </a:blip>
          <a:srcRect/>
          <a:stretch/>
        </p:blipFill>
        <p:spPr>
          <a:xfrm rot="16200000">
            <a:off x="1039187" y="723351"/>
            <a:ext cx="4083891" cy="5552663"/>
          </a:xfrm>
          <a:prstGeom prst="rect">
            <a:avLst/>
          </a:prstGeom>
        </p:spPr>
      </p:pic>
      <p:sp>
        <p:nvSpPr>
          <p:cNvPr id="2" name="Rectangle 1">
            <a:extLst>
              <a:ext uri="{FF2B5EF4-FFF2-40B4-BE49-F238E27FC236}">
                <a16:creationId xmlns:a16="http://schemas.microsoft.com/office/drawing/2014/main" id="{72C5E19C-9516-4420-9479-CCE9E8F75D0B}"/>
              </a:ext>
            </a:extLst>
          </p:cNvPr>
          <p:cNvSpPr/>
          <p:nvPr/>
        </p:nvSpPr>
        <p:spPr>
          <a:xfrm>
            <a:off x="102941" y="116821"/>
            <a:ext cx="2151551" cy="369332"/>
          </a:xfrm>
          <a:prstGeom prst="rect">
            <a:avLst/>
          </a:prstGeom>
        </p:spPr>
        <p:txBody>
          <a:bodyPr wrap="none">
            <a:spAutoFit/>
          </a:bodyPr>
          <a:lstStyle/>
          <a:p>
            <a:r>
              <a:rPr lang="en-GB" b="1" dirty="0"/>
              <a:t>Initial hook activity </a:t>
            </a:r>
          </a:p>
        </p:txBody>
      </p:sp>
      <p:sp>
        <p:nvSpPr>
          <p:cNvPr id="5" name="TextBox 4">
            <a:extLst>
              <a:ext uri="{FF2B5EF4-FFF2-40B4-BE49-F238E27FC236}">
                <a16:creationId xmlns:a16="http://schemas.microsoft.com/office/drawing/2014/main" id="{0FD4BA5F-018B-4B51-83F4-300D5747B2D3}"/>
              </a:ext>
            </a:extLst>
          </p:cNvPr>
          <p:cNvSpPr txBox="1"/>
          <p:nvPr/>
        </p:nvSpPr>
        <p:spPr>
          <a:xfrm>
            <a:off x="102941" y="486153"/>
            <a:ext cx="8736259" cy="646331"/>
          </a:xfrm>
          <a:prstGeom prst="rect">
            <a:avLst/>
          </a:prstGeom>
          <a:noFill/>
        </p:spPr>
        <p:txBody>
          <a:bodyPr wrap="square" rtlCol="0">
            <a:spAutoFit/>
          </a:bodyPr>
          <a:lstStyle/>
          <a:p>
            <a:r>
              <a:rPr lang="en-GB" dirty="0"/>
              <a:t>The children were given instructions to make a balloon rocket and were then given time to explore how it works and how the movement could be changed.</a:t>
            </a:r>
          </a:p>
        </p:txBody>
      </p:sp>
      <p:sp>
        <p:nvSpPr>
          <p:cNvPr id="6" name="TextBox 5">
            <a:extLst>
              <a:ext uri="{FF2B5EF4-FFF2-40B4-BE49-F238E27FC236}">
                <a16:creationId xmlns:a16="http://schemas.microsoft.com/office/drawing/2014/main" id="{24A0A87A-83E3-4522-BF5A-69AE3AE771C5}"/>
              </a:ext>
            </a:extLst>
          </p:cNvPr>
          <p:cNvSpPr txBox="1"/>
          <p:nvPr/>
        </p:nvSpPr>
        <p:spPr>
          <a:xfrm>
            <a:off x="6029739" y="2001078"/>
            <a:ext cx="2809461" cy="1477328"/>
          </a:xfrm>
          <a:prstGeom prst="rect">
            <a:avLst/>
          </a:prstGeom>
          <a:solidFill>
            <a:schemeClr val="bg2"/>
          </a:solidFill>
        </p:spPr>
        <p:txBody>
          <a:bodyPr wrap="square" rtlCol="0">
            <a:spAutoFit/>
          </a:bodyPr>
          <a:lstStyle/>
          <a:p>
            <a:r>
              <a:rPr lang="en-GB" dirty="0"/>
              <a:t>Melissa understands that the air coming out of the balloon is making the balloon move. She uses the term force.</a:t>
            </a:r>
          </a:p>
        </p:txBody>
      </p:sp>
      <p:cxnSp>
        <p:nvCxnSpPr>
          <p:cNvPr id="7" name="Straight Arrow Connector 6">
            <a:extLst>
              <a:ext uri="{FF2B5EF4-FFF2-40B4-BE49-F238E27FC236}">
                <a16:creationId xmlns:a16="http://schemas.microsoft.com/office/drawing/2014/main" id="{6AB37A1E-0DEB-44CB-805E-876D9BC456BB}"/>
              </a:ext>
            </a:extLst>
          </p:cNvPr>
          <p:cNvCxnSpPr>
            <a:cxnSpLocks/>
          </p:cNvCxnSpPr>
          <p:nvPr/>
        </p:nvCxnSpPr>
        <p:spPr>
          <a:xfrm flipH="1">
            <a:off x="5062330" y="2411896"/>
            <a:ext cx="967410" cy="19215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CDCC8B8-0470-45FC-88D0-BF30AAF2224D}"/>
              </a:ext>
            </a:extLst>
          </p:cNvPr>
          <p:cNvSpPr txBox="1"/>
          <p:nvPr/>
        </p:nvSpPr>
        <p:spPr>
          <a:xfrm>
            <a:off x="6029739" y="3856383"/>
            <a:ext cx="2809461" cy="1754326"/>
          </a:xfrm>
          <a:prstGeom prst="rect">
            <a:avLst/>
          </a:prstGeom>
          <a:noFill/>
        </p:spPr>
        <p:txBody>
          <a:bodyPr wrap="square" rtlCol="0">
            <a:spAutoFit/>
          </a:bodyPr>
          <a:lstStyle/>
          <a:p>
            <a:r>
              <a:rPr lang="en-GB" dirty="0">
                <a:solidFill>
                  <a:schemeClr val="accent1"/>
                </a:solidFill>
              </a:rPr>
              <a:t>Melissa changes a variable (the amount of air in the balloon and notices that this does not have much of an impact on the movement of the balloon.</a:t>
            </a:r>
          </a:p>
        </p:txBody>
      </p:sp>
    </p:spTree>
    <p:extLst>
      <p:ext uri="{BB962C8B-B14F-4D97-AF65-F5344CB8AC3E}">
        <p14:creationId xmlns:p14="http://schemas.microsoft.com/office/powerpoint/2010/main" val="12714855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1240</TotalTime>
  <Words>2964</Words>
  <Application>Microsoft Office PowerPoint</Application>
  <PresentationFormat>On-screen Show (4:3)</PresentationFormat>
  <Paragraphs>181</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Narrow</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Year 5 statements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Naomi Hiscock</dc:creator>
  <cp:lastModifiedBy>Tom Holloway</cp:lastModifiedBy>
  <cp:revision>55</cp:revision>
  <dcterms:created xsi:type="dcterms:W3CDTF">2017-07-20T08:32:06Z</dcterms:created>
  <dcterms:modified xsi:type="dcterms:W3CDTF">2020-07-08T12:35:37Z</dcterms:modified>
</cp:coreProperties>
</file>