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281" r:id="rId2"/>
    <p:sldId id="346" r:id="rId3"/>
    <p:sldId id="347" r:id="rId4"/>
    <p:sldId id="348" r:id="rId5"/>
    <p:sldId id="315" r:id="rId6"/>
    <p:sldId id="316" r:id="rId7"/>
    <p:sldId id="317" r:id="rId8"/>
    <p:sldId id="289" r:id="rId9"/>
    <p:sldId id="349" r:id="rId10"/>
    <p:sldId id="314" r:id="rId11"/>
    <p:sldId id="318" r:id="rId12"/>
    <p:sldId id="319" r:id="rId13"/>
    <p:sldId id="320" r:id="rId14"/>
    <p:sldId id="322" r:id="rId15"/>
    <p:sldId id="262" r:id="rId16"/>
    <p:sldId id="351" r:id="rId17"/>
    <p:sldId id="323" r:id="rId18"/>
    <p:sldId id="343" r:id="rId19"/>
    <p:sldId id="326" r:id="rId20"/>
    <p:sldId id="268" r:id="rId21"/>
    <p:sldId id="328" r:id="rId22"/>
    <p:sldId id="329" r:id="rId23"/>
    <p:sldId id="345" r:id="rId24"/>
    <p:sldId id="331" r:id="rId25"/>
    <p:sldId id="352" r:id="rId26"/>
    <p:sldId id="330" r:id="rId27"/>
    <p:sldId id="339" r:id="rId28"/>
    <p:sldId id="338" r:id="rId29"/>
    <p:sldId id="382" r:id="rId30"/>
    <p:sldId id="383" r:id="rId31"/>
  </p:sldIdLst>
  <p:sldSz cx="9144000" cy="6858000" type="screen4x3"/>
  <p:notesSz cx="6858000" cy="9144000"/>
  <p:photoAlbum/>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EF63D26-52B3-40FE-BDA9-53EF71B82C5C}" v="7227" dt="2018-08-30T11:14:55.4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149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97DBC6-4E68-4F6D-8181-3463C3940258}" type="datetimeFigureOut">
              <a:rPr lang="en-GB" smtClean="0"/>
              <a:t>08/07/2020</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2433C7-5370-4C3C-9006-A6F3111358FA}" type="slidenum">
              <a:rPr lang="en-GB" smtClean="0"/>
              <a:t>‹#›</a:t>
            </a:fld>
            <a:endParaRPr lang="en-GB"/>
          </a:p>
        </p:txBody>
      </p:sp>
    </p:spTree>
    <p:extLst>
      <p:ext uri="{BB962C8B-B14F-4D97-AF65-F5344CB8AC3E}">
        <p14:creationId xmlns:p14="http://schemas.microsoft.com/office/powerpoint/2010/main" val="16368620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a:t>Update with final version</a:t>
            </a:r>
          </a:p>
        </p:txBody>
      </p:sp>
      <p:sp>
        <p:nvSpPr>
          <p:cNvPr id="122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65FFFDFD-44F3-4BAC-B82C-19E76C333909}" type="slidenum">
              <a:rPr lang="en-GB" altLang="en-US"/>
              <a:pPr/>
              <a:t>10</a:t>
            </a:fld>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39EC3B4-CE3F-41BD-91CB-FC5156F94417}" type="datetimeFigureOut">
              <a:rPr lang="en-GB" smtClean="0"/>
              <a:t>08/07/2020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84D0CA-29D2-410C-8E64-3D05D09BE232}" type="slidenum">
              <a:rPr lang="en-GB" smtClean="0"/>
              <a:t>‹#›</a:t>
            </a:fld>
            <a:endParaRPr lang="en-GB"/>
          </a:p>
        </p:txBody>
      </p:sp>
    </p:spTree>
    <p:extLst>
      <p:ext uri="{BB962C8B-B14F-4D97-AF65-F5344CB8AC3E}">
        <p14:creationId xmlns:p14="http://schemas.microsoft.com/office/powerpoint/2010/main" val="4044235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9EC3B4-CE3F-41BD-91CB-FC5156F94417}" type="datetimeFigureOut">
              <a:rPr lang="en-GB" smtClean="0"/>
              <a:t>08/07/2020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84D0CA-29D2-410C-8E64-3D05D09BE232}" type="slidenum">
              <a:rPr lang="en-GB" smtClean="0"/>
              <a:t>‹#›</a:t>
            </a:fld>
            <a:endParaRPr lang="en-GB"/>
          </a:p>
        </p:txBody>
      </p:sp>
    </p:spTree>
    <p:extLst>
      <p:ext uri="{BB962C8B-B14F-4D97-AF65-F5344CB8AC3E}">
        <p14:creationId xmlns:p14="http://schemas.microsoft.com/office/powerpoint/2010/main" val="3095875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9EC3B4-CE3F-41BD-91CB-FC5156F94417}" type="datetimeFigureOut">
              <a:rPr lang="en-GB" smtClean="0"/>
              <a:t>08/07/2020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84D0CA-29D2-410C-8E64-3D05D09BE232}" type="slidenum">
              <a:rPr lang="en-GB" smtClean="0"/>
              <a:t>‹#›</a:t>
            </a:fld>
            <a:endParaRPr lang="en-GB"/>
          </a:p>
        </p:txBody>
      </p:sp>
    </p:spTree>
    <p:extLst>
      <p:ext uri="{BB962C8B-B14F-4D97-AF65-F5344CB8AC3E}">
        <p14:creationId xmlns:p14="http://schemas.microsoft.com/office/powerpoint/2010/main" val="3987733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9EC3B4-CE3F-41BD-91CB-FC5156F94417}" type="datetimeFigureOut">
              <a:rPr lang="en-GB" smtClean="0"/>
              <a:t>08/07/2020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84D0CA-29D2-410C-8E64-3D05D09BE232}" type="slidenum">
              <a:rPr lang="en-GB" smtClean="0"/>
              <a:t>‹#›</a:t>
            </a:fld>
            <a:endParaRPr lang="en-GB"/>
          </a:p>
        </p:txBody>
      </p:sp>
    </p:spTree>
    <p:extLst>
      <p:ext uri="{BB962C8B-B14F-4D97-AF65-F5344CB8AC3E}">
        <p14:creationId xmlns:p14="http://schemas.microsoft.com/office/powerpoint/2010/main" val="4172175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39EC3B4-CE3F-41BD-91CB-FC5156F94417}" type="datetimeFigureOut">
              <a:rPr lang="en-GB" smtClean="0"/>
              <a:t>08/07/2020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84D0CA-29D2-410C-8E64-3D05D09BE232}" type="slidenum">
              <a:rPr lang="en-GB" smtClean="0"/>
              <a:t>‹#›</a:t>
            </a:fld>
            <a:endParaRPr lang="en-GB"/>
          </a:p>
        </p:txBody>
      </p:sp>
    </p:spTree>
    <p:extLst>
      <p:ext uri="{BB962C8B-B14F-4D97-AF65-F5344CB8AC3E}">
        <p14:creationId xmlns:p14="http://schemas.microsoft.com/office/powerpoint/2010/main" val="1174157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39EC3B4-CE3F-41BD-91CB-FC5156F94417}" type="datetimeFigureOut">
              <a:rPr lang="en-GB" smtClean="0"/>
              <a:t>08/07/2020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A84D0CA-29D2-410C-8E64-3D05D09BE232}" type="slidenum">
              <a:rPr lang="en-GB" smtClean="0"/>
              <a:t>‹#›</a:t>
            </a:fld>
            <a:endParaRPr lang="en-GB"/>
          </a:p>
        </p:txBody>
      </p:sp>
    </p:spTree>
    <p:extLst>
      <p:ext uri="{BB962C8B-B14F-4D97-AF65-F5344CB8AC3E}">
        <p14:creationId xmlns:p14="http://schemas.microsoft.com/office/powerpoint/2010/main" val="3660832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39EC3B4-CE3F-41BD-91CB-FC5156F94417}" type="datetimeFigureOut">
              <a:rPr lang="en-GB" smtClean="0"/>
              <a:t>08/07/2020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A84D0CA-29D2-410C-8E64-3D05D09BE232}" type="slidenum">
              <a:rPr lang="en-GB" smtClean="0"/>
              <a:t>‹#›</a:t>
            </a:fld>
            <a:endParaRPr lang="en-GB"/>
          </a:p>
        </p:txBody>
      </p:sp>
    </p:spTree>
    <p:extLst>
      <p:ext uri="{BB962C8B-B14F-4D97-AF65-F5344CB8AC3E}">
        <p14:creationId xmlns:p14="http://schemas.microsoft.com/office/powerpoint/2010/main" val="250925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39EC3B4-CE3F-41BD-91CB-FC5156F94417}" type="datetimeFigureOut">
              <a:rPr lang="en-GB" smtClean="0"/>
              <a:t>08/07/2020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A84D0CA-29D2-410C-8E64-3D05D09BE232}" type="slidenum">
              <a:rPr lang="en-GB" smtClean="0"/>
              <a:t>‹#›</a:t>
            </a:fld>
            <a:endParaRPr lang="en-GB"/>
          </a:p>
        </p:txBody>
      </p:sp>
    </p:spTree>
    <p:extLst>
      <p:ext uri="{BB962C8B-B14F-4D97-AF65-F5344CB8AC3E}">
        <p14:creationId xmlns:p14="http://schemas.microsoft.com/office/powerpoint/2010/main" val="3584614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9EC3B4-CE3F-41BD-91CB-FC5156F94417}" type="datetimeFigureOut">
              <a:rPr lang="en-GB" smtClean="0"/>
              <a:t>08/07/2020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A84D0CA-29D2-410C-8E64-3D05D09BE232}" type="slidenum">
              <a:rPr lang="en-GB" smtClean="0"/>
              <a:t>‹#›</a:t>
            </a:fld>
            <a:endParaRPr lang="en-GB"/>
          </a:p>
        </p:txBody>
      </p:sp>
    </p:spTree>
    <p:extLst>
      <p:ext uri="{BB962C8B-B14F-4D97-AF65-F5344CB8AC3E}">
        <p14:creationId xmlns:p14="http://schemas.microsoft.com/office/powerpoint/2010/main" val="38232668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39EC3B4-CE3F-41BD-91CB-FC5156F94417}" type="datetimeFigureOut">
              <a:rPr lang="en-GB" smtClean="0"/>
              <a:t>08/07/2020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A84D0CA-29D2-410C-8E64-3D05D09BE232}" type="slidenum">
              <a:rPr lang="en-GB" smtClean="0"/>
              <a:t>‹#›</a:t>
            </a:fld>
            <a:endParaRPr lang="en-GB"/>
          </a:p>
        </p:txBody>
      </p:sp>
    </p:spTree>
    <p:extLst>
      <p:ext uri="{BB962C8B-B14F-4D97-AF65-F5344CB8AC3E}">
        <p14:creationId xmlns:p14="http://schemas.microsoft.com/office/powerpoint/2010/main" val="2523612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39EC3B4-CE3F-41BD-91CB-FC5156F94417}" type="datetimeFigureOut">
              <a:rPr lang="en-GB" smtClean="0"/>
              <a:t>08/07/2020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A84D0CA-29D2-410C-8E64-3D05D09BE232}" type="slidenum">
              <a:rPr lang="en-GB" smtClean="0"/>
              <a:t>‹#›</a:t>
            </a:fld>
            <a:endParaRPr lang="en-GB"/>
          </a:p>
        </p:txBody>
      </p:sp>
    </p:spTree>
    <p:extLst>
      <p:ext uri="{BB962C8B-B14F-4D97-AF65-F5344CB8AC3E}">
        <p14:creationId xmlns:p14="http://schemas.microsoft.com/office/powerpoint/2010/main" val="3725717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9EC3B4-CE3F-41BD-91CB-FC5156F94417}" type="datetimeFigureOut">
              <a:rPr lang="en-GB" smtClean="0"/>
              <a:t>08/07/2020</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84D0CA-29D2-410C-8E64-3D05D09BE232}" type="slidenum">
              <a:rPr lang="en-GB" smtClean="0"/>
              <a:t>‹#›</a:t>
            </a:fld>
            <a:endParaRPr lang="en-GB"/>
          </a:p>
        </p:txBody>
      </p:sp>
    </p:spTree>
    <p:extLst>
      <p:ext uri="{BB962C8B-B14F-4D97-AF65-F5344CB8AC3E}">
        <p14:creationId xmlns:p14="http://schemas.microsoft.com/office/powerpoint/2010/main" val="35192366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B4A98E36-8E21-4C47-8D12-42053C11C073}"/>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9144000" cy="3940416"/>
          </a:xfrm>
          <a:prstGeom prst="rect">
            <a:avLst/>
          </a:prstGeom>
        </p:spPr>
      </p:pic>
      <p:sp>
        <p:nvSpPr>
          <p:cNvPr id="3076" name="Slide Number Placeholder 1">
            <a:extLst>
              <a:ext uri="{FF2B5EF4-FFF2-40B4-BE49-F238E27FC236}">
                <a16:creationId xmlns:a16="http://schemas.microsoft.com/office/drawing/2014/main" id="{044991A0-E77A-4012-8AA0-FD905B19976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1A549A76-A52D-4E6D-8B48-81DE94E32107}" type="slidenum">
              <a:rPr lang="en-US" altLang="en-US" sz="1200" smtClean="0">
                <a:solidFill>
                  <a:srgbClr val="898989"/>
                </a:solidFill>
              </a:rPr>
              <a:pPr>
                <a:spcBef>
                  <a:spcPct val="0"/>
                </a:spcBef>
                <a:buFontTx/>
                <a:buNone/>
              </a:pPr>
              <a:t>1</a:t>
            </a:fld>
            <a:endParaRPr lang="en-US" altLang="en-US" sz="1200">
              <a:solidFill>
                <a:srgbClr val="898989"/>
              </a:solidFill>
            </a:endParaRPr>
          </a:p>
        </p:txBody>
      </p:sp>
      <p:sp>
        <p:nvSpPr>
          <p:cNvPr id="4" name="Rectangle 3"/>
          <p:cNvSpPr/>
          <p:nvPr/>
        </p:nvSpPr>
        <p:spPr>
          <a:xfrm>
            <a:off x="0" y="3429000"/>
            <a:ext cx="9144000" cy="3429001"/>
          </a:xfrm>
          <a:prstGeom prst="rect">
            <a:avLst/>
          </a:prstGeom>
          <a:solidFill>
            <a:srgbClr val="009E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664369" y="3807619"/>
            <a:ext cx="7993855" cy="369332"/>
          </a:xfrm>
          <a:prstGeom prst="rect">
            <a:avLst/>
          </a:prstGeom>
          <a:noFill/>
        </p:spPr>
        <p:txBody>
          <a:bodyPr wrap="square" rtlCol="0">
            <a:spAutoFit/>
          </a:bodyPr>
          <a:lstStyle/>
          <a:p>
            <a:pPr algn="ctr"/>
            <a:r>
              <a:rPr lang="en-GB" b="1" kern="1900" spc="150" dirty="0">
                <a:solidFill>
                  <a:schemeClr val="bg1"/>
                </a:solidFill>
                <a:latin typeface="Arial Narrow" panose="020B0606020202030204" pitchFamily="34" charset="0"/>
              </a:rPr>
              <a:t>PLAN Primary Science – Supporting Assessment</a:t>
            </a:r>
          </a:p>
        </p:txBody>
      </p:sp>
      <p:sp>
        <p:nvSpPr>
          <p:cNvPr id="9" name="TextBox 8"/>
          <p:cNvSpPr txBox="1"/>
          <p:nvPr/>
        </p:nvSpPr>
        <p:spPr>
          <a:xfrm>
            <a:off x="664368" y="4395787"/>
            <a:ext cx="7993855" cy="523220"/>
          </a:xfrm>
          <a:prstGeom prst="rect">
            <a:avLst/>
          </a:prstGeom>
          <a:noFill/>
        </p:spPr>
        <p:txBody>
          <a:bodyPr wrap="square" rtlCol="0">
            <a:spAutoFit/>
          </a:bodyPr>
          <a:lstStyle/>
          <a:p>
            <a:pPr algn="ctr"/>
            <a:r>
              <a:rPr lang="en-GB" sz="2800" b="1" kern="1900" spc="100" dirty="0">
                <a:solidFill>
                  <a:schemeClr val="bg1"/>
                </a:solidFill>
                <a:latin typeface="Arial Narrow" panose="020B0606020202030204" pitchFamily="34" charset="0"/>
              </a:rPr>
              <a:t>Materials Year 5 -Melissa</a:t>
            </a:r>
          </a:p>
        </p:txBody>
      </p:sp>
      <p:pic>
        <p:nvPicPr>
          <p:cNvPr id="6" name="Picture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21531" y="5355172"/>
            <a:ext cx="4832348" cy="795597"/>
          </a:xfrm>
          <a:prstGeom prst="rect">
            <a:avLst/>
          </a:prstGeom>
        </p:spPr>
      </p:pic>
      <p:sp>
        <p:nvSpPr>
          <p:cNvPr id="7" name="TextBox 6"/>
          <p:cNvSpPr txBox="1"/>
          <p:nvPr/>
        </p:nvSpPr>
        <p:spPr>
          <a:xfrm>
            <a:off x="821531" y="6262590"/>
            <a:ext cx="7836692" cy="666849"/>
          </a:xfrm>
          <a:prstGeom prst="rect">
            <a:avLst/>
          </a:prstGeom>
          <a:noFill/>
        </p:spPr>
        <p:txBody>
          <a:bodyPr wrap="square" rtlCol="0">
            <a:spAutoFit/>
          </a:bodyPr>
          <a:lstStyle/>
          <a:p>
            <a:r>
              <a:rPr lang="en-GB" sz="1600" baseline="30000" dirty="0">
                <a:solidFill>
                  <a:schemeClr val="bg1"/>
                </a:solidFill>
                <a:latin typeface="Arial Narrow" panose="020B0606020202030204" pitchFamily="34" charset="0"/>
              </a:rPr>
              <a:t>© Pan London Assessment Network (PLAN) </a:t>
            </a:r>
            <a:r>
              <a:rPr lang="en-GB" sz="1600" baseline="30000" dirty="0">
                <a:solidFill>
                  <a:srgbClr val="FFFF00"/>
                </a:solidFill>
                <a:latin typeface="Arial Narrow" panose="020B0606020202030204" pitchFamily="34" charset="0"/>
              </a:rPr>
              <a:t>July </a:t>
            </a:r>
            <a:r>
              <a:rPr lang="en-GB" sz="1600" baseline="30000" dirty="0">
                <a:solidFill>
                  <a:schemeClr val="bg1"/>
                </a:solidFill>
                <a:latin typeface="Arial Narrow" panose="020B0606020202030204" pitchFamily="34" charset="0"/>
              </a:rPr>
              <a:t>2019</a:t>
            </a:r>
          </a:p>
          <a:p>
            <a:r>
              <a:rPr lang="en-GB" sz="1600" baseline="30000" dirty="0">
                <a:solidFill>
                  <a:schemeClr val="bg1"/>
                </a:solidFill>
                <a:latin typeface="Arial Narrow" panose="020B0606020202030204" pitchFamily="34" charset="0"/>
              </a:rPr>
              <a:t>This resource has been developed by the Pan London Assessment Network and is supported by the Association for Science Education.</a:t>
            </a:r>
          </a:p>
          <a:p>
            <a:endParaRPr lang="en-GB" sz="1600" dirty="0">
              <a:solidFill>
                <a:schemeClr val="bg1"/>
              </a:solidFill>
              <a:latin typeface="Arial Narrow" panose="020B0606020202030204" pitchFamily="34" charset="0"/>
            </a:endParaRPr>
          </a:p>
        </p:txBody>
      </p:sp>
    </p:spTree>
    <p:extLst>
      <p:ext uri="{BB962C8B-B14F-4D97-AF65-F5344CB8AC3E}">
        <p14:creationId xmlns:p14="http://schemas.microsoft.com/office/powerpoint/2010/main" val="835614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
          <p:cNvSpPr>
            <a:spLocks noChangeArrowheads="1"/>
          </p:cNvSpPr>
          <p:nvPr/>
        </p:nvSpPr>
        <p:spPr bwMode="auto">
          <a:xfrm>
            <a:off x="457200" y="206375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800">
              <a:latin typeface="Arial" charset="0"/>
            </a:endParaRPr>
          </a:p>
        </p:txBody>
      </p:sp>
      <p:graphicFrame>
        <p:nvGraphicFramePr>
          <p:cNvPr id="7" name="Table 6"/>
          <p:cNvGraphicFramePr>
            <a:graphicFrameLocks noGrp="1"/>
          </p:cNvGraphicFramePr>
          <p:nvPr/>
        </p:nvGraphicFramePr>
        <p:xfrm>
          <a:off x="0" y="332656"/>
          <a:ext cx="9144000" cy="7137696"/>
        </p:xfrm>
        <a:graphic>
          <a:graphicData uri="http://schemas.openxmlformats.org/drawingml/2006/table">
            <a:tbl>
              <a:tblPr firstRow="1" bandRow="1">
                <a:tableStyleId>{5C22544A-7EE6-4342-B048-85BDC9FD1C3A}</a:tableStyleId>
              </a:tblPr>
              <a:tblGrid>
                <a:gridCol w="1063105">
                  <a:extLst>
                    <a:ext uri="{9D8B030D-6E8A-4147-A177-3AD203B41FA5}">
                      <a16:colId xmlns:a16="http://schemas.microsoft.com/office/drawing/2014/main" val="760530264"/>
                    </a:ext>
                  </a:extLst>
                </a:gridCol>
                <a:gridCol w="1420663">
                  <a:extLst>
                    <a:ext uri="{9D8B030D-6E8A-4147-A177-3AD203B41FA5}">
                      <a16:colId xmlns:a16="http://schemas.microsoft.com/office/drawing/2014/main" val="1413939634"/>
                    </a:ext>
                  </a:extLst>
                </a:gridCol>
                <a:gridCol w="3744416">
                  <a:extLst>
                    <a:ext uri="{9D8B030D-6E8A-4147-A177-3AD203B41FA5}">
                      <a16:colId xmlns:a16="http://schemas.microsoft.com/office/drawing/2014/main" val="4122963090"/>
                    </a:ext>
                  </a:extLst>
                </a:gridCol>
                <a:gridCol w="2915816">
                  <a:extLst>
                    <a:ext uri="{9D8B030D-6E8A-4147-A177-3AD203B41FA5}">
                      <a16:colId xmlns:a16="http://schemas.microsoft.com/office/drawing/2014/main" val="3811551757"/>
                    </a:ext>
                  </a:extLst>
                </a:gridCol>
              </a:tblGrid>
              <a:tr h="372742">
                <a:tc>
                  <a:txBody>
                    <a:bodyPr/>
                    <a:lstStyle/>
                    <a:p>
                      <a:pPr>
                        <a:lnSpc>
                          <a:spcPct val="115000"/>
                        </a:lnSpc>
                      </a:pPr>
                      <a:endParaRPr lang="en-GB" sz="800">
                        <a:solidFill>
                          <a:schemeClr val="tx1"/>
                        </a:solidFill>
                        <a:effectLst/>
                        <a:latin typeface="Calibri" panose="020F0502020204030204" pitchFamily="34" charset="0"/>
                        <a:cs typeface="Times New Roman" panose="02020603050405020304" pitchFamily="18" charset="0"/>
                      </a:endParaRPr>
                    </a:p>
                  </a:txBody>
                  <a:tcPr marL="62823" marR="62823" marT="31412" marB="31412">
                    <a:solidFill>
                      <a:srgbClr val="00B050"/>
                    </a:solidFill>
                  </a:tcPr>
                </a:tc>
                <a:tc>
                  <a:txBody>
                    <a:bodyPr/>
                    <a:lstStyle/>
                    <a:p>
                      <a:pPr>
                        <a:lnSpc>
                          <a:spcPct val="115000"/>
                        </a:lnSpc>
                        <a:spcAft>
                          <a:spcPts val="0"/>
                        </a:spcAft>
                      </a:pPr>
                      <a:r>
                        <a:rPr lang="en-US" sz="1000" kern="1200">
                          <a:solidFill>
                            <a:schemeClr val="tx1"/>
                          </a:solidFill>
                          <a:effectLst/>
                        </a:rPr>
                        <a:t>Assessment guidance </a:t>
                      </a:r>
                      <a:endParaRPr lang="en-GB" sz="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823" marR="62823" marT="31412" marB="31412">
                    <a:solidFill>
                      <a:srgbClr val="00B050"/>
                    </a:solidFill>
                  </a:tcPr>
                </a:tc>
                <a:tc>
                  <a:txBody>
                    <a:bodyPr/>
                    <a:lstStyle/>
                    <a:p>
                      <a:pPr>
                        <a:lnSpc>
                          <a:spcPct val="115000"/>
                        </a:lnSpc>
                        <a:spcAft>
                          <a:spcPts val="0"/>
                        </a:spcAft>
                      </a:pPr>
                      <a:r>
                        <a:rPr lang="en-US" sz="1000" kern="1200">
                          <a:solidFill>
                            <a:schemeClr val="tx1"/>
                          </a:solidFill>
                          <a:effectLst/>
                        </a:rPr>
                        <a:t>Key learning </a:t>
                      </a:r>
                      <a:endParaRPr lang="en-GB" sz="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823" marR="62823" marT="31412" marB="31412">
                    <a:solidFill>
                      <a:srgbClr val="00B050"/>
                    </a:solidFill>
                  </a:tcPr>
                </a:tc>
                <a:tc>
                  <a:txBody>
                    <a:bodyPr/>
                    <a:lstStyle/>
                    <a:p>
                      <a:pPr>
                        <a:lnSpc>
                          <a:spcPct val="115000"/>
                        </a:lnSpc>
                        <a:spcAft>
                          <a:spcPts val="0"/>
                        </a:spcAft>
                      </a:pPr>
                      <a:r>
                        <a:rPr lang="en-US" sz="1000" kern="1200" dirty="0">
                          <a:solidFill>
                            <a:schemeClr val="tx1"/>
                          </a:solidFill>
                          <a:effectLst/>
                        </a:rPr>
                        <a:t>Possible evidence</a:t>
                      </a:r>
                      <a:endParaRPr lang="en-GB" sz="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823" marR="62823" marT="31412" marB="31412">
                    <a:solidFill>
                      <a:srgbClr val="00B050"/>
                    </a:solidFill>
                  </a:tcPr>
                </a:tc>
                <a:extLst>
                  <a:ext uri="{0D108BD9-81ED-4DB2-BD59-A6C34878D82A}">
                    <a16:rowId xmlns:a16="http://schemas.microsoft.com/office/drawing/2014/main" val="2543231329"/>
                  </a:ext>
                </a:extLst>
              </a:tr>
              <a:tr h="3207217">
                <a:tc rowSpan="2">
                  <a:txBody>
                    <a:bodyPr/>
                    <a:lstStyle/>
                    <a:p>
                      <a:pPr marL="71755" marR="71755" algn="ctr">
                        <a:lnSpc>
                          <a:spcPct val="115000"/>
                        </a:lnSpc>
                        <a:spcAft>
                          <a:spcPts val="0"/>
                        </a:spcAft>
                      </a:pPr>
                      <a:r>
                        <a:rPr lang="en-US" sz="1200" kern="1200">
                          <a:effectLst/>
                        </a:rPr>
                        <a:t>SECURE</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2823" marR="62823" marT="31412" marB="31412" vert="vert270">
                    <a:solidFill>
                      <a:srgbClr val="00B050"/>
                    </a:solidFill>
                  </a:tcPr>
                </a:tc>
                <a:tc>
                  <a:txBody>
                    <a:bodyPr/>
                    <a:lstStyle/>
                    <a:p>
                      <a:pPr>
                        <a:lnSpc>
                          <a:spcPct val="115000"/>
                        </a:lnSpc>
                        <a:spcAft>
                          <a:spcPts val="0"/>
                        </a:spcAft>
                      </a:pPr>
                      <a:r>
                        <a:rPr lang="en-US" sz="1000" kern="1200">
                          <a:effectLst/>
                        </a:rPr>
                        <a:t>Shows understanding of a concept using scientific vocabulary correctly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2823" marR="62823" marT="31412" marB="31412">
                    <a:solidFill>
                      <a:schemeClr val="accent3">
                        <a:lumMod val="40000"/>
                        <a:lumOff val="60000"/>
                      </a:schemeClr>
                    </a:solidFill>
                  </a:tcPr>
                </a:tc>
                <a:tc>
                  <a:txBody>
                    <a:bodyPr/>
                    <a:lstStyle/>
                    <a:p>
                      <a:pPr>
                        <a:lnSpc>
                          <a:spcPct val="115000"/>
                        </a:lnSpc>
                        <a:spcAft>
                          <a:spcPts val="0"/>
                        </a:spcAft>
                      </a:pPr>
                      <a:r>
                        <a:rPr lang="en-GB" sz="1000" kern="1200">
                          <a:effectLst/>
                        </a:rPr>
                        <a:t>Materials have different uses depending on their properties and state (liquid, solid, gas). Properties include hardness, transparency, electrical and thermal conductivity and attraction to magnets.  Some materials will dissolve in a liquid and form a solution while others are insoluble and form sediment. </a:t>
                      </a:r>
                      <a:endParaRPr lang="en-GB" sz="1000">
                        <a:effectLst/>
                      </a:endParaRPr>
                    </a:p>
                    <a:p>
                      <a:pPr>
                        <a:lnSpc>
                          <a:spcPct val="115000"/>
                        </a:lnSpc>
                        <a:spcAft>
                          <a:spcPts val="0"/>
                        </a:spcAft>
                      </a:pPr>
                      <a:r>
                        <a:rPr lang="en-GB" sz="1000" kern="1200">
                          <a:effectLst/>
                        </a:rPr>
                        <a:t>Mixtures can be separated by filtering, sieving and evaporation. </a:t>
                      </a:r>
                      <a:endParaRPr lang="en-GB" sz="1000">
                        <a:effectLst/>
                      </a:endParaRPr>
                    </a:p>
                    <a:p>
                      <a:pPr>
                        <a:lnSpc>
                          <a:spcPct val="115000"/>
                        </a:lnSpc>
                        <a:spcAft>
                          <a:spcPts val="0"/>
                        </a:spcAft>
                      </a:pPr>
                      <a:r>
                        <a:rPr lang="en-GB" sz="1000" kern="1200">
                          <a:effectLst/>
                        </a:rPr>
                        <a:t>Some changes to materials such as dissolving, mixing and changes of state are reversible, but some changes such as burning wood, rusting and mixing vinegar with bicarbonate of soda result in the formation of new materials and these are not reversible.</a:t>
                      </a:r>
                      <a:endParaRPr lang="en-GB" sz="1000">
                        <a:effectLst/>
                      </a:endParaRPr>
                    </a:p>
                    <a:p>
                      <a:pPr>
                        <a:lnSpc>
                          <a:spcPct val="115000"/>
                        </a:lnSpc>
                        <a:spcAft>
                          <a:spcPts val="0"/>
                        </a:spcAft>
                      </a:pPr>
                      <a:r>
                        <a:rPr lang="en-GB" sz="1000" kern="1200">
                          <a:effectLst/>
                        </a:rPr>
                        <a:t>Key vocabulary</a:t>
                      </a:r>
                      <a:endParaRPr lang="en-GB" sz="1000">
                        <a:effectLst/>
                      </a:endParaRPr>
                    </a:p>
                    <a:p>
                      <a:pPr>
                        <a:lnSpc>
                          <a:spcPct val="115000"/>
                        </a:lnSpc>
                        <a:spcAft>
                          <a:spcPts val="0"/>
                        </a:spcAft>
                      </a:pPr>
                      <a:r>
                        <a:rPr lang="en-GB" sz="1000" kern="1200">
                          <a:effectLst/>
                        </a:rPr>
                        <a:t>Thermal/electrical insulator/conductor, change of state, mixture, dissolve, solution, soluble, insoluble, filter, sieve reversible/non-reversible change, burning, rusting, new material</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2823" marR="62823" marT="31412" marB="31412">
                    <a:solidFill>
                      <a:schemeClr val="accent3">
                        <a:lumMod val="40000"/>
                        <a:lumOff val="60000"/>
                      </a:schemeClr>
                    </a:solidFill>
                  </a:tcPr>
                </a:tc>
                <a:tc>
                  <a:txBody>
                    <a:bodyPr/>
                    <a:lstStyle/>
                    <a:p>
                      <a:pPr>
                        <a:lnSpc>
                          <a:spcPct val="115000"/>
                        </a:lnSpc>
                        <a:spcAft>
                          <a:spcPts val="0"/>
                        </a:spcAft>
                      </a:pPr>
                      <a:r>
                        <a:rPr lang="en-GB" sz="1000" kern="1200" dirty="0">
                          <a:effectLst/>
                        </a:rPr>
                        <a:t>Can use understanding of properties to explain everyday uses of materials. For example, how bricks, wood, glass and metals are used in buildings</a:t>
                      </a:r>
                      <a:endParaRPr lang="en-GB" sz="1000" dirty="0">
                        <a:effectLst/>
                      </a:endParaRPr>
                    </a:p>
                    <a:p>
                      <a:pPr>
                        <a:lnSpc>
                          <a:spcPct val="115000"/>
                        </a:lnSpc>
                        <a:spcAft>
                          <a:spcPts val="0"/>
                        </a:spcAft>
                      </a:pPr>
                      <a:r>
                        <a:rPr lang="en-GB" sz="1000" dirty="0">
                          <a:effectLst/>
                        </a:rPr>
                        <a:t>Can explain what dissolving means, giving examples</a:t>
                      </a:r>
                    </a:p>
                    <a:p>
                      <a:pPr>
                        <a:lnSpc>
                          <a:spcPct val="115000"/>
                        </a:lnSpc>
                        <a:spcAft>
                          <a:spcPts val="0"/>
                        </a:spcAft>
                      </a:pPr>
                      <a:r>
                        <a:rPr lang="en-GB" sz="1000" dirty="0">
                          <a:effectLst/>
                        </a:rPr>
                        <a:t>Can name equipment used for filtering and sieving</a:t>
                      </a:r>
                    </a:p>
                    <a:p>
                      <a:pPr>
                        <a:lnSpc>
                          <a:spcPct val="115000"/>
                        </a:lnSpc>
                        <a:spcAft>
                          <a:spcPts val="0"/>
                        </a:spcAft>
                      </a:pPr>
                      <a:r>
                        <a:rPr lang="en-US" sz="1000" kern="1200" dirty="0">
                          <a:effectLst/>
                        </a:rPr>
                        <a:t>Can use knowledge of liquids, gases and solids to suggest how materials can be recovered from solutions or mixtures by evaporation, filtering or sieving</a:t>
                      </a:r>
                      <a:endParaRPr lang="en-GB" sz="1000" dirty="0">
                        <a:effectLst/>
                      </a:endParaRPr>
                    </a:p>
                    <a:p>
                      <a:pPr>
                        <a:lnSpc>
                          <a:spcPct val="115000"/>
                        </a:lnSpc>
                        <a:spcAft>
                          <a:spcPts val="0"/>
                        </a:spcAft>
                      </a:pPr>
                      <a:r>
                        <a:rPr lang="en-US" sz="1000" kern="1200" dirty="0">
                          <a:effectLst/>
                        </a:rPr>
                        <a:t>Can describe some simple reversible and non-reversible changes to materials, giving examples</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823" marR="62823" marT="31412" marB="31412">
                    <a:solidFill>
                      <a:schemeClr val="accent3">
                        <a:lumMod val="40000"/>
                        <a:lumOff val="60000"/>
                      </a:schemeClr>
                    </a:solidFill>
                  </a:tcPr>
                </a:tc>
                <a:extLst>
                  <a:ext uri="{0D108BD9-81ED-4DB2-BD59-A6C34878D82A}">
                    <a16:rowId xmlns:a16="http://schemas.microsoft.com/office/drawing/2014/main" val="3190426431"/>
                  </a:ext>
                </a:extLst>
              </a:tr>
              <a:tr h="3557737">
                <a:tc vMerge="1">
                  <a:txBody>
                    <a:bodyPr/>
                    <a:lstStyle/>
                    <a:p>
                      <a:endParaRPr lang="en-GB"/>
                    </a:p>
                  </a:txBody>
                  <a:tcPr/>
                </a:tc>
                <a:tc>
                  <a:txBody>
                    <a:bodyPr/>
                    <a:lstStyle/>
                    <a:p>
                      <a:pPr>
                        <a:lnSpc>
                          <a:spcPct val="115000"/>
                        </a:lnSpc>
                        <a:spcAft>
                          <a:spcPts val="0"/>
                        </a:spcAft>
                      </a:pPr>
                      <a:r>
                        <a:rPr lang="en-US" sz="1000" kern="1200">
                          <a:effectLst/>
                        </a:rPr>
                        <a:t>Applying knowledge in familiar related contexts, including a range of enquiries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2823" marR="62823" marT="31412" marB="31412">
                    <a:solidFill>
                      <a:schemeClr val="accent3">
                        <a:lumMod val="40000"/>
                        <a:lumOff val="60000"/>
                      </a:schemeClr>
                    </a:solidFill>
                  </a:tcPr>
                </a:tc>
                <a:tc>
                  <a:txBody>
                    <a:bodyPr/>
                    <a:lstStyle/>
                    <a:p>
                      <a:pPr>
                        <a:lnSpc>
                          <a:spcPct val="115000"/>
                        </a:lnSpc>
                        <a:spcAft>
                          <a:spcPts val="0"/>
                        </a:spcAft>
                      </a:pPr>
                      <a:r>
                        <a:rPr lang="en-GB" sz="1000" kern="1200">
                          <a:effectLst/>
                        </a:rPr>
                        <a:t>Investigate the properties of different materials in order to recommend materials for particular functions depending on these properties e.g. test waterproofness and thermal insulation to identify a suitable fabric for a coat</a:t>
                      </a:r>
                      <a:endParaRPr lang="en-GB" sz="1000">
                        <a:effectLst/>
                      </a:endParaRPr>
                    </a:p>
                    <a:p>
                      <a:pPr>
                        <a:lnSpc>
                          <a:spcPct val="115000"/>
                        </a:lnSpc>
                        <a:spcAft>
                          <a:spcPts val="0"/>
                        </a:spcAft>
                      </a:pPr>
                      <a:r>
                        <a:rPr lang="en-GB" sz="1000">
                          <a:effectLst/>
                        </a:rPr>
                        <a:t>Explore adding a range of solids to water and other liquids e.g. cooking oil, as appropriate</a:t>
                      </a:r>
                    </a:p>
                    <a:p>
                      <a:pPr>
                        <a:lnSpc>
                          <a:spcPct val="115000"/>
                        </a:lnSpc>
                        <a:spcAft>
                          <a:spcPts val="0"/>
                        </a:spcAft>
                      </a:pPr>
                      <a:r>
                        <a:rPr lang="en-GB" sz="1000">
                          <a:effectLst/>
                        </a:rPr>
                        <a:t>Investigate rates of dissolving by carrying out comparative and fair test</a:t>
                      </a:r>
                    </a:p>
                    <a:p>
                      <a:pPr>
                        <a:lnSpc>
                          <a:spcPct val="115000"/>
                        </a:lnSpc>
                        <a:spcAft>
                          <a:spcPts val="0"/>
                        </a:spcAft>
                      </a:pPr>
                      <a:r>
                        <a:rPr lang="en-GB" sz="1000">
                          <a:effectLst/>
                        </a:rPr>
                        <a:t>Separate mixtures by sieving, filtering and evaporation, choosing the most suitable method and equipment for each mixture</a:t>
                      </a:r>
                    </a:p>
                    <a:p>
                      <a:pPr>
                        <a:lnSpc>
                          <a:spcPct val="115000"/>
                        </a:lnSpc>
                        <a:spcAft>
                          <a:spcPts val="0"/>
                        </a:spcAft>
                      </a:pPr>
                      <a:r>
                        <a:rPr lang="en-GB" sz="1000">
                          <a:effectLst/>
                        </a:rPr>
                        <a:t>Explore a range of non-reversible changes e.g. rusting, adding fizzy tablets to water, burning</a:t>
                      </a:r>
                    </a:p>
                    <a:p>
                      <a:pPr>
                        <a:lnSpc>
                          <a:spcPct val="115000"/>
                        </a:lnSpc>
                        <a:spcAft>
                          <a:spcPts val="0"/>
                        </a:spcAft>
                      </a:pPr>
                      <a:r>
                        <a:rPr lang="en-GB" sz="1000">
                          <a:effectLst/>
                        </a:rPr>
                        <a:t>Carry out comparative and fair tests involving non-reversible changes e.g. What affects the rate of rusting? What affects the amount of gas produced?</a:t>
                      </a:r>
                    </a:p>
                    <a:p>
                      <a:pPr>
                        <a:lnSpc>
                          <a:spcPct val="115000"/>
                        </a:lnSpc>
                        <a:spcAft>
                          <a:spcPts val="0"/>
                        </a:spcAft>
                      </a:pPr>
                      <a:r>
                        <a:rPr lang="en-GB" sz="1000">
                          <a:effectLst/>
                        </a:rPr>
                        <a:t>Research new materials produced by chemists e.g. Spencer Silver (glue of sticky notes) and Ruth Benerito (wrinkle free cotton)</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2823" marR="62823" marT="31412" marB="31412">
                    <a:solidFill>
                      <a:schemeClr val="accent3">
                        <a:lumMod val="40000"/>
                        <a:lumOff val="60000"/>
                      </a:schemeClr>
                    </a:solidFill>
                  </a:tcPr>
                </a:tc>
                <a:tc>
                  <a:txBody>
                    <a:bodyPr/>
                    <a:lstStyle/>
                    <a:p>
                      <a:pPr>
                        <a:lnSpc>
                          <a:spcPct val="115000"/>
                        </a:lnSpc>
                        <a:spcAft>
                          <a:spcPts val="0"/>
                        </a:spcAft>
                      </a:pPr>
                      <a:r>
                        <a:rPr lang="en-US" sz="1000" kern="1200" dirty="0">
                          <a:effectLst/>
                        </a:rPr>
                        <a:t>Can create a chart or table grouping/comparing everyday materials by different properties </a:t>
                      </a:r>
                      <a:endParaRPr lang="en-GB" sz="1000" dirty="0">
                        <a:effectLst/>
                      </a:endParaRPr>
                    </a:p>
                    <a:p>
                      <a:pPr>
                        <a:lnSpc>
                          <a:spcPct val="115000"/>
                        </a:lnSpc>
                        <a:spcAft>
                          <a:spcPts val="0"/>
                        </a:spcAft>
                      </a:pPr>
                      <a:r>
                        <a:rPr lang="en-GB" sz="1000" kern="1200" dirty="0">
                          <a:effectLst/>
                        </a:rPr>
                        <a:t>Can use test evidence gathered about different properties to suggest an appropriate material for a particular purpose</a:t>
                      </a:r>
                      <a:endParaRPr lang="en-GB" sz="1000" dirty="0">
                        <a:effectLst/>
                      </a:endParaRPr>
                    </a:p>
                    <a:p>
                      <a:pPr>
                        <a:lnSpc>
                          <a:spcPct val="115000"/>
                        </a:lnSpc>
                        <a:spcAft>
                          <a:spcPts val="0"/>
                        </a:spcAft>
                      </a:pPr>
                      <a:r>
                        <a:rPr lang="en-GB" sz="1000" kern="1200" dirty="0">
                          <a:effectLst/>
                        </a:rPr>
                        <a:t>Can group solids based on their observations when mixing them with water</a:t>
                      </a:r>
                      <a:endParaRPr lang="en-GB" sz="1000" dirty="0">
                        <a:effectLst/>
                      </a:endParaRPr>
                    </a:p>
                    <a:p>
                      <a:pPr>
                        <a:lnSpc>
                          <a:spcPct val="115000"/>
                        </a:lnSpc>
                        <a:spcAft>
                          <a:spcPts val="0"/>
                        </a:spcAft>
                      </a:pPr>
                      <a:r>
                        <a:rPr lang="en-GB" sz="1000" kern="1200" dirty="0">
                          <a:effectLst/>
                        </a:rPr>
                        <a:t>Can give reasons for choice of equipment and methods to separate a given solution or mixture such as salt or sand in water</a:t>
                      </a:r>
                      <a:endParaRPr lang="en-GB" sz="1000" dirty="0">
                        <a:effectLst/>
                      </a:endParaRPr>
                    </a:p>
                    <a:p>
                      <a:pPr>
                        <a:lnSpc>
                          <a:spcPct val="115000"/>
                        </a:lnSpc>
                        <a:spcAft>
                          <a:spcPts val="0"/>
                        </a:spcAft>
                      </a:pPr>
                      <a:r>
                        <a:rPr lang="en-GB" sz="1000" dirty="0">
                          <a:effectLst/>
                        </a:rPr>
                        <a:t>Can explain the results from their investigations involving dissolving and non-reversible change</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823" marR="62823" marT="31412" marB="31412">
                    <a:solidFill>
                      <a:schemeClr val="accent3">
                        <a:lumMod val="40000"/>
                        <a:lumOff val="60000"/>
                      </a:schemeClr>
                    </a:solidFill>
                  </a:tcPr>
                </a:tc>
                <a:extLst>
                  <a:ext uri="{0D108BD9-81ED-4DB2-BD59-A6C34878D82A}">
                    <a16:rowId xmlns:a16="http://schemas.microsoft.com/office/drawing/2014/main" val="2652046395"/>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9FF17810-51CC-4839-AE46-F7BE8D43A64F}" type="slidenum">
              <a:rPr lang="en-US" altLang="en-US" sz="1200">
                <a:solidFill>
                  <a:srgbClr val="898989"/>
                </a:solidFill>
              </a:rPr>
              <a:pPr>
                <a:spcBef>
                  <a:spcPct val="0"/>
                </a:spcBef>
                <a:buFontTx/>
                <a:buNone/>
              </a:pPr>
              <a:t>11</a:t>
            </a:fld>
            <a:endParaRPr lang="en-US" altLang="en-US" sz="1200">
              <a:solidFill>
                <a:srgbClr val="898989"/>
              </a:solidFill>
            </a:endParaRPr>
          </a:p>
        </p:txBody>
      </p:sp>
      <p:sp>
        <p:nvSpPr>
          <p:cNvPr id="13316" name="TextBox 4"/>
          <p:cNvSpPr txBox="1">
            <a:spLocks noChangeArrowheads="1"/>
          </p:cNvSpPr>
          <p:nvPr/>
        </p:nvSpPr>
        <p:spPr bwMode="auto">
          <a:xfrm>
            <a:off x="179388" y="620713"/>
            <a:ext cx="87852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GB" altLang="en-US" sz="1600">
                <a:latin typeface="Arial" charset="0"/>
              </a:rPr>
              <a:t>The children were given some raisins to handle and then shown a bottle of lemonade and asked to think what might happen when the raisins are added to the lemonade.</a:t>
            </a:r>
          </a:p>
        </p:txBody>
      </p:sp>
      <p:cxnSp>
        <p:nvCxnSpPr>
          <p:cNvPr id="6" name="Straight Arrow Connector 5"/>
          <p:cNvCxnSpPr/>
          <p:nvPr/>
        </p:nvCxnSpPr>
        <p:spPr>
          <a:xfrm flipH="1">
            <a:off x="5435600" y="1700213"/>
            <a:ext cx="1117600" cy="39052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6553200" y="1508125"/>
            <a:ext cx="1770063" cy="1816100"/>
          </a:xfrm>
          <a:prstGeom prst="rect">
            <a:avLst/>
          </a:prstGeom>
          <a:solidFill>
            <a:schemeClr val="bg1">
              <a:lumMod val="85000"/>
            </a:schemeClr>
          </a:solidFill>
        </p:spPr>
        <p:txBody>
          <a:bodyPr>
            <a:spAutoFit/>
          </a:bodyPr>
          <a:lstStyle/>
          <a:p>
            <a:pPr>
              <a:defRPr/>
            </a:pPr>
            <a:r>
              <a:rPr lang="en-GB" sz="1600" dirty="0">
                <a:latin typeface="Arial" panose="020B0604020202020204" pitchFamily="34" charset="0"/>
                <a:cs typeface="Arial" panose="020B0604020202020204" pitchFamily="34" charset="0"/>
              </a:rPr>
              <a:t>Key vocabulary: gas. This is used correctly the writing shows a good  understanding of the word</a:t>
            </a:r>
          </a:p>
        </p:txBody>
      </p:sp>
      <p:sp>
        <p:nvSpPr>
          <p:cNvPr id="13319" name="TextBox 9"/>
          <p:cNvSpPr txBox="1">
            <a:spLocks noChangeArrowheads="1"/>
          </p:cNvSpPr>
          <p:nvPr/>
        </p:nvSpPr>
        <p:spPr bwMode="auto">
          <a:xfrm>
            <a:off x="5730876" y="3627437"/>
            <a:ext cx="259238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GB" altLang="en-US" sz="1600" dirty="0">
                <a:solidFill>
                  <a:srgbClr val="FF0000"/>
                </a:solidFill>
                <a:latin typeface="Arial" charset="0"/>
              </a:rPr>
              <a:t>Melissa uses the word gas in her prediction.</a:t>
            </a:r>
          </a:p>
        </p:txBody>
      </p:sp>
      <p:sp>
        <p:nvSpPr>
          <p:cNvPr id="13320" name="TextBox 12"/>
          <p:cNvSpPr txBox="1">
            <a:spLocks noChangeArrowheads="1"/>
          </p:cNvSpPr>
          <p:nvPr/>
        </p:nvSpPr>
        <p:spPr bwMode="auto">
          <a:xfrm>
            <a:off x="90488" y="144463"/>
            <a:ext cx="896302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GB" altLang="en-US" sz="1600" b="1">
                <a:latin typeface="Arial" charset="0"/>
              </a:rPr>
              <a:t>Hook activity – to engage the children </a:t>
            </a:r>
          </a:p>
        </p:txBody>
      </p:sp>
      <p:pic>
        <p:nvPicPr>
          <p:cNvPr id="9" name="Picture 8" descr="IMG_20180619_122631">
            <a:extLst>
              <a:ext uri="{FF2B5EF4-FFF2-40B4-BE49-F238E27FC236}">
                <a16:creationId xmlns:a16="http://schemas.microsoft.com/office/drawing/2014/main" id="{B036DF0D-3E0D-4AA5-A85F-3D10F33159EC}"/>
              </a:ext>
            </a:extLst>
          </p:cNvPr>
          <p:cNvPicPr>
            <a:picLocks noGrp="1" noChangeAspect="1"/>
          </p:cNvPicPr>
          <p:nvPr isPhoto="1"/>
        </p:nvPicPr>
        <p:blipFill rotWithShape="1">
          <a:blip r:embed="rId2" cstate="email">
            <a:lum/>
            <a:extLst>
              <a:ext uri="{28A0092B-C50C-407E-A947-70E740481C1C}">
                <a14:useLocalDpi xmlns:a14="http://schemas.microsoft.com/office/drawing/2010/main"/>
              </a:ext>
            </a:extLst>
          </a:blip>
          <a:srcRect/>
          <a:stretch/>
        </p:blipFill>
        <p:spPr>
          <a:xfrm rot="16200000">
            <a:off x="1117465" y="707694"/>
            <a:ext cx="3517705" cy="5118563"/>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F64EE838-9041-4582-86A8-CD3C68274CF4}" type="slidenum">
              <a:rPr lang="en-US" altLang="en-US" sz="1200">
                <a:solidFill>
                  <a:srgbClr val="898989"/>
                </a:solidFill>
              </a:rPr>
              <a:pPr>
                <a:spcBef>
                  <a:spcPct val="0"/>
                </a:spcBef>
                <a:buFontTx/>
                <a:buNone/>
              </a:pPr>
              <a:t>12</a:t>
            </a:fld>
            <a:endParaRPr lang="en-US" altLang="en-US" sz="1200">
              <a:solidFill>
                <a:srgbClr val="898989"/>
              </a:solidFill>
            </a:endParaRPr>
          </a:p>
        </p:txBody>
      </p:sp>
      <p:sp>
        <p:nvSpPr>
          <p:cNvPr id="14339" name="TextBox 2"/>
          <p:cNvSpPr txBox="1">
            <a:spLocks noChangeArrowheads="1"/>
          </p:cNvSpPr>
          <p:nvPr/>
        </p:nvSpPr>
        <p:spPr bwMode="auto">
          <a:xfrm>
            <a:off x="90488" y="144463"/>
            <a:ext cx="896302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GB" altLang="en-US" sz="1600" b="1">
                <a:latin typeface="Arial" charset="0"/>
              </a:rPr>
              <a:t>Hook activity – to engage the children (contd.)</a:t>
            </a:r>
          </a:p>
        </p:txBody>
      </p:sp>
      <p:sp>
        <p:nvSpPr>
          <p:cNvPr id="14340" name="TextBox 4"/>
          <p:cNvSpPr txBox="1">
            <a:spLocks noChangeArrowheads="1"/>
          </p:cNvSpPr>
          <p:nvPr/>
        </p:nvSpPr>
        <p:spPr bwMode="auto">
          <a:xfrm>
            <a:off x="179388" y="620713"/>
            <a:ext cx="878522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GB" altLang="en-US" sz="1600">
                <a:latin typeface="Arial" charset="0"/>
              </a:rPr>
              <a:t>The children made close observations of adding the raisins to the lemonade.</a:t>
            </a:r>
          </a:p>
        </p:txBody>
      </p:sp>
      <p:sp>
        <p:nvSpPr>
          <p:cNvPr id="14342" name="TextBox 9"/>
          <p:cNvSpPr txBox="1">
            <a:spLocks noChangeArrowheads="1"/>
          </p:cNvSpPr>
          <p:nvPr/>
        </p:nvSpPr>
        <p:spPr bwMode="auto">
          <a:xfrm>
            <a:off x="223482" y="6063963"/>
            <a:ext cx="869703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GB" altLang="en-US" sz="1600" dirty="0">
                <a:solidFill>
                  <a:schemeClr val="accent1"/>
                </a:solidFill>
                <a:latin typeface="Arial" charset="0"/>
              </a:rPr>
              <a:t>Melissa has made a close observation and has noticed the effect the bubbles have on how quickly the raisins float.</a:t>
            </a:r>
          </a:p>
        </p:txBody>
      </p:sp>
      <p:pic>
        <p:nvPicPr>
          <p:cNvPr id="10" name="Picture 9" descr="IMG_20180619_122635">
            <a:extLst>
              <a:ext uri="{FF2B5EF4-FFF2-40B4-BE49-F238E27FC236}">
                <a16:creationId xmlns:a16="http://schemas.microsoft.com/office/drawing/2014/main" id="{6B26BC15-5FDC-4E4A-88EA-79307953FDB2}"/>
              </a:ext>
            </a:extLst>
          </p:cNvPr>
          <p:cNvPicPr>
            <a:picLocks noGrp="1" noChangeAspect="1"/>
          </p:cNvPicPr>
          <p:nvPr isPhoto="1"/>
        </p:nvPicPr>
        <p:blipFill rotWithShape="1">
          <a:blip r:embed="rId2" cstate="email">
            <a:lum/>
            <a:extLst>
              <a:ext uri="{28A0092B-C50C-407E-A947-70E740481C1C}">
                <a14:useLocalDpi xmlns:a14="http://schemas.microsoft.com/office/drawing/2010/main"/>
              </a:ext>
            </a:extLst>
          </a:blip>
          <a:srcRect/>
          <a:stretch/>
        </p:blipFill>
        <p:spPr>
          <a:xfrm rot="16200000">
            <a:off x="2088067" y="-45600"/>
            <a:ext cx="4967863" cy="7105787"/>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84F13817-9B13-41DE-9B47-55F7F5E557C7}" type="slidenum">
              <a:rPr lang="en-US" altLang="en-US" sz="1200">
                <a:solidFill>
                  <a:srgbClr val="898989"/>
                </a:solidFill>
              </a:rPr>
              <a:pPr>
                <a:spcBef>
                  <a:spcPct val="0"/>
                </a:spcBef>
                <a:buFontTx/>
                <a:buNone/>
              </a:pPr>
              <a:t>13</a:t>
            </a:fld>
            <a:endParaRPr lang="en-US" altLang="en-US" sz="1200">
              <a:solidFill>
                <a:srgbClr val="898989"/>
              </a:solidFill>
            </a:endParaRPr>
          </a:p>
        </p:txBody>
      </p:sp>
      <p:sp>
        <p:nvSpPr>
          <p:cNvPr id="16388" name="TextBox 3"/>
          <p:cNvSpPr txBox="1">
            <a:spLocks noChangeArrowheads="1"/>
          </p:cNvSpPr>
          <p:nvPr/>
        </p:nvSpPr>
        <p:spPr bwMode="auto">
          <a:xfrm>
            <a:off x="0" y="80963"/>
            <a:ext cx="949483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GB" altLang="en-US" sz="1600" b="1" dirty="0">
                <a:latin typeface="Arial" charset="0"/>
              </a:rPr>
              <a:t>Initial assessment activity – to check on previous learning from year 4 and to gauge starting point of new learning in year 5</a:t>
            </a:r>
          </a:p>
        </p:txBody>
      </p:sp>
      <p:sp>
        <p:nvSpPr>
          <p:cNvPr id="16389" name="TextBox 4"/>
          <p:cNvSpPr txBox="1">
            <a:spLocks noChangeArrowheads="1"/>
          </p:cNvSpPr>
          <p:nvPr/>
        </p:nvSpPr>
        <p:spPr bwMode="auto">
          <a:xfrm>
            <a:off x="140677" y="931301"/>
            <a:ext cx="2124221"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GB" altLang="en-US" sz="1600" dirty="0">
                <a:latin typeface="Arial" charset="0"/>
              </a:rPr>
              <a:t>The children were given the key words for the topic on cards. They sorted these with their partner into words they had heard before and new words. Starting with the words they felt most familiar with they were asked to write definitions for each word.</a:t>
            </a:r>
          </a:p>
          <a:p>
            <a:pPr>
              <a:spcBef>
                <a:spcPct val="0"/>
              </a:spcBef>
              <a:buFontTx/>
              <a:buNone/>
            </a:pPr>
            <a:endParaRPr lang="en-GB" altLang="en-US" sz="1600" dirty="0">
              <a:latin typeface="Arial" charset="0"/>
            </a:endParaRPr>
          </a:p>
          <a:p>
            <a:pPr>
              <a:spcBef>
                <a:spcPct val="0"/>
              </a:spcBef>
              <a:buFontTx/>
              <a:buNone/>
            </a:pPr>
            <a:endParaRPr lang="en-GB" altLang="en-US" sz="1600" dirty="0">
              <a:solidFill>
                <a:srgbClr val="FF0000"/>
              </a:solidFill>
              <a:latin typeface="Arial" charset="0"/>
            </a:endParaRPr>
          </a:p>
          <a:p>
            <a:pPr>
              <a:spcBef>
                <a:spcPct val="0"/>
              </a:spcBef>
              <a:buFontTx/>
              <a:buNone/>
            </a:pPr>
            <a:endParaRPr lang="en-GB" altLang="en-US" sz="1600" dirty="0">
              <a:solidFill>
                <a:srgbClr val="FF0000"/>
              </a:solidFill>
              <a:latin typeface="Arial" charset="0"/>
            </a:endParaRPr>
          </a:p>
        </p:txBody>
      </p:sp>
      <p:pic>
        <p:nvPicPr>
          <p:cNvPr id="8" name="Picture 7" descr="IMG_20180619_122643">
            <a:extLst>
              <a:ext uri="{FF2B5EF4-FFF2-40B4-BE49-F238E27FC236}">
                <a16:creationId xmlns:a16="http://schemas.microsoft.com/office/drawing/2014/main" id="{D5D74507-3DAB-457B-B73E-83A52E217A82}"/>
              </a:ext>
            </a:extLst>
          </p:cNvPr>
          <p:cNvPicPr>
            <a:picLocks noGrp="1" noChangeAspect="1"/>
          </p:cNvPicPr>
          <p:nvPr isPhoto="1"/>
        </p:nvPicPr>
        <p:blipFill rotWithShape="1">
          <a:blip r:embed="rId2" cstate="email">
            <a:lum/>
            <a:extLst>
              <a:ext uri="{28A0092B-C50C-407E-A947-70E740481C1C}">
                <a14:useLocalDpi xmlns:a14="http://schemas.microsoft.com/office/drawing/2010/main"/>
              </a:ext>
            </a:extLst>
          </a:blip>
          <a:srcRect/>
          <a:stretch/>
        </p:blipFill>
        <p:spPr>
          <a:xfrm rot="16200000">
            <a:off x="2919205" y="240120"/>
            <a:ext cx="5416323" cy="6319488"/>
          </a:xfrm>
          <a:prstGeom prst="rect">
            <a:avLst/>
          </a:prstGeom>
        </p:spPr>
      </p:pic>
      <p:sp>
        <p:nvSpPr>
          <p:cNvPr id="2" name="TextBox 1">
            <a:extLst>
              <a:ext uri="{FF2B5EF4-FFF2-40B4-BE49-F238E27FC236}">
                <a16:creationId xmlns:a16="http://schemas.microsoft.com/office/drawing/2014/main" id="{3FAC334D-C798-4956-B2A3-DA914C94B920}"/>
              </a:ext>
            </a:extLst>
          </p:cNvPr>
          <p:cNvSpPr txBox="1"/>
          <p:nvPr/>
        </p:nvSpPr>
        <p:spPr>
          <a:xfrm>
            <a:off x="308612" y="6108026"/>
            <a:ext cx="8533891" cy="861774"/>
          </a:xfrm>
          <a:prstGeom prst="rect">
            <a:avLst/>
          </a:prstGeom>
          <a:noFill/>
        </p:spPr>
        <p:txBody>
          <a:bodyPr wrap="square" rtlCol="0">
            <a:spAutoFit/>
          </a:bodyPr>
          <a:lstStyle/>
          <a:p>
            <a:r>
              <a:rPr lang="en-GB" altLang="en-US" sz="1600" dirty="0">
                <a:solidFill>
                  <a:srgbClr val="FF0000"/>
                </a:solidFill>
                <a:latin typeface="Arial" charset="0"/>
              </a:rPr>
              <a:t>Melissa was familiar with the words dissolve and melt but struggled to write clear definitions for these words.</a:t>
            </a:r>
          </a:p>
          <a:p>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16FE9759-C4C4-4B7C-BF41-2D13A4745014}" type="slidenum">
              <a:rPr lang="en-US" altLang="en-US" sz="1200">
                <a:solidFill>
                  <a:srgbClr val="898989"/>
                </a:solidFill>
              </a:rPr>
              <a:pPr>
                <a:spcBef>
                  <a:spcPct val="0"/>
                </a:spcBef>
                <a:buFontTx/>
                <a:buNone/>
              </a:pPr>
              <a:t>14</a:t>
            </a:fld>
            <a:endParaRPr lang="en-US" altLang="en-US" sz="1200">
              <a:solidFill>
                <a:srgbClr val="898989"/>
              </a:solidFill>
            </a:endParaRPr>
          </a:p>
        </p:txBody>
      </p:sp>
      <p:sp>
        <p:nvSpPr>
          <p:cNvPr id="4" name="Rectangle 3"/>
          <p:cNvSpPr/>
          <p:nvPr/>
        </p:nvSpPr>
        <p:spPr>
          <a:xfrm>
            <a:off x="165100" y="115888"/>
            <a:ext cx="8799513" cy="1077912"/>
          </a:xfrm>
          <a:prstGeom prst="rect">
            <a:avLst/>
          </a:prstGeom>
        </p:spPr>
        <p:txBody>
          <a:bodyPr>
            <a:spAutoFit/>
          </a:bodyPr>
          <a:lstStyle/>
          <a:p>
            <a:pPr>
              <a:defRPr/>
            </a:pPr>
            <a:r>
              <a:rPr lang="en-GB" sz="1600" b="1" dirty="0">
                <a:latin typeface="Arial" panose="020B0604020202020204" pitchFamily="34" charset="0"/>
                <a:cs typeface="Arial" panose="020B0604020202020204" pitchFamily="34" charset="0"/>
              </a:rPr>
              <a:t>Close observation of adding sugar to water</a:t>
            </a:r>
          </a:p>
          <a:p>
            <a:pPr marL="285750" indent="-285750">
              <a:buFont typeface="Arial" panose="020B0604020202020204" pitchFamily="34" charset="0"/>
              <a:buChar char="•"/>
              <a:defRPr/>
            </a:pPr>
            <a:r>
              <a:rPr lang="en-GB" sz="1600" dirty="0">
                <a:latin typeface="Arial" panose="020B0604020202020204" pitchFamily="34" charset="0"/>
                <a:cs typeface="Arial" panose="020B0604020202020204" pitchFamily="34" charset="0"/>
              </a:rPr>
              <a:t>know that some materials will dissolve in liquid to form a solution, and describe how to recover a substance from a solution </a:t>
            </a:r>
          </a:p>
          <a:p>
            <a:pPr>
              <a:defRPr/>
            </a:pPr>
            <a:endParaRPr lang="en-GB" sz="1600" b="1" dirty="0">
              <a:latin typeface="Arial" panose="020B0604020202020204" pitchFamily="34" charset="0"/>
              <a:cs typeface="Arial" panose="020B0604020202020204" pitchFamily="34" charset="0"/>
            </a:endParaRPr>
          </a:p>
        </p:txBody>
      </p:sp>
      <p:sp>
        <p:nvSpPr>
          <p:cNvPr id="17413" name="TextBox 4"/>
          <p:cNvSpPr txBox="1">
            <a:spLocks noChangeArrowheads="1"/>
          </p:cNvSpPr>
          <p:nvPr/>
        </p:nvSpPr>
        <p:spPr bwMode="auto">
          <a:xfrm>
            <a:off x="165100" y="1052513"/>
            <a:ext cx="8799513"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GB" altLang="en-US" sz="1600" dirty="0">
                <a:latin typeface="Arial" charset="0"/>
              </a:rPr>
              <a:t>The children were asked to add some salt to water and observe it closely. During the discussion that followed the teacher ensured that the children understood that the salt had not disappeared, but had dissolved and was still in the cup. She also explained that the salt and water had now become a solution.</a:t>
            </a:r>
          </a:p>
        </p:txBody>
      </p:sp>
      <p:sp>
        <p:nvSpPr>
          <p:cNvPr id="17414" name="TextBox 5"/>
          <p:cNvSpPr txBox="1">
            <a:spLocks noChangeArrowheads="1"/>
          </p:cNvSpPr>
          <p:nvPr/>
        </p:nvSpPr>
        <p:spPr bwMode="auto">
          <a:xfrm>
            <a:off x="5586448" y="3845322"/>
            <a:ext cx="3313113"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GB" altLang="en-US" sz="1600" dirty="0">
                <a:solidFill>
                  <a:srgbClr val="FF0000"/>
                </a:solidFill>
                <a:latin typeface="Arial" charset="0"/>
              </a:rPr>
              <a:t>Melissa shows an awareness that a solid can dissolve in a water. She has used the word solution in her explanation. This is not sufficient evidence to show that she is secure with the concept of dissolving yet.</a:t>
            </a:r>
          </a:p>
        </p:txBody>
      </p:sp>
      <p:pic>
        <p:nvPicPr>
          <p:cNvPr id="9" name="Picture 8" descr="IMG_20180619_122652">
            <a:extLst>
              <a:ext uri="{FF2B5EF4-FFF2-40B4-BE49-F238E27FC236}">
                <a16:creationId xmlns:a16="http://schemas.microsoft.com/office/drawing/2014/main" id="{502AE871-1362-4944-8015-A567B12EB813}"/>
              </a:ext>
            </a:extLst>
          </p:cNvPr>
          <p:cNvPicPr>
            <a:picLocks noGrp="1" noChangeAspect="1"/>
          </p:cNvPicPr>
          <p:nvPr isPhoto="1"/>
        </p:nvPicPr>
        <p:blipFill rotWithShape="1">
          <a:blip r:embed="rId2" cstate="email">
            <a:lum/>
            <a:extLst>
              <a:ext uri="{28A0092B-C50C-407E-A947-70E740481C1C}">
                <a14:useLocalDpi xmlns:a14="http://schemas.microsoft.com/office/drawing/2010/main"/>
              </a:ext>
            </a:extLst>
          </a:blip>
          <a:srcRect/>
          <a:stretch/>
        </p:blipFill>
        <p:spPr>
          <a:xfrm rot="16200000">
            <a:off x="1091333" y="1251866"/>
            <a:ext cx="3505249" cy="5357715"/>
          </a:xfrm>
          <a:prstGeom prst="rect">
            <a:avLst/>
          </a:prstGeom>
        </p:spPr>
      </p:pic>
      <p:sp>
        <p:nvSpPr>
          <p:cNvPr id="2" name="TextBox 1">
            <a:extLst>
              <a:ext uri="{FF2B5EF4-FFF2-40B4-BE49-F238E27FC236}">
                <a16:creationId xmlns:a16="http://schemas.microsoft.com/office/drawing/2014/main" id="{DD33F019-B78F-4BF7-A98C-57F690CA12DF}"/>
              </a:ext>
            </a:extLst>
          </p:cNvPr>
          <p:cNvSpPr txBox="1"/>
          <p:nvPr/>
        </p:nvSpPr>
        <p:spPr>
          <a:xfrm>
            <a:off x="5651500" y="2178099"/>
            <a:ext cx="3183011" cy="1077218"/>
          </a:xfrm>
          <a:prstGeom prst="rect">
            <a:avLst/>
          </a:prstGeom>
          <a:noFill/>
        </p:spPr>
        <p:txBody>
          <a:bodyPr wrap="square" rtlCol="0">
            <a:spAutoFit/>
          </a:bodyPr>
          <a:lstStyle/>
          <a:p>
            <a:r>
              <a:rPr lang="en-GB" sz="1600" dirty="0">
                <a:solidFill>
                  <a:schemeClr val="accent1"/>
                </a:solidFill>
                <a:latin typeface="Arial" panose="020B0604020202020204" pitchFamily="34" charset="0"/>
                <a:cs typeface="Arial" panose="020B0604020202020204" pitchFamily="34" charset="0"/>
              </a:rPr>
              <a:t>Melissa makes good observations and includes the words dissolve and solution in her description.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MG_20180619_122703">
            <a:extLst>
              <a:ext uri="{FF2B5EF4-FFF2-40B4-BE49-F238E27FC236}">
                <a16:creationId xmlns:a16="http://schemas.microsoft.com/office/drawing/2014/main" id="{32E247F0-337F-4790-A67C-8DF971B711BC}"/>
              </a:ext>
            </a:extLst>
          </p:cNvPr>
          <p:cNvPicPr>
            <a:picLocks noGrp="1" noChangeAspect="1"/>
          </p:cNvPicPr>
          <p:nvPr isPhoto="1"/>
        </p:nvPicPr>
        <p:blipFill rotWithShape="1">
          <a:blip r:embed="rId2" cstate="email">
            <a:lum/>
            <a:extLst>
              <a:ext uri="{28A0092B-C50C-407E-A947-70E740481C1C}">
                <a14:useLocalDpi xmlns:a14="http://schemas.microsoft.com/office/drawing/2010/main"/>
              </a:ext>
            </a:extLst>
          </a:blip>
          <a:srcRect/>
          <a:stretch/>
        </p:blipFill>
        <p:spPr>
          <a:xfrm rot="16200000">
            <a:off x="378148" y="2013359"/>
            <a:ext cx="4448752" cy="4614202"/>
          </a:xfrm>
          <a:prstGeom prst="rect">
            <a:avLst/>
          </a:prstGeom>
        </p:spPr>
      </p:pic>
      <p:sp>
        <p:nvSpPr>
          <p:cNvPr id="4" name="Rectangle 3">
            <a:extLst>
              <a:ext uri="{FF2B5EF4-FFF2-40B4-BE49-F238E27FC236}">
                <a16:creationId xmlns:a16="http://schemas.microsoft.com/office/drawing/2014/main" id="{0DCEBFBD-C888-420E-838F-4C43FF062F79}"/>
              </a:ext>
            </a:extLst>
          </p:cNvPr>
          <p:cNvSpPr/>
          <p:nvPr/>
        </p:nvSpPr>
        <p:spPr>
          <a:xfrm>
            <a:off x="165100" y="115888"/>
            <a:ext cx="8799513" cy="1077912"/>
          </a:xfrm>
          <a:prstGeom prst="rect">
            <a:avLst/>
          </a:prstGeom>
        </p:spPr>
        <p:txBody>
          <a:bodyPr>
            <a:spAutoFit/>
          </a:bodyPr>
          <a:lstStyle/>
          <a:p>
            <a:pPr>
              <a:defRPr/>
            </a:pPr>
            <a:r>
              <a:rPr lang="en-GB" sz="1600" b="1" dirty="0">
                <a:latin typeface="Arial" panose="020B0604020202020204" pitchFamily="34" charset="0"/>
                <a:cs typeface="Arial" panose="020B0604020202020204" pitchFamily="34" charset="0"/>
              </a:rPr>
              <a:t>Close observation of adding different solids to water</a:t>
            </a:r>
          </a:p>
          <a:p>
            <a:pPr marL="285750" indent="-285750">
              <a:buFont typeface="Arial" panose="020B0604020202020204" pitchFamily="34" charset="0"/>
              <a:buChar char="•"/>
              <a:defRPr/>
            </a:pPr>
            <a:r>
              <a:rPr lang="en-GB" sz="1600" dirty="0">
                <a:latin typeface="Arial" panose="020B0604020202020204" pitchFamily="34" charset="0"/>
                <a:cs typeface="Arial" panose="020B0604020202020204" pitchFamily="34" charset="0"/>
              </a:rPr>
              <a:t>know that some materials will dissolve in liquid to form a solution, and describe how to recover a substance from a solution </a:t>
            </a:r>
          </a:p>
          <a:p>
            <a:pPr>
              <a:defRPr/>
            </a:pPr>
            <a:endParaRPr lang="en-GB" sz="1600" b="1" dirty="0">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F711CBC8-67A3-412C-86BC-640E4984EAEB}"/>
              </a:ext>
            </a:extLst>
          </p:cNvPr>
          <p:cNvSpPr txBox="1"/>
          <p:nvPr/>
        </p:nvSpPr>
        <p:spPr>
          <a:xfrm>
            <a:off x="165100" y="1055077"/>
            <a:ext cx="8799513" cy="584775"/>
          </a:xfrm>
          <a:prstGeom prst="rect">
            <a:avLst/>
          </a:prstGeom>
          <a:noFill/>
        </p:spPr>
        <p:txBody>
          <a:bodyPr wrap="square" rtlCol="0">
            <a:spAutoFit/>
          </a:bodyPr>
          <a:lstStyle/>
          <a:p>
            <a:r>
              <a:rPr lang="en-GB" sz="1600" dirty="0">
                <a:latin typeface="Arial" panose="020B0604020202020204" pitchFamily="34" charset="0"/>
                <a:cs typeface="Arial" panose="020B0604020202020204" pitchFamily="34" charset="0"/>
              </a:rPr>
              <a:t>The children could select solids of their choice from a range provided. They were then asked to add them to water and make careful observations, choosing how to record these observations.</a:t>
            </a:r>
          </a:p>
        </p:txBody>
      </p:sp>
      <p:sp>
        <p:nvSpPr>
          <p:cNvPr id="6" name="TextBox 5">
            <a:extLst>
              <a:ext uri="{FF2B5EF4-FFF2-40B4-BE49-F238E27FC236}">
                <a16:creationId xmlns:a16="http://schemas.microsoft.com/office/drawing/2014/main" id="{DE307CA7-A60B-407C-ADCB-1F5C872B4B5C}"/>
              </a:ext>
            </a:extLst>
          </p:cNvPr>
          <p:cNvSpPr txBox="1"/>
          <p:nvPr/>
        </p:nvSpPr>
        <p:spPr>
          <a:xfrm>
            <a:off x="5064369" y="2096084"/>
            <a:ext cx="3900244" cy="4031873"/>
          </a:xfrm>
          <a:prstGeom prst="rect">
            <a:avLst/>
          </a:prstGeom>
          <a:noFill/>
        </p:spPr>
        <p:txBody>
          <a:bodyPr wrap="square" rtlCol="0">
            <a:spAutoFit/>
          </a:bodyPr>
          <a:lstStyle/>
          <a:p>
            <a:r>
              <a:rPr lang="en-GB" sz="1600" dirty="0">
                <a:solidFill>
                  <a:schemeClr val="accent1"/>
                </a:solidFill>
                <a:latin typeface="Arial" panose="020B0604020202020204" pitchFamily="34" charset="0"/>
                <a:cs typeface="Arial" panose="020B0604020202020204" pitchFamily="34" charset="0"/>
              </a:rPr>
              <a:t>Melissa chose to draw a table to record her observations. She independently added a column to indicate whether the solid dissolved or not.</a:t>
            </a:r>
          </a:p>
          <a:p>
            <a:endParaRPr lang="en-GB" sz="1600" dirty="0">
              <a:solidFill>
                <a:schemeClr val="accent1"/>
              </a:solidFill>
              <a:latin typeface="Arial" panose="020B0604020202020204" pitchFamily="34" charset="0"/>
              <a:cs typeface="Arial" panose="020B0604020202020204" pitchFamily="34" charset="0"/>
            </a:endParaRPr>
          </a:p>
          <a:p>
            <a:r>
              <a:rPr lang="en-GB" sz="1600" dirty="0">
                <a:solidFill>
                  <a:schemeClr val="accent6"/>
                </a:solidFill>
                <a:latin typeface="Arial" panose="020B0604020202020204" pitchFamily="34" charset="0"/>
                <a:cs typeface="Arial" panose="020B0604020202020204" pitchFamily="34" charset="0"/>
              </a:rPr>
              <a:t>Why have you said they partly dissolved?</a:t>
            </a:r>
          </a:p>
          <a:p>
            <a:r>
              <a:rPr lang="en-GB" sz="1600" dirty="0">
                <a:solidFill>
                  <a:schemeClr val="accent6"/>
                </a:solidFill>
                <a:latin typeface="Arial" panose="020B0604020202020204" pitchFamily="34" charset="0"/>
                <a:cs typeface="Arial" panose="020B0604020202020204" pitchFamily="34" charset="0"/>
              </a:rPr>
              <a:t>Because there was less at the bottom than what I put in, so some must of dissolved.</a:t>
            </a:r>
          </a:p>
          <a:p>
            <a:endParaRPr lang="en-GB" sz="1600" dirty="0">
              <a:solidFill>
                <a:schemeClr val="accent6"/>
              </a:solidFill>
              <a:latin typeface="Arial" panose="020B0604020202020204" pitchFamily="34" charset="0"/>
              <a:cs typeface="Arial" panose="020B0604020202020204" pitchFamily="34" charset="0"/>
            </a:endParaRPr>
          </a:p>
          <a:p>
            <a:r>
              <a:rPr lang="en-GB" sz="1600" dirty="0">
                <a:solidFill>
                  <a:srgbClr val="FF0000"/>
                </a:solidFill>
                <a:latin typeface="Arial" panose="020B0604020202020204" pitchFamily="34" charset="0"/>
                <a:cs typeface="Arial" panose="020B0604020202020204" pitchFamily="34" charset="0"/>
              </a:rPr>
              <a:t>Melissa is not familiar with suspensions at present which is causing her confusion.</a:t>
            </a:r>
          </a:p>
          <a:p>
            <a:endParaRPr lang="en-GB" sz="1600" dirty="0">
              <a:solidFill>
                <a:schemeClr val="accent1"/>
              </a:solidFill>
              <a:latin typeface="Arial" panose="020B0604020202020204" pitchFamily="34" charset="0"/>
              <a:cs typeface="Arial" panose="020B0604020202020204" pitchFamily="34" charset="0"/>
            </a:endParaRPr>
          </a:p>
          <a:p>
            <a:endParaRPr lang="en-GB" sz="1600" dirty="0">
              <a:solidFill>
                <a:schemeClr val="accent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458679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D1358D6-EF97-4A84-9BB4-D4BC12928DF5}"/>
              </a:ext>
            </a:extLst>
          </p:cNvPr>
          <p:cNvSpPr/>
          <p:nvPr/>
        </p:nvSpPr>
        <p:spPr>
          <a:xfrm>
            <a:off x="165100" y="115888"/>
            <a:ext cx="8799513" cy="1077912"/>
          </a:xfrm>
          <a:prstGeom prst="rect">
            <a:avLst/>
          </a:prstGeom>
        </p:spPr>
        <p:txBody>
          <a:bodyPr>
            <a:spAutoFit/>
          </a:bodyPr>
          <a:lstStyle/>
          <a:p>
            <a:pPr>
              <a:defRPr/>
            </a:pPr>
            <a:r>
              <a:rPr lang="en-GB" sz="1600" b="1" dirty="0">
                <a:latin typeface="Arial" panose="020B0604020202020204" pitchFamily="34" charset="0"/>
                <a:cs typeface="Arial" panose="020B0604020202020204" pitchFamily="34" charset="0"/>
              </a:rPr>
              <a:t>Observation of a suspension over time </a:t>
            </a:r>
          </a:p>
          <a:p>
            <a:pPr marL="285750" indent="-285750">
              <a:buFont typeface="Arial" panose="020B0604020202020204" pitchFamily="34" charset="0"/>
              <a:buChar char="•"/>
              <a:defRPr/>
            </a:pPr>
            <a:r>
              <a:rPr lang="en-GB" sz="1600" dirty="0">
                <a:latin typeface="Arial" panose="020B0604020202020204" pitchFamily="34" charset="0"/>
                <a:cs typeface="Arial" panose="020B0604020202020204" pitchFamily="34" charset="0"/>
              </a:rPr>
              <a:t>know that some materials will dissolve in liquid to form a solution, and describe how to recover a substance from a solution </a:t>
            </a:r>
          </a:p>
          <a:p>
            <a:pPr>
              <a:defRPr/>
            </a:pPr>
            <a:endParaRPr lang="en-GB" sz="1600" b="1" dirty="0">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DE766F1D-65B0-4645-9D51-9E02C98BFD0A}"/>
              </a:ext>
            </a:extLst>
          </p:cNvPr>
          <p:cNvSpPr txBox="1"/>
          <p:nvPr/>
        </p:nvSpPr>
        <p:spPr>
          <a:xfrm>
            <a:off x="144170" y="1069144"/>
            <a:ext cx="8820443" cy="830997"/>
          </a:xfrm>
          <a:prstGeom prst="rect">
            <a:avLst/>
          </a:prstGeom>
          <a:noFill/>
        </p:spPr>
        <p:txBody>
          <a:bodyPr wrap="square" rtlCol="0">
            <a:spAutoFit/>
          </a:bodyPr>
          <a:lstStyle/>
          <a:p>
            <a:r>
              <a:rPr lang="en-GB" sz="1600" dirty="0">
                <a:latin typeface="Arial" panose="020B0604020202020204" pitchFamily="34" charset="0"/>
                <a:cs typeface="Arial" panose="020B0604020202020204" pitchFamily="34" charset="0"/>
              </a:rPr>
              <a:t>The children were given two cups of flour in water and asked to stir them both up. They made close observations. One they continued to stir and they other they left. They continued to make observations.</a:t>
            </a:r>
          </a:p>
        </p:txBody>
      </p:sp>
      <p:pic>
        <p:nvPicPr>
          <p:cNvPr id="5" name="Picture 4">
            <a:extLst>
              <a:ext uri="{FF2B5EF4-FFF2-40B4-BE49-F238E27FC236}">
                <a16:creationId xmlns:a16="http://schemas.microsoft.com/office/drawing/2014/main" id="{5430D908-1A7F-4219-8FD1-6BC2BF3A216C}"/>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44170" y="2147056"/>
            <a:ext cx="3896751" cy="2922563"/>
          </a:xfrm>
          <a:prstGeom prst="rect">
            <a:avLst/>
          </a:prstGeom>
        </p:spPr>
      </p:pic>
      <p:sp>
        <p:nvSpPr>
          <p:cNvPr id="6" name="TextBox 5">
            <a:extLst>
              <a:ext uri="{FF2B5EF4-FFF2-40B4-BE49-F238E27FC236}">
                <a16:creationId xmlns:a16="http://schemas.microsoft.com/office/drawing/2014/main" id="{3D68D250-29A6-4892-A5DF-13DACA341061}"/>
              </a:ext>
            </a:extLst>
          </p:cNvPr>
          <p:cNvSpPr txBox="1"/>
          <p:nvPr/>
        </p:nvSpPr>
        <p:spPr>
          <a:xfrm>
            <a:off x="4206240" y="2147056"/>
            <a:ext cx="4600135" cy="1569660"/>
          </a:xfrm>
          <a:prstGeom prst="rect">
            <a:avLst/>
          </a:prstGeom>
          <a:noFill/>
        </p:spPr>
        <p:txBody>
          <a:bodyPr wrap="square" rtlCol="0">
            <a:spAutoFit/>
          </a:bodyPr>
          <a:lstStyle/>
          <a:p>
            <a:r>
              <a:rPr lang="en-GB" sz="1600" dirty="0">
                <a:solidFill>
                  <a:schemeClr val="accent6"/>
                </a:solidFill>
                <a:latin typeface="Arial" panose="020B0604020202020204" pitchFamily="34" charset="0"/>
                <a:cs typeface="Arial" panose="020B0604020202020204" pitchFamily="34" charset="0"/>
              </a:rPr>
              <a:t>When you stir it all the little bits of flour float around in the liquid and make it look more white. When you stop stirring you can see them falling to the bottom and the water gets clearer. You can see some bits of flour stuck to the side of the cups.</a:t>
            </a:r>
          </a:p>
        </p:txBody>
      </p:sp>
      <p:sp>
        <p:nvSpPr>
          <p:cNvPr id="7" name="TextBox 6">
            <a:extLst>
              <a:ext uri="{FF2B5EF4-FFF2-40B4-BE49-F238E27FC236}">
                <a16:creationId xmlns:a16="http://schemas.microsoft.com/office/drawing/2014/main" id="{10E6C38A-C81C-4C86-AE16-89BEC3611AB9}"/>
              </a:ext>
            </a:extLst>
          </p:cNvPr>
          <p:cNvSpPr txBox="1"/>
          <p:nvPr/>
        </p:nvSpPr>
        <p:spPr>
          <a:xfrm>
            <a:off x="4206240" y="4074663"/>
            <a:ext cx="4666980" cy="584775"/>
          </a:xfrm>
          <a:prstGeom prst="rect">
            <a:avLst/>
          </a:prstGeom>
          <a:noFill/>
        </p:spPr>
        <p:txBody>
          <a:bodyPr wrap="square" rtlCol="0">
            <a:spAutoFit/>
          </a:bodyPr>
          <a:lstStyle/>
          <a:p>
            <a:r>
              <a:rPr lang="en-GB" sz="1600" dirty="0">
                <a:latin typeface="Arial" panose="020B0604020202020204" pitchFamily="34" charset="0"/>
                <a:cs typeface="Arial" panose="020B0604020202020204" pitchFamily="34" charset="0"/>
              </a:rPr>
              <a:t>The teacher then introduced the word suspension and explained that the solid has not dissolved.</a:t>
            </a:r>
          </a:p>
        </p:txBody>
      </p:sp>
      <p:sp>
        <p:nvSpPr>
          <p:cNvPr id="9" name="TextBox 8">
            <a:extLst>
              <a:ext uri="{FF2B5EF4-FFF2-40B4-BE49-F238E27FC236}">
                <a16:creationId xmlns:a16="http://schemas.microsoft.com/office/drawing/2014/main" id="{D83AEC07-C355-4A6E-BF3B-393A000F378F}"/>
              </a:ext>
            </a:extLst>
          </p:cNvPr>
          <p:cNvSpPr txBox="1"/>
          <p:nvPr/>
        </p:nvSpPr>
        <p:spPr>
          <a:xfrm>
            <a:off x="165100" y="5289452"/>
            <a:ext cx="3896751" cy="1077218"/>
          </a:xfrm>
          <a:prstGeom prst="rect">
            <a:avLst/>
          </a:prstGeom>
          <a:noFill/>
        </p:spPr>
        <p:txBody>
          <a:bodyPr wrap="square" rtlCol="0">
            <a:spAutoFit/>
          </a:bodyPr>
          <a:lstStyle/>
          <a:p>
            <a:r>
              <a:rPr lang="en-GB" sz="1600" dirty="0">
                <a:solidFill>
                  <a:schemeClr val="accent6"/>
                </a:solidFill>
                <a:latin typeface="Arial" panose="020B0604020202020204" pitchFamily="34" charset="0"/>
                <a:cs typeface="Arial" panose="020B0604020202020204" pitchFamily="34" charset="0"/>
              </a:rPr>
              <a:t>So what do you think about the corn flour now?</a:t>
            </a:r>
          </a:p>
          <a:p>
            <a:r>
              <a:rPr lang="en-GB" sz="1600" dirty="0">
                <a:solidFill>
                  <a:schemeClr val="accent6"/>
                </a:solidFill>
                <a:latin typeface="Arial" panose="020B0604020202020204" pitchFamily="34" charset="0"/>
                <a:cs typeface="Arial" panose="020B0604020202020204" pitchFamily="34" charset="0"/>
              </a:rPr>
              <a:t>It was like the flour. It did not dissolve to make a solution but made a suspension.</a:t>
            </a:r>
          </a:p>
        </p:txBody>
      </p:sp>
      <p:sp>
        <p:nvSpPr>
          <p:cNvPr id="10" name="TextBox 9">
            <a:extLst>
              <a:ext uri="{FF2B5EF4-FFF2-40B4-BE49-F238E27FC236}">
                <a16:creationId xmlns:a16="http://schemas.microsoft.com/office/drawing/2014/main" id="{E6F118F2-79B7-414A-9F4D-F7B446731B61}"/>
              </a:ext>
            </a:extLst>
          </p:cNvPr>
          <p:cNvSpPr txBox="1"/>
          <p:nvPr/>
        </p:nvSpPr>
        <p:spPr>
          <a:xfrm>
            <a:off x="4206240" y="5289452"/>
            <a:ext cx="4501661" cy="584775"/>
          </a:xfrm>
          <a:prstGeom prst="rect">
            <a:avLst/>
          </a:prstGeom>
          <a:noFill/>
        </p:spPr>
        <p:txBody>
          <a:bodyPr wrap="square" rtlCol="0">
            <a:spAutoFit/>
          </a:bodyPr>
          <a:lstStyle/>
          <a:p>
            <a:r>
              <a:rPr lang="en-GB" sz="1600" dirty="0">
                <a:solidFill>
                  <a:srgbClr val="FF0000"/>
                </a:solidFill>
                <a:latin typeface="Arial" panose="020B0604020202020204" pitchFamily="34" charset="0"/>
                <a:cs typeface="Arial" panose="020B0604020202020204" pitchFamily="34" charset="0"/>
              </a:rPr>
              <a:t>Melissa is now clear about the difference between a solution and a suspension.</a:t>
            </a:r>
          </a:p>
        </p:txBody>
      </p:sp>
    </p:spTree>
    <p:extLst>
      <p:ext uri="{BB962C8B-B14F-4D97-AF65-F5344CB8AC3E}">
        <p14:creationId xmlns:p14="http://schemas.microsoft.com/office/powerpoint/2010/main" val="42098855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D8AF804C-F6FB-4EA1-9A76-19790B8B8C5B}" type="slidenum">
              <a:rPr lang="en-US" altLang="en-US" sz="1200">
                <a:solidFill>
                  <a:srgbClr val="898989"/>
                </a:solidFill>
              </a:rPr>
              <a:pPr>
                <a:spcBef>
                  <a:spcPct val="0"/>
                </a:spcBef>
                <a:buFontTx/>
                <a:buNone/>
              </a:pPr>
              <a:t>17</a:t>
            </a:fld>
            <a:endParaRPr lang="en-US" altLang="en-US" sz="1200">
              <a:solidFill>
                <a:srgbClr val="898989"/>
              </a:solidFill>
            </a:endParaRPr>
          </a:p>
        </p:txBody>
      </p:sp>
      <p:sp>
        <p:nvSpPr>
          <p:cNvPr id="4" name="Rectangle 3"/>
          <p:cNvSpPr/>
          <p:nvPr/>
        </p:nvSpPr>
        <p:spPr>
          <a:xfrm>
            <a:off x="165100" y="115888"/>
            <a:ext cx="8799513" cy="830262"/>
          </a:xfrm>
          <a:prstGeom prst="rect">
            <a:avLst/>
          </a:prstGeom>
        </p:spPr>
        <p:txBody>
          <a:bodyPr>
            <a:spAutoFit/>
          </a:bodyPr>
          <a:lstStyle/>
          <a:p>
            <a:pPr>
              <a:defRPr/>
            </a:pPr>
            <a:r>
              <a:rPr lang="en-GB" sz="1600" b="1" dirty="0">
                <a:latin typeface="Arial" panose="020B0604020202020204" pitchFamily="34" charset="0"/>
                <a:cs typeface="Arial" panose="020B0604020202020204" pitchFamily="34" charset="0"/>
              </a:rPr>
              <a:t>Planning and carrying out a comparative test</a:t>
            </a:r>
          </a:p>
          <a:p>
            <a:pPr marL="285750" indent="-285750">
              <a:buFont typeface="Arial" panose="020B0604020202020204" pitchFamily="34" charset="0"/>
              <a:buChar char="•"/>
              <a:defRPr/>
            </a:pPr>
            <a:r>
              <a:rPr lang="en-GB" sz="1600" dirty="0">
                <a:latin typeface="Arial" panose="020B0604020202020204" pitchFamily="34" charset="0"/>
                <a:cs typeface="Arial" panose="020B0604020202020204" pitchFamily="34" charset="0"/>
              </a:rPr>
              <a:t>know that some materials will dissolve in liquid to form a solution, and describe how to recover a substance from a solution </a:t>
            </a:r>
          </a:p>
        </p:txBody>
      </p:sp>
      <p:sp>
        <p:nvSpPr>
          <p:cNvPr id="18436" name="TextBox 4"/>
          <p:cNvSpPr txBox="1">
            <a:spLocks noChangeArrowheads="1"/>
          </p:cNvSpPr>
          <p:nvPr/>
        </p:nvSpPr>
        <p:spPr bwMode="auto">
          <a:xfrm>
            <a:off x="165100" y="992316"/>
            <a:ext cx="871481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GB" altLang="en-US" sz="1600" dirty="0">
                <a:latin typeface="Arial" panose="020B0604020202020204" pitchFamily="34" charset="0"/>
                <a:cs typeface="Arial" panose="020B0604020202020204" pitchFamily="34" charset="0"/>
              </a:rPr>
              <a:t>The children were asked to discuss in small groups and write down what they could change that may affect the speed of sugar dissolving. Using these ideas and the fair test planning board each group chose their own investigation. Melissa’s group chose to investigate how the type of container affected the rate of dissolving.</a:t>
            </a:r>
          </a:p>
        </p:txBody>
      </p:sp>
      <p:pic>
        <p:nvPicPr>
          <p:cNvPr id="10" name="Picture 9" descr="IMG_20180619_122711">
            <a:extLst>
              <a:ext uri="{FF2B5EF4-FFF2-40B4-BE49-F238E27FC236}">
                <a16:creationId xmlns:a16="http://schemas.microsoft.com/office/drawing/2014/main" id="{05C504FB-91C3-479A-B146-2AF1F3FAB3A3}"/>
              </a:ext>
            </a:extLst>
          </p:cNvPr>
          <p:cNvPicPr>
            <a:picLocks noGrp="1" noChangeAspect="1"/>
          </p:cNvPicPr>
          <p:nvPr isPhoto="1"/>
        </p:nvPicPr>
        <p:blipFill rotWithShape="1">
          <a:blip r:embed="rId2" cstate="email">
            <a:lum/>
            <a:extLst>
              <a:ext uri="{28A0092B-C50C-407E-A947-70E740481C1C}">
                <a14:useLocalDpi xmlns:a14="http://schemas.microsoft.com/office/drawing/2010/main"/>
              </a:ext>
            </a:extLst>
          </a:blip>
          <a:srcRect/>
          <a:stretch/>
        </p:blipFill>
        <p:spPr>
          <a:xfrm rot="16200000">
            <a:off x="3840368" y="-1269562"/>
            <a:ext cx="1364272" cy="8123579"/>
          </a:xfrm>
          <a:prstGeom prst="rect">
            <a:avLst/>
          </a:prstGeom>
        </p:spPr>
      </p:pic>
      <p:sp>
        <p:nvSpPr>
          <p:cNvPr id="11" name="TextBox 5">
            <a:extLst>
              <a:ext uri="{FF2B5EF4-FFF2-40B4-BE49-F238E27FC236}">
                <a16:creationId xmlns:a16="http://schemas.microsoft.com/office/drawing/2014/main" id="{318CC8C3-773D-496C-8449-F8DD8A12DEE8}"/>
              </a:ext>
            </a:extLst>
          </p:cNvPr>
          <p:cNvSpPr txBox="1">
            <a:spLocks noChangeArrowheads="1"/>
          </p:cNvSpPr>
          <p:nvPr/>
        </p:nvSpPr>
        <p:spPr bwMode="auto">
          <a:xfrm>
            <a:off x="165100" y="3535749"/>
            <a:ext cx="871481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GB" altLang="en-US" sz="1600" dirty="0">
                <a:latin typeface="Arial" panose="020B0604020202020204" pitchFamily="34" charset="0"/>
                <a:cs typeface="Arial" panose="020B0604020202020204" pitchFamily="34" charset="0"/>
              </a:rPr>
              <a:t>Each group was then given time to complete their chosen investigation and asked to interpret their results.</a:t>
            </a:r>
          </a:p>
        </p:txBody>
      </p:sp>
      <p:sp>
        <p:nvSpPr>
          <p:cNvPr id="12" name="TextBox 6">
            <a:extLst>
              <a:ext uri="{FF2B5EF4-FFF2-40B4-BE49-F238E27FC236}">
                <a16:creationId xmlns:a16="http://schemas.microsoft.com/office/drawing/2014/main" id="{0D58D69D-05D0-41CE-8561-628117C108E7}"/>
              </a:ext>
            </a:extLst>
          </p:cNvPr>
          <p:cNvSpPr txBox="1">
            <a:spLocks noChangeArrowheads="1"/>
          </p:cNvSpPr>
          <p:nvPr/>
        </p:nvSpPr>
        <p:spPr bwMode="auto">
          <a:xfrm>
            <a:off x="6498758" y="4120524"/>
            <a:ext cx="2480142"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GB" altLang="en-US" sz="1600" dirty="0">
                <a:solidFill>
                  <a:schemeClr val="accent1"/>
                </a:solidFill>
                <a:latin typeface="Arial" panose="020B0604020202020204" pitchFamily="34" charset="0"/>
                <a:cs typeface="Arial" panose="020B0604020202020204" pitchFamily="34" charset="0"/>
              </a:rPr>
              <a:t>Melissa was able to carry out the investigation controlling variables appropriately, initially before going on to explore the effect of stirring. </a:t>
            </a:r>
          </a:p>
        </p:txBody>
      </p:sp>
      <p:sp>
        <p:nvSpPr>
          <p:cNvPr id="2" name="TextBox 1">
            <a:extLst>
              <a:ext uri="{FF2B5EF4-FFF2-40B4-BE49-F238E27FC236}">
                <a16:creationId xmlns:a16="http://schemas.microsoft.com/office/drawing/2014/main" id="{95C77AF2-9ACB-4628-84F6-3CA4BA662195}"/>
              </a:ext>
            </a:extLst>
          </p:cNvPr>
          <p:cNvSpPr txBox="1"/>
          <p:nvPr/>
        </p:nvSpPr>
        <p:spPr>
          <a:xfrm>
            <a:off x="165100" y="4181909"/>
            <a:ext cx="6151294" cy="1815882"/>
          </a:xfrm>
          <a:prstGeom prst="rect">
            <a:avLst/>
          </a:prstGeom>
          <a:noFill/>
        </p:spPr>
        <p:txBody>
          <a:bodyPr wrap="square" rtlCol="0">
            <a:spAutoFit/>
          </a:bodyPr>
          <a:lstStyle/>
          <a:p>
            <a:r>
              <a:rPr lang="en-GB" sz="1600" dirty="0">
                <a:solidFill>
                  <a:schemeClr val="accent6"/>
                </a:solidFill>
                <a:latin typeface="Arial" panose="020B0604020202020204" pitchFamily="34" charset="0"/>
                <a:cs typeface="Arial" panose="020B0604020202020204" pitchFamily="34" charset="0"/>
              </a:rPr>
              <a:t>We put the same amount of water and sugar in each container and waited to see which dissolved first. Not all the sugar dissolved in any of them so we tried stirring. This helped the sugar to dissolve more quickly. We couldn’t stir the cylinder cos the spoon didn’t fit so we moved it about. That helped a bit but not as good as stirring. I think the stirring made more difference than the container.</a:t>
            </a:r>
          </a:p>
        </p:txBody>
      </p:sp>
      <p:sp>
        <p:nvSpPr>
          <p:cNvPr id="3" name="TextBox 2">
            <a:extLst>
              <a:ext uri="{FF2B5EF4-FFF2-40B4-BE49-F238E27FC236}">
                <a16:creationId xmlns:a16="http://schemas.microsoft.com/office/drawing/2014/main" id="{353264EB-6A96-49F8-BA7A-B2540DCC56E3}"/>
              </a:ext>
            </a:extLst>
          </p:cNvPr>
          <p:cNvSpPr txBox="1"/>
          <p:nvPr/>
        </p:nvSpPr>
        <p:spPr>
          <a:xfrm>
            <a:off x="165100" y="5997791"/>
            <a:ext cx="8714810" cy="646331"/>
          </a:xfrm>
          <a:prstGeom prst="rect">
            <a:avLst/>
          </a:prstGeom>
          <a:noFill/>
        </p:spPr>
        <p:txBody>
          <a:bodyPr wrap="square" rtlCol="0">
            <a:spAutoFit/>
          </a:bodyPr>
          <a:lstStyle/>
          <a:p>
            <a:r>
              <a:rPr lang="en-GB" dirty="0">
                <a:solidFill>
                  <a:srgbClr val="FF0000"/>
                </a:solidFill>
              </a:rPr>
              <a:t>Melissa talks confidently about the sugar dissolving and understands that there are variables that affect the rate of dissolving.</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2BF64B01-24DC-41BB-B369-E302F28CA39E}" type="slidenum">
              <a:rPr lang="en-US" altLang="en-US" sz="1200">
                <a:solidFill>
                  <a:srgbClr val="898989"/>
                </a:solidFill>
              </a:rPr>
              <a:pPr>
                <a:spcBef>
                  <a:spcPct val="0"/>
                </a:spcBef>
                <a:buFontTx/>
                <a:buNone/>
              </a:pPr>
              <a:t>18</a:t>
            </a:fld>
            <a:endParaRPr lang="en-US" altLang="en-US" sz="1200">
              <a:solidFill>
                <a:srgbClr val="898989"/>
              </a:solidFill>
            </a:endParaRPr>
          </a:p>
        </p:txBody>
      </p:sp>
      <p:sp>
        <p:nvSpPr>
          <p:cNvPr id="3" name="Rectangle 2"/>
          <p:cNvSpPr/>
          <p:nvPr/>
        </p:nvSpPr>
        <p:spPr>
          <a:xfrm>
            <a:off x="165100" y="115888"/>
            <a:ext cx="8799513" cy="830262"/>
          </a:xfrm>
          <a:prstGeom prst="rect">
            <a:avLst/>
          </a:prstGeom>
        </p:spPr>
        <p:txBody>
          <a:bodyPr>
            <a:spAutoFit/>
          </a:bodyPr>
          <a:lstStyle/>
          <a:p>
            <a:pPr>
              <a:defRPr/>
            </a:pPr>
            <a:r>
              <a:rPr lang="en-GB" sz="1600" b="1" dirty="0">
                <a:latin typeface="Arial" panose="020B0604020202020204" pitchFamily="34" charset="0"/>
                <a:cs typeface="Arial" panose="020B0604020202020204" pitchFamily="34" charset="0"/>
              </a:rPr>
              <a:t>Further dissolving investigations</a:t>
            </a:r>
          </a:p>
          <a:p>
            <a:pPr marL="285750" indent="-285750">
              <a:buFont typeface="Arial" panose="020B0604020202020204" pitchFamily="34" charset="0"/>
              <a:buChar char="•"/>
              <a:defRPr/>
            </a:pPr>
            <a:r>
              <a:rPr lang="en-GB" sz="1600" dirty="0">
                <a:latin typeface="Arial" panose="020B0604020202020204" pitchFamily="34" charset="0"/>
                <a:cs typeface="Arial" panose="020B0604020202020204" pitchFamily="34" charset="0"/>
              </a:rPr>
              <a:t>know that some materials will dissolve in liquid to form a solution, and describe how to recover a substance from a solution </a:t>
            </a:r>
          </a:p>
        </p:txBody>
      </p:sp>
      <p:sp>
        <p:nvSpPr>
          <p:cNvPr id="21508" name="TextBox 3"/>
          <p:cNvSpPr txBox="1">
            <a:spLocks noChangeArrowheads="1"/>
          </p:cNvSpPr>
          <p:nvPr/>
        </p:nvSpPr>
        <p:spPr bwMode="auto">
          <a:xfrm>
            <a:off x="144463" y="946150"/>
            <a:ext cx="878522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GB" altLang="en-US" sz="1600" dirty="0">
                <a:latin typeface="Arial" charset="0"/>
              </a:rPr>
              <a:t>The children place sugar coated sweets into shallow water and observed the change over time.</a:t>
            </a:r>
          </a:p>
        </p:txBody>
      </p:sp>
      <p:sp>
        <p:nvSpPr>
          <p:cNvPr id="21512" name="TextBox 8"/>
          <p:cNvSpPr txBox="1">
            <a:spLocks noChangeArrowheads="1"/>
          </p:cNvSpPr>
          <p:nvPr/>
        </p:nvSpPr>
        <p:spPr bwMode="auto">
          <a:xfrm>
            <a:off x="232569" y="5688042"/>
            <a:ext cx="860901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GB" altLang="en-US" sz="1600" dirty="0">
                <a:solidFill>
                  <a:srgbClr val="FF0000"/>
                </a:solidFill>
                <a:latin typeface="Arial" charset="0"/>
              </a:rPr>
              <a:t>Melissa applies her understanding of dissolving to this new situation and explains it using the expected key vocabulary..</a:t>
            </a:r>
          </a:p>
        </p:txBody>
      </p:sp>
      <p:sp>
        <p:nvSpPr>
          <p:cNvPr id="2" name="TextBox 1">
            <a:extLst>
              <a:ext uri="{FF2B5EF4-FFF2-40B4-BE49-F238E27FC236}">
                <a16:creationId xmlns:a16="http://schemas.microsoft.com/office/drawing/2014/main" id="{A8CB36A1-7114-4892-8EED-5229564E4D77}"/>
              </a:ext>
            </a:extLst>
          </p:cNvPr>
          <p:cNvSpPr txBox="1"/>
          <p:nvPr/>
        </p:nvSpPr>
        <p:spPr>
          <a:xfrm>
            <a:off x="450166" y="2067951"/>
            <a:ext cx="3868616" cy="830997"/>
          </a:xfrm>
          <a:prstGeom prst="rect">
            <a:avLst/>
          </a:prstGeom>
          <a:noFill/>
        </p:spPr>
        <p:txBody>
          <a:bodyPr wrap="square" rtlCol="0">
            <a:spAutoFit/>
          </a:bodyPr>
          <a:lstStyle/>
          <a:p>
            <a:r>
              <a:rPr lang="en-GB" sz="4800" dirty="0"/>
              <a:t>Add image</a:t>
            </a:r>
          </a:p>
        </p:txBody>
      </p:sp>
      <p:sp>
        <p:nvSpPr>
          <p:cNvPr id="4" name="TextBox 3">
            <a:extLst>
              <a:ext uri="{FF2B5EF4-FFF2-40B4-BE49-F238E27FC236}">
                <a16:creationId xmlns:a16="http://schemas.microsoft.com/office/drawing/2014/main" id="{0C43C8CD-92AD-427A-BE16-A58B519D45A1}"/>
              </a:ext>
            </a:extLst>
          </p:cNvPr>
          <p:cNvSpPr txBox="1"/>
          <p:nvPr/>
        </p:nvSpPr>
        <p:spPr>
          <a:xfrm>
            <a:off x="4473526" y="1702191"/>
            <a:ext cx="4346624" cy="2062103"/>
          </a:xfrm>
          <a:prstGeom prst="rect">
            <a:avLst/>
          </a:prstGeom>
          <a:noFill/>
        </p:spPr>
        <p:txBody>
          <a:bodyPr wrap="square" rtlCol="0">
            <a:spAutoFit/>
          </a:bodyPr>
          <a:lstStyle/>
          <a:p>
            <a:r>
              <a:rPr lang="en-GB" sz="1600" dirty="0">
                <a:solidFill>
                  <a:schemeClr val="accent6"/>
                </a:solidFill>
                <a:latin typeface="Arial" panose="020B0604020202020204" pitchFamily="34" charset="0"/>
                <a:cs typeface="Arial" panose="020B0604020202020204" pitchFamily="34" charset="0"/>
              </a:rPr>
              <a:t>The colour from the sweets spreads out into the water. The chocolate is covered in a shell made of coloured sugar. This dissolves in the water to form a solution. When you turn the sweet over, it looks like an eye. There is a bit of the outside left as it was on the bottom of the tray and the water couldn’t get to it to dissolve it.</a:t>
            </a:r>
          </a:p>
        </p:txBody>
      </p:sp>
      <p:pic>
        <p:nvPicPr>
          <p:cNvPr id="6" name="Picture 5">
            <a:extLst>
              <a:ext uri="{FF2B5EF4-FFF2-40B4-BE49-F238E27FC236}">
                <a16:creationId xmlns:a16="http://schemas.microsoft.com/office/drawing/2014/main" id="{765FD8AB-ABB9-4FA7-B0C2-D8162A043CFB}"/>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9612" y="1546853"/>
            <a:ext cx="4308488" cy="3443601"/>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CBF45560-273B-4A20-86E5-9946D0FB9498}" type="slidenum">
              <a:rPr lang="en-US" altLang="en-US" sz="1200">
                <a:solidFill>
                  <a:srgbClr val="898989"/>
                </a:solidFill>
              </a:rPr>
              <a:pPr>
                <a:spcBef>
                  <a:spcPct val="0"/>
                </a:spcBef>
                <a:buFontTx/>
                <a:buNone/>
              </a:pPr>
              <a:t>19</a:t>
            </a:fld>
            <a:endParaRPr lang="en-US" altLang="en-US" sz="1200">
              <a:solidFill>
                <a:srgbClr val="898989"/>
              </a:solidFill>
            </a:endParaRPr>
          </a:p>
        </p:txBody>
      </p:sp>
      <p:sp>
        <p:nvSpPr>
          <p:cNvPr id="5" name="Rectangle 4"/>
          <p:cNvSpPr/>
          <p:nvPr/>
        </p:nvSpPr>
        <p:spPr>
          <a:xfrm>
            <a:off x="165100" y="115888"/>
            <a:ext cx="8799513" cy="1323975"/>
          </a:xfrm>
          <a:prstGeom prst="rect">
            <a:avLst/>
          </a:prstGeom>
        </p:spPr>
        <p:txBody>
          <a:bodyPr>
            <a:spAutoFit/>
          </a:bodyPr>
          <a:lstStyle/>
          <a:p>
            <a:pPr>
              <a:defRPr/>
            </a:pPr>
            <a:r>
              <a:rPr lang="en-GB" sz="1600" b="1" dirty="0">
                <a:latin typeface="Arial" panose="020B0604020202020204" pitchFamily="34" charset="0"/>
                <a:cs typeface="Arial" panose="020B0604020202020204" pitchFamily="34" charset="0"/>
              </a:rPr>
              <a:t>Exploring filtering</a:t>
            </a:r>
          </a:p>
          <a:p>
            <a:pPr marL="285750" indent="-285750">
              <a:buFont typeface="Arial" panose="020B0604020202020204" pitchFamily="34" charset="0"/>
              <a:buChar char="•"/>
              <a:defRPr/>
            </a:pPr>
            <a:r>
              <a:rPr lang="en-GB" sz="1600" dirty="0">
                <a:latin typeface="Arial" panose="020B0604020202020204" pitchFamily="34" charset="0"/>
                <a:cs typeface="Arial" panose="020B0604020202020204" pitchFamily="34" charset="0"/>
              </a:rPr>
              <a:t>know that some materials will dissolve in liquid to form a solution, and describe how to recover a substance from a solution </a:t>
            </a:r>
          </a:p>
          <a:p>
            <a:pPr marL="285750" indent="-285750">
              <a:buFont typeface="Arial" panose="020B0604020202020204" pitchFamily="34" charset="0"/>
              <a:buChar char="•"/>
              <a:defRPr/>
            </a:pPr>
            <a:r>
              <a:rPr lang="en-GB" sz="1600" dirty="0">
                <a:latin typeface="Arial" panose="020B0604020202020204" pitchFamily="34" charset="0"/>
                <a:cs typeface="Arial" panose="020B0604020202020204" pitchFamily="34" charset="0"/>
              </a:rPr>
              <a:t>use knowledge of solids, liquids and gases to decide how mixtures might be separated, including through filtering, sieving and evaporating </a:t>
            </a:r>
          </a:p>
        </p:txBody>
      </p:sp>
      <p:sp>
        <p:nvSpPr>
          <p:cNvPr id="22534" name="TextBox 6"/>
          <p:cNvSpPr txBox="1">
            <a:spLocks noChangeArrowheads="1"/>
          </p:cNvSpPr>
          <p:nvPr/>
        </p:nvSpPr>
        <p:spPr bwMode="auto">
          <a:xfrm>
            <a:off x="165100" y="1557338"/>
            <a:ext cx="8655050"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GB" altLang="en-US" sz="1600" dirty="0">
                <a:latin typeface="Arial" charset="0"/>
              </a:rPr>
              <a:t>The children were shown how to filter by folding the paper correctly, placing it in the funnel and carefully pouring water through it so that it did not go over the sides of the filter paper. They were then asked to make a mixture of three different solids in water and to see what happened when they filtered these.</a:t>
            </a:r>
          </a:p>
        </p:txBody>
      </p:sp>
      <p:pic>
        <p:nvPicPr>
          <p:cNvPr id="8" name="Picture 7" descr="IMG_20180619_122736">
            <a:extLst>
              <a:ext uri="{FF2B5EF4-FFF2-40B4-BE49-F238E27FC236}">
                <a16:creationId xmlns:a16="http://schemas.microsoft.com/office/drawing/2014/main" id="{146D03D1-C53B-40A5-9B2B-335FA9DA977B}"/>
              </a:ext>
            </a:extLst>
          </p:cNvPr>
          <p:cNvPicPr>
            <a:picLocks noGrp="1" noChangeAspect="1"/>
          </p:cNvPicPr>
          <p:nvPr isPhoto="1"/>
        </p:nvPicPr>
        <p:blipFill rotWithShape="1">
          <a:blip r:embed="rId2" cstate="email">
            <a:lum/>
            <a:extLst>
              <a:ext uri="{28A0092B-C50C-407E-A947-70E740481C1C}">
                <a14:useLocalDpi xmlns:a14="http://schemas.microsoft.com/office/drawing/2010/main"/>
              </a:ext>
            </a:extLst>
          </a:blip>
          <a:srcRect/>
          <a:stretch/>
        </p:blipFill>
        <p:spPr>
          <a:xfrm rot="16200000">
            <a:off x="1092309" y="1815619"/>
            <a:ext cx="2329968" cy="4201004"/>
          </a:xfrm>
          <a:prstGeom prst="rect">
            <a:avLst/>
          </a:prstGeom>
        </p:spPr>
      </p:pic>
      <p:pic>
        <p:nvPicPr>
          <p:cNvPr id="9" name="Picture 8" descr="IMG_20180619_122736">
            <a:extLst>
              <a:ext uri="{FF2B5EF4-FFF2-40B4-BE49-F238E27FC236}">
                <a16:creationId xmlns:a16="http://schemas.microsoft.com/office/drawing/2014/main" id="{3FC39B2F-2A33-49FE-AA22-0AD76FADBA6A}"/>
              </a:ext>
            </a:extLst>
          </p:cNvPr>
          <p:cNvPicPr>
            <a:picLocks noGrp="1" noChangeAspect="1"/>
          </p:cNvPicPr>
          <p:nvPr isPhoto="1"/>
        </p:nvPicPr>
        <p:blipFill rotWithShape="1">
          <a:blip r:embed="rId3" cstate="email">
            <a:lum/>
            <a:extLst>
              <a:ext uri="{28A0092B-C50C-407E-A947-70E740481C1C}">
                <a14:useLocalDpi xmlns:a14="http://schemas.microsoft.com/office/drawing/2010/main"/>
              </a:ext>
            </a:extLst>
          </a:blip>
          <a:srcRect/>
          <a:stretch/>
        </p:blipFill>
        <p:spPr>
          <a:xfrm rot="16200000">
            <a:off x="5582050" y="1843006"/>
            <a:ext cx="2329968" cy="4146232"/>
          </a:xfrm>
          <a:prstGeom prst="rect">
            <a:avLst/>
          </a:prstGeom>
        </p:spPr>
      </p:pic>
      <p:sp>
        <p:nvSpPr>
          <p:cNvPr id="2" name="TextBox 1">
            <a:extLst>
              <a:ext uri="{FF2B5EF4-FFF2-40B4-BE49-F238E27FC236}">
                <a16:creationId xmlns:a16="http://schemas.microsoft.com/office/drawing/2014/main" id="{552618D4-4566-482D-9284-720EC6A8DC5A}"/>
              </a:ext>
            </a:extLst>
          </p:cNvPr>
          <p:cNvSpPr txBox="1"/>
          <p:nvPr/>
        </p:nvSpPr>
        <p:spPr>
          <a:xfrm>
            <a:off x="511042" y="5326869"/>
            <a:ext cx="3492500" cy="338554"/>
          </a:xfrm>
          <a:prstGeom prst="rect">
            <a:avLst/>
          </a:prstGeom>
          <a:solidFill>
            <a:schemeClr val="bg2"/>
          </a:solidFill>
        </p:spPr>
        <p:txBody>
          <a:bodyPr wrap="square" rtlCol="0">
            <a:spAutoFit/>
          </a:bodyPr>
          <a:lstStyle/>
          <a:p>
            <a:r>
              <a:rPr lang="en-GB" sz="1600" dirty="0">
                <a:latin typeface="Arial" panose="020B0604020202020204" pitchFamily="34" charset="0"/>
                <a:cs typeface="Arial" panose="020B0604020202020204" pitchFamily="34" charset="0"/>
              </a:rPr>
              <a:t>Incorrect use of the word evaporate</a:t>
            </a:r>
          </a:p>
        </p:txBody>
      </p:sp>
      <p:cxnSp>
        <p:nvCxnSpPr>
          <p:cNvPr id="12" name="Straight Arrow Connector 11">
            <a:extLst>
              <a:ext uri="{FF2B5EF4-FFF2-40B4-BE49-F238E27FC236}">
                <a16:creationId xmlns:a16="http://schemas.microsoft.com/office/drawing/2014/main" id="{CDA45564-F9AD-4D7D-AB33-AD853729504A}"/>
              </a:ext>
            </a:extLst>
          </p:cNvPr>
          <p:cNvCxnSpPr>
            <a:cxnSpLocks/>
          </p:cNvCxnSpPr>
          <p:nvPr/>
        </p:nvCxnSpPr>
        <p:spPr>
          <a:xfrm flipV="1">
            <a:off x="1328054" y="4790040"/>
            <a:ext cx="346001" cy="536829"/>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EE59028C-5209-412B-971A-9081B8110E86}" type="slidenum">
              <a:rPr lang="en-GB" altLang="en-US" sz="1200">
                <a:solidFill>
                  <a:srgbClr val="898989"/>
                </a:solidFill>
              </a:rPr>
              <a:pPr>
                <a:spcBef>
                  <a:spcPct val="0"/>
                </a:spcBef>
                <a:buFontTx/>
                <a:buNone/>
              </a:pPr>
              <a:t>2</a:t>
            </a:fld>
            <a:endParaRPr lang="en-GB" altLang="en-US" sz="1200">
              <a:solidFill>
                <a:srgbClr val="898989"/>
              </a:solidFill>
            </a:endParaRPr>
          </a:p>
        </p:txBody>
      </p:sp>
      <p:sp>
        <p:nvSpPr>
          <p:cNvPr id="4099" name="Rectangle 2"/>
          <p:cNvSpPr>
            <a:spLocks noChangeArrowheads="1"/>
          </p:cNvSpPr>
          <p:nvPr/>
        </p:nvSpPr>
        <p:spPr bwMode="auto">
          <a:xfrm>
            <a:off x="423863" y="1477963"/>
            <a:ext cx="8494712" cy="394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spcAft>
                <a:spcPts val="800"/>
              </a:spcAft>
              <a:buFontTx/>
              <a:buNone/>
            </a:pPr>
            <a:r>
              <a:rPr lang="en-GB" altLang="en-US" sz="1600">
                <a:solidFill>
                  <a:srgbClr val="393A39"/>
                </a:solidFill>
                <a:latin typeface="Arial" charset="0"/>
              </a:rPr>
              <a:t>PLAN Primary Science is a set of resources produced to enable teachers to have a clearer understanding of National Curriculum expectations for meeting the standard. Annotated collections of children’s work provide examples of what working at the expected standard for primary science might look like for the knowledge and conceptual understanding statements of the programmes of study (POS). </a:t>
            </a:r>
            <a:endParaRPr lang="en-GB" altLang="en-US" sz="1600">
              <a:latin typeface="Arial" charset="0"/>
            </a:endParaRPr>
          </a:p>
          <a:p>
            <a:pPr>
              <a:spcBef>
                <a:spcPct val="0"/>
              </a:spcBef>
              <a:spcAft>
                <a:spcPts val="800"/>
              </a:spcAft>
              <a:buFontTx/>
              <a:buNone/>
            </a:pPr>
            <a:r>
              <a:rPr lang="en-GB" altLang="en-US" sz="1600">
                <a:solidFill>
                  <a:srgbClr val="393A39"/>
                </a:solidFill>
                <a:latin typeface="Arial" charset="0"/>
              </a:rPr>
              <a:t>It is not the intention of these resources to specifically exemplify the working scientifically statements.  However, aspects of working scientifically have been shown as an integral part of the teaching and learning of the knowledge and concepts.</a:t>
            </a:r>
            <a:endParaRPr lang="en-GB" altLang="en-US" sz="1600">
              <a:latin typeface="Arial" charset="0"/>
            </a:endParaRPr>
          </a:p>
          <a:p>
            <a:pPr>
              <a:spcBef>
                <a:spcPts val="1400"/>
              </a:spcBef>
              <a:spcAft>
                <a:spcPts val="1400"/>
              </a:spcAft>
              <a:buFontTx/>
              <a:buNone/>
            </a:pPr>
            <a:r>
              <a:rPr lang="en-GB" altLang="en-US" sz="1600">
                <a:solidFill>
                  <a:srgbClr val="393A39"/>
                </a:solidFill>
                <a:latin typeface="Arial" charset="0"/>
              </a:rPr>
              <a:t>The resources provided have been cross moderated multiple times before publishing so that they can be used with confidence by teachers and subject leaders.</a:t>
            </a:r>
            <a:endParaRPr lang="en-GB" altLang="en-US" sz="1600">
              <a:latin typeface="Arial" charset="0"/>
            </a:endParaRPr>
          </a:p>
          <a:p>
            <a:pPr>
              <a:spcBef>
                <a:spcPct val="0"/>
              </a:spcBef>
              <a:spcAft>
                <a:spcPts val="800"/>
              </a:spcAft>
              <a:buFontTx/>
              <a:buNone/>
            </a:pPr>
            <a:r>
              <a:rPr lang="en-GB" altLang="en-US" sz="1600">
                <a:solidFill>
                  <a:srgbClr val="393A39"/>
                </a:solidFill>
                <a:latin typeface="Arial" charset="0"/>
              </a:rPr>
              <a:t>Each collection of work shows one example of how a pupil has met National Curriculum statements for a particular area of content but these are not intended to be </a:t>
            </a:r>
            <a:r>
              <a:rPr lang="en-GB" altLang="en-US" sz="1600" i="1">
                <a:solidFill>
                  <a:srgbClr val="393A39"/>
                </a:solidFill>
                <a:latin typeface="Arial" charset="0"/>
              </a:rPr>
              <a:t>the</a:t>
            </a:r>
            <a:r>
              <a:rPr lang="en-GB" altLang="en-US" sz="1600">
                <a:solidFill>
                  <a:srgbClr val="393A39"/>
                </a:solidFill>
                <a:latin typeface="Arial" charset="0"/>
              </a:rPr>
              <a:t> definitive way of teaching these statements.</a:t>
            </a:r>
            <a:endParaRPr lang="en-GB" altLang="en-US" sz="1600">
              <a:latin typeface="Arial" charset="0"/>
            </a:endParaRPr>
          </a:p>
        </p:txBody>
      </p:sp>
      <p:sp>
        <p:nvSpPr>
          <p:cNvPr id="4100" name="Title 8"/>
          <p:cNvSpPr>
            <a:spLocks noGrp="1"/>
          </p:cNvSpPr>
          <p:nvPr>
            <p:ph type="title"/>
          </p:nvPr>
        </p:nvSpPr>
        <p:spPr/>
        <p:txBody>
          <a:bodyPr/>
          <a:lstStyle/>
          <a:p>
            <a:endParaRPr lang="en-GB" altLang="en-US"/>
          </a:p>
        </p:txBody>
      </p:sp>
      <p:sp>
        <p:nvSpPr>
          <p:cNvPr id="10" name="Title 1"/>
          <p:cNvSpPr txBox="1">
            <a:spLocks/>
          </p:cNvSpPr>
          <p:nvPr/>
        </p:nvSpPr>
        <p:spPr>
          <a:xfrm>
            <a:off x="628650" y="576263"/>
            <a:ext cx="7886700" cy="668337"/>
          </a:xfrm>
          <a:prstGeom prst="rect">
            <a:avLst/>
          </a:prstGeom>
          <a:solidFill>
            <a:srgbClr val="009EE0"/>
          </a:solidFill>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GB" sz="3200" spc="-150">
                <a:solidFill>
                  <a:schemeClr val="bg1"/>
                </a:solidFill>
              </a:rPr>
              <a:t>PLAN Primary Science - Supporting Assessment</a:t>
            </a:r>
            <a:endParaRPr lang="en-GB" sz="3200" spc="-150" dirty="0">
              <a:solidFill>
                <a:schemeClr val="bg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MG_20180619_122742">
            <a:extLst>
              <a:ext uri="{FF2B5EF4-FFF2-40B4-BE49-F238E27FC236}">
                <a16:creationId xmlns:a16="http://schemas.microsoft.com/office/drawing/2014/main" id="{A4C187A8-DEF4-4399-8F02-15E1E51C7A80}"/>
              </a:ext>
            </a:extLst>
          </p:cNvPr>
          <p:cNvPicPr>
            <a:picLocks noGrp="1" noChangeAspect="1"/>
          </p:cNvPicPr>
          <p:nvPr isPhoto="1"/>
        </p:nvPicPr>
        <p:blipFill rotWithShape="1">
          <a:blip r:embed="rId2" cstate="email">
            <a:lum/>
            <a:extLst>
              <a:ext uri="{28A0092B-C50C-407E-A947-70E740481C1C}">
                <a14:useLocalDpi xmlns:a14="http://schemas.microsoft.com/office/drawing/2010/main"/>
              </a:ext>
            </a:extLst>
          </a:blip>
          <a:srcRect/>
          <a:stretch/>
        </p:blipFill>
        <p:spPr>
          <a:xfrm rot="16200000">
            <a:off x="807741" y="1165155"/>
            <a:ext cx="3775523" cy="4512650"/>
          </a:xfrm>
          <a:prstGeom prst="rect">
            <a:avLst/>
          </a:prstGeom>
        </p:spPr>
      </p:pic>
      <p:sp>
        <p:nvSpPr>
          <p:cNvPr id="6" name="TextBox 5">
            <a:extLst>
              <a:ext uri="{FF2B5EF4-FFF2-40B4-BE49-F238E27FC236}">
                <a16:creationId xmlns:a16="http://schemas.microsoft.com/office/drawing/2014/main" id="{64B8FD5B-CDE4-4E0F-B62E-30E1CE28B466}"/>
              </a:ext>
            </a:extLst>
          </p:cNvPr>
          <p:cNvSpPr txBox="1"/>
          <p:nvPr/>
        </p:nvSpPr>
        <p:spPr>
          <a:xfrm>
            <a:off x="5106572" y="1814732"/>
            <a:ext cx="3474720" cy="830997"/>
          </a:xfrm>
          <a:prstGeom prst="rect">
            <a:avLst/>
          </a:prstGeom>
          <a:noFill/>
        </p:spPr>
        <p:txBody>
          <a:bodyPr wrap="square" rtlCol="0">
            <a:spAutoFit/>
          </a:bodyPr>
          <a:lstStyle/>
          <a:p>
            <a:r>
              <a:rPr lang="en-GB" sz="1600" dirty="0">
                <a:solidFill>
                  <a:schemeClr val="accent1"/>
                </a:solidFill>
                <a:latin typeface="Arial" panose="020B0604020202020204" pitchFamily="34" charset="0"/>
                <a:cs typeface="Arial" panose="020B0604020202020204" pitchFamily="34" charset="0"/>
              </a:rPr>
              <a:t>Melissa makes careful observations and suggests reasons the differences.</a:t>
            </a:r>
          </a:p>
        </p:txBody>
      </p:sp>
      <p:sp>
        <p:nvSpPr>
          <p:cNvPr id="7" name="Rectangle 6">
            <a:extLst>
              <a:ext uri="{FF2B5EF4-FFF2-40B4-BE49-F238E27FC236}">
                <a16:creationId xmlns:a16="http://schemas.microsoft.com/office/drawing/2014/main" id="{4AC38133-95B5-4B9E-8EBA-2C7A27EB2762}"/>
              </a:ext>
            </a:extLst>
          </p:cNvPr>
          <p:cNvSpPr/>
          <p:nvPr/>
        </p:nvSpPr>
        <p:spPr>
          <a:xfrm>
            <a:off x="165100" y="115888"/>
            <a:ext cx="8799513" cy="1323975"/>
          </a:xfrm>
          <a:prstGeom prst="rect">
            <a:avLst/>
          </a:prstGeom>
        </p:spPr>
        <p:txBody>
          <a:bodyPr>
            <a:spAutoFit/>
          </a:bodyPr>
          <a:lstStyle/>
          <a:p>
            <a:pPr>
              <a:defRPr/>
            </a:pPr>
            <a:r>
              <a:rPr lang="en-GB" sz="1600" b="1" dirty="0">
                <a:latin typeface="Arial" panose="020B0604020202020204" pitchFamily="34" charset="0"/>
                <a:cs typeface="Arial" panose="020B0604020202020204" pitchFamily="34" charset="0"/>
              </a:rPr>
              <a:t>Exploring filtering (contd.)</a:t>
            </a:r>
          </a:p>
          <a:p>
            <a:pPr marL="285750" indent="-285750">
              <a:buFont typeface="Arial" panose="020B0604020202020204" pitchFamily="34" charset="0"/>
              <a:buChar char="•"/>
              <a:defRPr/>
            </a:pPr>
            <a:r>
              <a:rPr lang="en-GB" sz="1600" dirty="0">
                <a:latin typeface="Arial" panose="020B0604020202020204" pitchFamily="34" charset="0"/>
                <a:cs typeface="Arial" panose="020B0604020202020204" pitchFamily="34" charset="0"/>
              </a:rPr>
              <a:t>know that some materials will dissolve in liquid to form a solution, and describe how to recover a substance from a solution </a:t>
            </a:r>
          </a:p>
          <a:p>
            <a:pPr marL="285750" indent="-285750">
              <a:buFont typeface="Arial" panose="020B0604020202020204" pitchFamily="34" charset="0"/>
              <a:buChar char="•"/>
              <a:defRPr/>
            </a:pPr>
            <a:r>
              <a:rPr lang="en-GB" sz="1600" dirty="0">
                <a:latin typeface="Arial" panose="020B0604020202020204" pitchFamily="34" charset="0"/>
                <a:cs typeface="Arial" panose="020B0604020202020204" pitchFamily="34" charset="0"/>
              </a:rPr>
              <a:t>use knowledge of solids, liquids and gases to decide how mixtures might be separated, including through filtering, sieving and evaporating </a:t>
            </a:r>
          </a:p>
        </p:txBody>
      </p:sp>
      <p:sp>
        <p:nvSpPr>
          <p:cNvPr id="2" name="TextBox 1">
            <a:extLst>
              <a:ext uri="{FF2B5EF4-FFF2-40B4-BE49-F238E27FC236}">
                <a16:creationId xmlns:a16="http://schemas.microsoft.com/office/drawing/2014/main" id="{5CB527C7-2AF9-4183-80FF-DCD362EC0D71}"/>
              </a:ext>
            </a:extLst>
          </p:cNvPr>
          <p:cNvSpPr txBox="1"/>
          <p:nvPr/>
        </p:nvSpPr>
        <p:spPr>
          <a:xfrm>
            <a:off x="5092505" y="3038622"/>
            <a:ext cx="3488787" cy="1077218"/>
          </a:xfrm>
          <a:prstGeom prst="rect">
            <a:avLst/>
          </a:prstGeom>
          <a:noFill/>
        </p:spPr>
        <p:txBody>
          <a:bodyPr wrap="square" rtlCol="0">
            <a:spAutoFit/>
          </a:bodyPr>
          <a:lstStyle/>
          <a:p>
            <a:r>
              <a:rPr lang="en-GB" sz="1600" dirty="0">
                <a:solidFill>
                  <a:srgbClr val="FF0000"/>
                </a:solidFill>
                <a:latin typeface="Arial" panose="020B0604020202020204" pitchFamily="34" charset="0"/>
                <a:cs typeface="Arial" panose="020B0604020202020204" pitchFamily="34" charset="0"/>
              </a:rPr>
              <a:t>Melissa successfully separates the solids from the mixture by filtering but does not use the term ‘filter’ as part of her observations.</a:t>
            </a:r>
          </a:p>
        </p:txBody>
      </p:sp>
    </p:spTree>
    <p:extLst>
      <p:ext uri="{BB962C8B-B14F-4D97-AF65-F5344CB8AC3E}">
        <p14:creationId xmlns:p14="http://schemas.microsoft.com/office/powerpoint/2010/main" val="39447928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FDA26A20-9E14-4CE6-B682-A8148151C21C}" type="slidenum">
              <a:rPr lang="en-US" altLang="en-US" sz="1200">
                <a:solidFill>
                  <a:srgbClr val="898989"/>
                </a:solidFill>
              </a:rPr>
              <a:pPr>
                <a:spcBef>
                  <a:spcPct val="0"/>
                </a:spcBef>
                <a:buFontTx/>
                <a:buNone/>
              </a:pPr>
              <a:t>21</a:t>
            </a:fld>
            <a:endParaRPr lang="en-US" altLang="en-US" sz="1200">
              <a:solidFill>
                <a:srgbClr val="898989"/>
              </a:solidFill>
            </a:endParaRPr>
          </a:p>
        </p:txBody>
      </p:sp>
      <p:sp>
        <p:nvSpPr>
          <p:cNvPr id="4" name="Rectangle 3"/>
          <p:cNvSpPr/>
          <p:nvPr/>
        </p:nvSpPr>
        <p:spPr>
          <a:xfrm>
            <a:off x="165100" y="115888"/>
            <a:ext cx="8799513" cy="1323975"/>
          </a:xfrm>
          <a:prstGeom prst="rect">
            <a:avLst/>
          </a:prstGeom>
        </p:spPr>
        <p:txBody>
          <a:bodyPr>
            <a:spAutoFit/>
          </a:bodyPr>
          <a:lstStyle/>
          <a:p>
            <a:pPr>
              <a:defRPr/>
            </a:pPr>
            <a:r>
              <a:rPr lang="en-GB" sz="1600" b="1" dirty="0">
                <a:latin typeface="Arial" panose="020B0604020202020204" pitchFamily="34" charset="0"/>
                <a:cs typeface="Arial" panose="020B0604020202020204" pitchFamily="34" charset="0"/>
              </a:rPr>
              <a:t>Exploring evaporation</a:t>
            </a:r>
          </a:p>
          <a:p>
            <a:pPr marL="285750" indent="-285750">
              <a:buFont typeface="Arial" panose="020B0604020202020204" pitchFamily="34" charset="0"/>
              <a:buChar char="•"/>
              <a:defRPr/>
            </a:pPr>
            <a:r>
              <a:rPr lang="en-GB" sz="1600" dirty="0">
                <a:latin typeface="Arial" panose="020B0604020202020204" pitchFamily="34" charset="0"/>
                <a:cs typeface="Arial" panose="020B0604020202020204" pitchFamily="34" charset="0"/>
              </a:rPr>
              <a:t>know that some materials will dissolve in liquid to form a solution, and describe how to recover a substance from a solution </a:t>
            </a:r>
          </a:p>
          <a:p>
            <a:pPr marL="285750" indent="-285750">
              <a:buFont typeface="Arial" panose="020B0604020202020204" pitchFamily="34" charset="0"/>
              <a:buChar char="•"/>
              <a:defRPr/>
            </a:pPr>
            <a:r>
              <a:rPr lang="en-GB" sz="1600" dirty="0">
                <a:latin typeface="Arial" panose="020B0604020202020204" pitchFamily="34" charset="0"/>
                <a:cs typeface="Arial" panose="020B0604020202020204" pitchFamily="34" charset="0"/>
              </a:rPr>
              <a:t>use knowledge of solids, liquids and gases to decide how mixtures might be separated, including through filtering, sieving and evaporating </a:t>
            </a:r>
          </a:p>
        </p:txBody>
      </p:sp>
      <p:sp>
        <p:nvSpPr>
          <p:cNvPr id="24581" name="TextBox 4"/>
          <p:cNvSpPr txBox="1">
            <a:spLocks noChangeArrowheads="1"/>
          </p:cNvSpPr>
          <p:nvPr/>
        </p:nvSpPr>
        <p:spPr bwMode="auto">
          <a:xfrm>
            <a:off x="165100" y="1902219"/>
            <a:ext cx="3607777"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GB" altLang="en-US" sz="1600" dirty="0">
                <a:latin typeface="Arial" charset="0"/>
              </a:rPr>
              <a:t>The teacher first recapped on their prior learning about evaporation in year 3. Then the children were given a sugar solution and asked to think about what may affect the speed of evaporation. Melissa’s group chose to put the same amount of the solution into different types of containers. They were asked to make a prediction using their understanding of evaporation.</a:t>
            </a:r>
          </a:p>
        </p:txBody>
      </p:sp>
      <p:sp>
        <p:nvSpPr>
          <p:cNvPr id="24583" name="TextBox 6"/>
          <p:cNvSpPr txBox="1">
            <a:spLocks noChangeArrowheads="1"/>
          </p:cNvSpPr>
          <p:nvPr/>
        </p:nvSpPr>
        <p:spPr bwMode="auto">
          <a:xfrm>
            <a:off x="165100" y="5264600"/>
            <a:ext cx="8655050"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GB" altLang="en-US" sz="1600" dirty="0">
                <a:solidFill>
                  <a:srgbClr val="FF0000"/>
                </a:solidFill>
                <a:latin typeface="Arial" charset="0"/>
              </a:rPr>
              <a:t>This shows that she has the required knowledge about evaporation from year 3 and is able to apply this to separating mixtures.</a:t>
            </a:r>
          </a:p>
        </p:txBody>
      </p:sp>
      <p:pic>
        <p:nvPicPr>
          <p:cNvPr id="8" name="Picture 7" descr="IMG_20180619_122726">
            <a:extLst>
              <a:ext uri="{FF2B5EF4-FFF2-40B4-BE49-F238E27FC236}">
                <a16:creationId xmlns:a16="http://schemas.microsoft.com/office/drawing/2014/main" id="{ECA5B24E-5ACB-4E44-81DA-2492E147AD0E}"/>
              </a:ext>
            </a:extLst>
          </p:cNvPr>
          <p:cNvPicPr>
            <a:picLocks noGrp="1" noChangeAspect="1"/>
          </p:cNvPicPr>
          <p:nvPr isPhoto="1"/>
        </p:nvPicPr>
        <p:blipFill rotWithShape="1">
          <a:blip r:embed="rId2" cstate="email">
            <a:lum/>
            <a:extLst>
              <a:ext uri="{28A0092B-C50C-407E-A947-70E740481C1C}">
                <a14:useLocalDpi xmlns:a14="http://schemas.microsoft.com/office/drawing/2010/main"/>
              </a:ext>
            </a:extLst>
          </a:blip>
          <a:srcRect/>
          <a:stretch/>
        </p:blipFill>
        <p:spPr>
          <a:xfrm rot="16200000">
            <a:off x="5589669" y="2007772"/>
            <a:ext cx="1543000" cy="4589439"/>
          </a:xfrm>
          <a:prstGeom prst="rect">
            <a:avLst/>
          </a:prstGeom>
        </p:spPr>
      </p:pic>
      <p:pic>
        <p:nvPicPr>
          <p:cNvPr id="9" name="Picture 8" descr="IMG_20180619_122726">
            <a:extLst>
              <a:ext uri="{FF2B5EF4-FFF2-40B4-BE49-F238E27FC236}">
                <a16:creationId xmlns:a16="http://schemas.microsoft.com/office/drawing/2014/main" id="{48EFE2F1-D2FC-48D6-887B-9ABE0EA90992}"/>
              </a:ext>
            </a:extLst>
          </p:cNvPr>
          <p:cNvPicPr>
            <a:picLocks noGrp="1" noChangeAspect="1"/>
          </p:cNvPicPr>
          <p:nvPr isPhoto="1"/>
        </p:nvPicPr>
        <p:blipFill rotWithShape="1">
          <a:blip r:embed="rId3" cstate="email">
            <a:lum/>
            <a:extLst>
              <a:ext uri="{28A0092B-C50C-407E-A947-70E740481C1C}">
                <a14:useLocalDpi xmlns:a14="http://schemas.microsoft.com/office/drawing/2010/main"/>
              </a:ext>
            </a:extLst>
          </a:blip>
          <a:srcRect/>
          <a:stretch/>
        </p:blipFill>
        <p:spPr>
          <a:xfrm rot="16200000">
            <a:off x="5347918" y="223020"/>
            <a:ext cx="2026502" cy="4589440"/>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CC790CDF-C352-4990-BDF9-0B2C7A5153DA}" type="slidenum">
              <a:rPr lang="en-US" altLang="en-US" sz="1200">
                <a:solidFill>
                  <a:srgbClr val="898989"/>
                </a:solidFill>
              </a:rPr>
              <a:pPr>
                <a:spcBef>
                  <a:spcPct val="0"/>
                </a:spcBef>
                <a:buFontTx/>
                <a:buNone/>
              </a:pPr>
              <a:t>22</a:t>
            </a:fld>
            <a:endParaRPr lang="en-US" altLang="en-US" sz="1200">
              <a:solidFill>
                <a:srgbClr val="898989"/>
              </a:solidFill>
            </a:endParaRPr>
          </a:p>
        </p:txBody>
      </p:sp>
      <p:sp>
        <p:nvSpPr>
          <p:cNvPr id="4" name="Rectangle 3"/>
          <p:cNvSpPr/>
          <p:nvPr/>
        </p:nvSpPr>
        <p:spPr>
          <a:xfrm>
            <a:off x="165100" y="115888"/>
            <a:ext cx="8799513" cy="1323975"/>
          </a:xfrm>
          <a:prstGeom prst="rect">
            <a:avLst/>
          </a:prstGeom>
        </p:spPr>
        <p:txBody>
          <a:bodyPr>
            <a:spAutoFit/>
          </a:bodyPr>
          <a:lstStyle/>
          <a:p>
            <a:pPr>
              <a:defRPr/>
            </a:pPr>
            <a:r>
              <a:rPr lang="en-GB" sz="1600" b="1" dirty="0">
                <a:latin typeface="Arial" panose="020B0604020202020204" pitchFamily="34" charset="0"/>
                <a:cs typeface="Arial" panose="020B0604020202020204" pitchFamily="34" charset="0"/>
              </a:rPr>
              <a:t>Separating a mixture</a:t>
            </a:r>
          </a:p>
          <a:p>
            <a:pPr marL="285750" indent="-285750">
              <a:buFont typeface="Arial" panose="020B0604020202020204" pitchFamily="34" charset="0"/>
              <a:buChar char="•"/>
              <a:defRPr/>
            </a:pPr>
            <a:r>
              <a:rPr lang="en-GB" sz="1600" dirty="0">
                <a:latin typeface="Arial" panose="020B0604020202020204" pitchFamily="34" charset="0"/>
                <a:cs typeface="Arial" panose="020B0604020202020204" pitchFamily="34" charset="0"/>
              </a:rPr>
              <a:t>know that some materials will dissolve in liquid to form a solution, and describe how to recover a substance from a solution </a:t>
            </a:r>
          </a:p>
          <a:p>
            <a:pPr marL="285750" indent="-285750">
              <a:buFont typeface="Arial" panose="020B0604020202020204" pitchFamily="34" charset="0"/>
              <a:buChar char="•"/>
              <a:defRPr/>
            </a:pPr>
            <a:r>
              <a:rPr lang="en-GB" sz="1600" dirty="0">
                <a:latin typeface="Arial" panose="020B0604020202020204" pitchFamily="34" charset="0"/>
                <a:cs typeface="Arial" panose="020B0604020202020204" pitchFamily="34" charset="0"/>
              </a:rPr>
              <a:t>use knowledge of solids, liquids and gases to decide how mixtures might be separated, including through filtering, sieving and evaporating </a:t>
            </a:r>
          </a:p>
        </p:txBody>
      </p:sp>
      <p:sp>
        <p:nvSpPr>
          <p:cNvPr id="5" name="TextBox 4"/>
          <p:cNvSpPr txBox="1"/>
          <p:nvPr/>
        </p:nvSpPr>
        <p:spPr>
          <a:xfrm>
            <a:off x="165100" y="1557338"/>
            <a:ext cx="3786186" cy="1815882"/>
          </a:xfrm>
          <a:prstGeom prst="rect">
            <a:avLst/>
          </a:prstGeom>
          <a:noFill/>
        </p:spPr>
        <p:txBody>
          <a:bodyPr wrap="square">
            <a:spAutoFit/>
          </a:bodyPr>
          <a:lstStyle/>
          <a:p>
            <a:pPr>
              <a:defRPr/>
            </a:pPr>
            <a:r>
              <a:rPr lang="en-GB" sz="1600" dirty="0">
                <a:latin typeface="Arial" panose="020B0604020202020204" pitchFamily="34" charset="0"/>
                <a:cs typeface="Arial" panose="020B0604020202020204" pitchFamily="34" charset="0"/>
              </a:rPr>
              <a:t>The children were given a mixture of pasta shells, paper clips, chickpeas, lentils and salt in water and a range of equipment to use. They were asked to plan how they would separate the mixture. </a:t>
            </a:r>
          </a:p>
          <a:p>
            <a:pPr>
              <a:defRPr/>
            </a:pPr>
            <a:endParaRPr lang="en-GB" sz="1600" dirty="0">
              <a:latin typeface="Arial" panose="020B0604020202020204" pitchFamily="34" charset="0"/>
              <a:cs typeface="Arial" panose="020B0604020202020204" pitchFamily="34" charset="0"/>
            </a:endParaRPr>
          </a:p>
        </p:txBody>
      </p:sp>
      <p:sp>
        <p:nvSpPr>
          <p:cNvPr id="25606" name="TextBox 5"/>
          <p:cNvSpPr txBox="1">
            <a:spLocks noChangeArrowheads="1"/>
          </p:cNvSpPr>
          <p:nvPr/>
        </p:nvSpPr>
        <p:spPr bwMode="auto">
          <a:xfrm>
            <a:off x="165100" y="4046210"/>
            <a:ext cx="3786186"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GB" altLang="en-US" sz="1600" dirty="0">
                <a:solidFill>
                  <a:srgbClr val="FF0000"/>
                </a:solidFill>
                <a:latin typeface="Arial" charset="0"/>
              </a:rPr>
              <a:t>Melissa uses her knowledge to successfully separate the given mixture and explains her method using all the expected vocabulary correctly.</a:t>
            </a:r>
          </a:p>
        </p:txBody>
      </p:sp>
      <p:pic>
        <p:nvPicPr>
          <p:cNvPr id="7" name="Picture 6" descr="IMG_20180619_122746">
            <a:extLst>
              <a:ext uri="{FF2B5EF4-FFF2-40B4-BE49-F238E27FC236}">
                <a16:creationId xmlns:a16="http://schemas.microsoft.com/office/drawing/2014/main" id="{0F6E84BC-2C2F-4B58-BC24-E5B4195DC7F7}"/>
              </a:ext>
            </a:extLst>
          </p:cNvPr>
          <p:cNvPicPr>
            <a:picLocks noGrp="1" noChangeAspect="1"/>
          </p:cNvPicPr>
          <p:nvPr isPhoto="1"/>
        </p:nvPicPr>
        <p:blipFill rotWithShape="1">
          <a:blip r:embed="rId2" cstate="email">
            <a:lum/>
            <a:extLst>
              <a:ext uri="{28A0092B-C50C-407E-A947-70E740481C1C}">
                <a14:useLocalDpi xmlns:a14="http://schemas.microsoft.com/office/drawing/2010/main"/>
              </a:ext>
            </a:extLst>
          </a:blip>
          <a:srcRect/>
          <a:stretch/>
        </p:blipFill>
        <p:spPr>
          <a:xfrm rot="16200000">
            <a:off x="3994281" y="1592615"/>
            <a:ext cx="4927337" cy="4600135"/>
          </a:xfrm>
          <a:prstGeom prst="rect">
            <a:avLst/>
          </a:prstGeom>
        </p:spPr>
      </p:pic>
      <p:sp>
        <p:nvSpPr>
          <p:cNvPr id="2" name="TextBox 1">
            <a:extLst>
              <a:ext uri="{FF2B5EF4-FFF2-40B4-BE49-F238E27FC236}">
                <a16:creationId xmlns:a16="http://schemas.microsoft.com/office/drawing/2014/main" id="{E7C1AB90-1716-4EBE-93F9-C95B23DA68C6}"/>
              </a:ext>
            </a:extLst>
          </p:cNvPr>
          <p:cNvSpPr txBox="1"/>
          <p:nvPr/>
        </p:nvSpPr>
        <p:spPr>
          <a:xfrm>
            <a:off x="165100" y="3193366"/>
            <a:ext cx="3786186" cy="584775"/>
          </a:xfrm>
          <a:prstGeom prst="rect">
            <a:avLst/>
          </a:prstGeom>
          <a:solidFill>
            <a:schemeClr val="bg2"/>
          </a:solidFill>
        </p:spPr>
        <p:txBody>
          <a:bodyPr wrap="square" rtlCol="0">
            <a:spAutoFit/>
          </a:bodyPr>
          <a:lstStyle/>
          <a:p>
            <a:r>
              <a:rPr lang="en-GB" sz="1600" dirty="0">
                <a:latin typeface="Arial" panose="020B0604020202020204" pitchFamily="34" charset="0"/>
                <a:cs typeface="Arial" panose="020B0604020202020204" pitchFamily="34" charset="0"/>
              </a:rPr>
              <a:t>There is a possible misconception here that ALL metals are magnetic.</a:t>
            </a:r>
          </a:p>
        </p:txBody>
      </p:sp>
      <p:cxnSp>
        <p:nvCxnSpPr>
          <p:cNvPr id="9" name="Straight Arrow Connector 8">
            <a:extLst>
              <a:ext uri="{FF2B5EF4-FFF2-40B4-BE49-F238E27FC236}">
                <a16:creationId xmlns:a16="http://schemas.microsoft.com/office/drawing/2014/main" id="{3953167C-3817-467A-83BE-3D7E2AFBEDF9}"/>
              </a:ext>
            </a:extLst>
          </p:cNvPr>
          <p:cNvCxnSpPr>
            <a:cxnSpLocks/>
          </p:cNvCxnSpPr>
          <p:nvPr/>
        </p:nvCxnSpPr>
        <p:spPr>
          <a:xfrm flipV="1">
            <a:off x="3605285" y="2465279"/>
            <a:ext cx="552597" cy="71708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722206EA-9148-4E96-A542-5FCA9846FC4B}" type="slidenum">
              <a:rPr lang="en-US" altLang="en-US" sz="1200">
                <a:solidFill>
                  <a:srgbClr val="898989"/>
                </a:solidFill>
              </a:rPr>
              <a:pPr>
                <a:spcBef>
                  <a:spcPct val="0"/>
                </a:spcBef>
                <a:buFontTx/>
                <a:buNone/>
              </a:pPr>
              <a:t>23</a:t>
            </a:fld>
            <a:endParaRPr lang="en-US" altLang="en-US" sz="1200">
              <a:solidFill>
                <a:srgbClr val="898989"/>
              </a:solidFill>
            </a:endParaRPr>
          </a:p>
        </p:txBody>
      </p:sp>
      <p:sp>
        <p:nvSpPr>
          <p:cNvPr id="4" name="Rectangle 3"/>
          <p:cNvSpPr/>
          <p:nvPr/>
        </p:nvSpPr>
        <p:spPr>
          <a:xfrm>
            <a:off x="165100" y="115888"/>
            <a:ext cx="8799513" cy="1816100"/>
          </a:xfrm>
          <a:prstGeom prst="rect">
            <a:avLst/>
          </a:prstGeom>
        </p:spPr>
        <p:txBody>
          <a:bodyPr>
            <a:spAutoFit/>
          </a:bodyPr>
          <a:lstStyle/>
          <a:p>
            <a:pPr>
              <a:defRPr/>
            </a:pPr>
            <a:r>
              <a:rPr lang="en-GB" sz="1600" b="1" dirty="0">
                <a:latin typeface="Arial" panose="020B0604020202020204" pitchFamily="34" charset="0"/>
                <a:cs typeface="Arial" panose="020B0604020202020204" pitchFamily="34" charset="0"/>
              </a:rPr>
              <a:t>Creating a classification key</a:t>
            </a:r>
          </a:p>
          <a:p>
            <a:pPr marL="285750" indent="-285750">
              <a:buFont typeface="Arial" panose="020B0604020202020204" pitchFamily="34" charset="0"/>
              <a:buChar char="•"/>
              <a:defRPr/>
            </a:pPr>
            <a:r>
              <a:rPr lang="en-GB" sz="1600" dirty="0">
                <a:latin typeface="Arial" panose="020B0604020202020204" pitchFamily="34" charset="0"/>
                <a:cs typeface="Arial" panose="020B0604020202020204" pitchFamily="34" charset="0"/>
              </a:rPr>
              <a:t>give reasons, based on evidence from comparative and fair tests, for the particular uses of everyday materials, including metals, wood and plastic </a:t>
            </a:r>
          </a:p>
          <a:p>
            <a:pPr marL="285750" indent="-285750">
              <a:buFont typeface="Arial" panose="020B0604020202020204" pitchFamily="34" charset="0"/>
              <a:buChar char="•"/>
              <a:defRPr/>
            </a:pPr>
            <a:r>
              <a:rPr lang="en-GB" sz="1600" dirty="0">
                <a:latin typeface="Arial" panose="020B0604020202020204" pitchFamily="34" charset="0"/>
                <a:cs typeface="Arial" panose="020B0604020202020204" pitchFamily="34" charset="0"/>
              </a:rPr>
              <a:t>compare and group together everyday materials on the basis of their properties, including their hardness, solubility, transparency, conductivity (electrical and thermal), and response to magnets </a:t>
            </a:r>
          </a:p>
          <a:p>
            <a:pPr marL="285750" indent="-285750">
              <a:buFont typeface="Arial" panose="020B0604020202020204" pitchFamily="34" charset="0"/>
              <a:buChar char="•"/>
              <a:defRPr/>
            </a:pPr>
            <a:endParaRPr lang="en-GB" sz="1600" dirty="0">
              <a:latin typeface="Arial" panose="020B0604020202020204" pitchFamily="34" charset="0"/>
              <a:cs typeface="Arial" panose="020B0604020202020204" pitchFamily="34" charset="0"/>
            </a:endParaRPr>
          </a:p>
        </p:txBody>
      </p:sp>
      <p:sp>
        <p:nvSpPr>
          <p:cNvPr id="31749" name="TextBox 1"/>
          <p:cNvSpPr txBox="1">
            <a:spLocks noChangeArrowheads="1"/>
          </p:cNvSpPr>
          <p:nvPr/>
        </p:nvSpPr>
        <p:spPr bwMode="auto">
          <a:xfrm>
            <a:off x="323850" y="1700213"/>
            <a:ext cx="864076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GB" altLang="en-US" sz="1600" dirty="0">
                <a:latin typeface="Arial" charset="0"/>
              </a:rPr>
              <a:t>The children were given objects made of different materials and asked to design a classification key to separate them focusing on the material rather than the object.</a:t>
            </a:r>
          </a:p>
        </p:txBody>
      </p:sp>
      <p:sp>
        <p:nvSpPr>
          <p:cNvPr id="31752" name="TextBox 7"/>
          <p:cNvSpPr txBox="1">
            <a:spLocks noChangeArrowheads="1"/>
          </p:cNvSpPr>
          <p:nvPr/>
        </p:nvSpPr>
        <p:spPr bwMode="auto">
          <a:xfrm>
            <a:off x="181072" y="2415599"/>
            <a:ext cx="1404938"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GB" altLang="en-US" sz="1600" dirty="0">
                <a:solidFill>
                  <a:schemeClr val="accent1"/>
                </a:solidFill>
                <a:latin typeface="Arial" charset="0"/>
              </a:rPr>
              <a:t>Melissa asks appropriate questions to create the key but there are gaps in her subject knowledge which lead to incorrect classification.</a:t>
            </a:r>
          </a:p>
        </p:txBody>
      </p:sp>
      <p:pic>
        <p:nvPicPr>
          <p:cNvPr id="13" name="Picture 12" descr="IMG_20180619_122659">
            <a:extLst>
              <a:ext uri="{FF2B5EF4-FFF2-40B4-BE49-F238E27FC236}">
                <a16:creationId xmlns:a16="http://schemas.microsoft.com/office/drawing/2014/main" id="{446911FA-9DFC-4B4F-B4AA-5DC5124BF6F7}"/>
              </a:ext>
            </a:extLst>
          </p:cNvPr>
          <p:cNvPicPr>
            <a:picLocks noGrp="1" noChangeAspect="1"/>
          </p:cNvPicPr>
          <p:nvPr isPhoto="1"/>
        </p:nvPicPr>
        <p:blipFill rotWithShape="1">
          <a:blip r:embed="rId2" cstate="email">
            <a:lum/>
            <a:extLst>
              <a:ext uri="{28A0092B-C50C-407E-A947-70E740481C1C}">
                <a14:useLocalDpi xmlns:a14="http://schemas.microsoft.com/office/drawing/2010/main"/>
              </a:ext>
            </a:extLst>
          </a:blip>
          <a:srcRect/>
          <a:stretch/>
        </p:blipFill>
        <p:spPr>
          <a:xfrm>
            <a:off x="2082897" y="3063876"/>
            <a:ext cx="4375053" cy="3657600"/>
          </a:xfrm>
          <a:prstGeom prst="rect">
            <a:avLst/>
          </a:prstGeom>
        </p:spPr>
      </p:pic>
      <p:sp>
        <p:nvSpPr>
          <p:cNvPr id="2" name="TextBox 1">
            <a:extLst>
              <a:ext uri="{FF2B5EF4-FFF2-40B4-BE49-F238E27FC236}">
                <a16:creationId xmlns:a16="http://schemas.microsoft.com/office/drawing/2014/main" id="{3CD3FAE0-9AE5-475A-8FD5-47DDFE57B751}"/>
              </a:ext>
            </a:extLst>
          </p:cNvPr>
          <p:cNvSpPr txBox="1"/>
          <p:nvPr/>
        </p:nvSpPr>
        <p:spPr>
          <a:xfrm>
            <a:off x="2068280" y="2320936"/>
            <a:ext cx="4993152" cy="584775"/>
          </a:xfrm>
          <a:prstGeom prst="rect">
            <a:avLst/>
          </a:prstGeom>
          <a:solidFill>
            <a:schemeClr val="bg2"/>
          </a:solidFill>
        </p:spPr>
        <p:txBody>
          <a:bodyPr wrap="square" rtlCol="0">
            <a:spAutoFit/>
          </a:bodyPr>
          <a:lstStyle/>
          <a:p>
            <a:r>
              <a:rPr lang="en-GB" sz="1600" dirty="0">
                <a:latin typeface="Arial" panose="020B0604020202020204" pitchFamily="34" charset="0"/>
                <a:cs typeface="Arial" panose="020B0604020202020204" pitchFamily="34" charset="0"/>
              </a:rPr>
              <a:t>Aluminium is not man made but the foil had been manufactured, which caused confusion.</a:t>
            </a:r>
          </a:p>
        </p:txBody>
      </p:sp>
      <p:cxnSp>
        <p:nvCxnSpPr>
          <p:cNvPr id="12" name="Straight Arrow Connector 11"/>
          <p:cNvCxnSpPr>
            <a:cxnSpLocks/>
          </p:cNvCxnSpPr>
          <p:nvPr/>
        </p:nvCxnSpPr>
        <p:spPr>
          <a:xfrm>
            <a:off x="3165536" y="2905711"/>
            <a:ext cx="295116" cy="151154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C19873C7-C57A-40D5-926F-44FD2F1F76DC}"/>
              </a:ext>
            </a:extLst>
          </p:cNvPr>
          <p:cNvSpPr txBox="1"/>
          <p:nvPr/>
        </p:nvSpPr>
        <p:spPr>
          <a:xfrm>
            <a:off x="6639951" y="4749642"/>
            <a:ext cx="2322977" cy="830997"/>
          </a:xfrm>
          <a:prstGeom prst="rect">
            <a:avLst/>
          </a:prstGeom>
          <a:solidFill>
            <a:schemeClr val="bg2"/>
          </a:solidFill>
        </p:spPr>
        <p:txBody>
          <a:bodyPr wrap="square" rtlCol="0">
            <a:spAutoFit/>
          </a:bodyPr>
          <a:lstStyle/>
          <a:p>
            <a:r>
              <a:rPr lang="en-GB" sz="1600" dirty="0">
                <a:latin typeface="Arial" panose="020B0604020202020204" pitchFamily="34" charset="0"/>
                <a:cs typeface="Arial" panose="020B0604020202020204" pitchFamily="34" charset="0"/>
              </a:rPr>
              <a:t>Here Melissa is using the everyday meaning of hard and soft.</a:t>
            </a:r>
          </a:p>
        </p:txBody>
      </p:sp>
      <p:cxnSp>
        <p:nvCxnSpPr>
          <p:cNvPr id="18" name="Straight Arrow Connector 17">
            <a:extLst>
              <a:ext uri="{FF2B5EF4-FFF2-40B4-BE49-F238E27FC236}">
                <a16:creationId xmlns:a16="http://schemas.microsoft.com/office/drawing/2014/main" id="{A81325ED-C061-44D2-914A-9964C37BE5D2}"/>
              </a:ext>
            </a:extLst>
          </p:cNvPr>
          <p:cNvCxnSpPr>
            <a:cxnSpLocks/>
            <a:stCxn id="5" idx="1"/>
          </p:cNvCxnSpPr>
          <p:nvPr/>
        </p:nvCxnSpPr>
        <p:spPr>
          <a:xfrm flipH="1" flipV="1">
            <a:off x="5978771" y="4749643"/>
            <a:ext cx="661180" cy="41549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02CE61F6-4CDB-4308-B78E-4390F0D3B2F4}"/>
              </a:ext>
            </a:extLst>
          </p:cNvPr>
          <p:cNvSpPr txBox="1"/>
          <p:nvPr/>
        </p:nvSpPr>
        <p:spPr>
          <a:xfrm>
            <a:off x="6639951" y="3061712"/>
            <a:ext cx="2322977" cy="1529766"/>
          </a:xfrm>
          <a:prstGeom prst="rect">
            <a:avLst/>
          </a:prstGeom>
          <a:noFill/>
        </p:spPr>
        <p:txBody>
          <a:bodyPr wrap="square" rtlCol="0">
            <a:spAutoFit/>
          </a:bodyPr>
          <a:lstStyle/>
          <a:p>
            <a:endParaRPr lang="en-GB" dirty="0"/>
          </a:p>
        </p:txBody>
      </p:sp>
      <p:sp>
        <p:nvSpPr>
          <p:cNvPr id="6" name="TextBox 5">
            <a:extLst>
              <a:ext uri="{FF2B5EF4-FFF2-40B4-BE49-F238E27FC236}">
                <a16:creationId xmlns:a16="http://schemas.microsoft.com/office/drawing/2014/main" id="{5E9E8F11-AF30-44AB-BD1B-64EAB6369B5D}"/>
              </a:ext>
            </a:extLst>
          </p:cNvPr>
          <p:cNvSpPr txBox="1"/>
          <p:nvPr/>
        </p:nvSpPr>
        <p:spPr>
          <a:xfrm>
            <a:off x="165100" y="5580639"/>
            <a:ext cx="1735796" cy="1077218"/>
          </a:xfrm>
          <a:prstGeom prst="rect">
            <a:avLst/>
          </a:prstGeom>
          <a:solidFill>
            <a:schemeClr val="bg2"/>
          </a:solidFill>
        </p:spPr>
        <p:txBody>
          <a:bodyPr wrap="square" rtlCol="0">
            <a:spAutoFit/>
          </a:bodyPr>
          <a:lstStyle/>
          <a:p>
            <a:r>
              <a:rPr lang="en-GB" sz="1600" dirty="0">
                <a:latin typeface="Arial" panose="020B0604020202020204" pitchFamily="34" charset="0"/>
                <a:cs typeface="Arial" panose="020B0604020202020204" pitchFamily="34" charset="0"/>
              </a:rPr>
              <a:t>Melissa has used the object rather than the material here.</a:t>
            </a:r>
          </a:p>
        </p:txBody>
      </p:sp>
      <p:cxnSp>
        <p:nvCxnSpPr>
          <p:cNvPr id="14" name="Straight Arrow Connector 13">
            <a:extLst>
              <a:ext uri="{FF2B5EF4-FFF2-40B4-BE49-F238E27FC236}">
                <a16:creationId xmlns:a16="http://schemas.microsoft.com/office/drawing/2014/main" id="{BD12B0C6-D3C3-435E-ADDC-EDDAF1735836}"/>
              </a:ext>
            </a:extLst>
          </p:cNvPr>
          <p:cNvCxnSpPr>
            <a:cxnSpLocks/>
          </p:cNvCxnSpPr>
          <p:nvPr/>
        </p:nvCxnSpPr>
        <p:spPr>
          <a:xfrm flipV="1">
            <a:off x="1861832" y="5580639"/>
            <a:ext cx="221065" cy="4386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4735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84D6201F-6367-43DB-9283-F6DCD39ED470}" type="slidenum">
              <a:rPr lang="en-US" altLang="en-US" sz="1200">
                <a:solidFill>
                  <a:srgbClr val="898989"/>
                </a:solidFill>
              </a:rPr>
              <a:pPr>
                <a:spcBef>
                  <a:spcPct val="0"/>
                </a:spcBef>
                <a:buFontTx/>
                <a:buNone/>
              </a:pPr>
              <a:t>24</a:t>
            </a:fld>
            <a:endParaRPr lang="en-US" altLang="en-US" sz="1200">
              <a:solidFill>
                <a:srgbClr val="898989"/>
              </a:solidFill>
            </a:endParaRPr>
          </a:p>
        </p:txBody>
      </p:sp>
      <p:sp>
        <p:nvSpPr>
          <p:cNvPr id="4" name="Rectangle 3"/>
          <p:cNvSpPr/>
          <p:nvPr/>
        </p:nvSpPr>
        <p:spPr>
          <a:xfrm>
            <a:off x="165100" y="115888"/>
            <a:ext cx="8799513" cy="1816100"/>
          </a:xfrm>
          <a:prstGeom prst="rect">
            <a:avLst/>
          </a:prstGeom>
        </p:spPr>
        <p:txBody>
          <a:bodyPr>
            <a:spAutoFit/>
          </a:bodyPr>
          <a:lstStyle/>
          <a:p>
            <a:pPr>
              <a:defRPr/>
            </a:pPr>
            <a:r>
              <a:rPr lang="en-GB" sz="1600" b="1" dirty="0">
                <a:latin typeface="Arial" panose="020B0604020202020204" pitchFamily="34" charset="0"/>
                <a:cs typeface="Arial" panose="020B0604020202020204" pitchFamily="34" charset="0"/>
              </a:rPr>
              <a:t>Investigating thermal insulation</a:t>
            </a:r>
          </a:p>
          <a:p>
            <a:pPr marL="285750" indent="-285750">
              <a:buFont typeface="Arial" panose="020B0604020202020204" pitchFamily="34" charset="0"/>
              <a:buChar char="•"/>
              <a:defRPr/>
            </a:pPr>
            <a:r>
              <a:rPr lang="en-GB" sz="1600" dirty="0">
                <a:latin typeface="Arial" panose="020B0604020202020204" pitchFamily="34" charset="0"/>
                <a:cs typeface="Arial" panose="020B0604020202020204" pitchFamily="34" charset="0"/>
              </a:rPr>
              <a:t>give reasons, based on evidence from comparative and fair tests, for the particular uses of everyday materials, including metals, wood and plastic </a:t>
            </a:r>
          </a:p>
          <a:p>
            <a:pPr marL="285750" indent="-285750">
              <a:buFont typeface="Arial" panose="020B0604020202020204" pitchFamily="34" charset="0"/>
              <a:buChar char="•"/>
              <a:defRPr/>
            </a:pPr>
            <a:r>
              <a:rPr lang="en-GB" sz="1600" dirty="0">
                <a:latin typeface="Arial" panose="020B0604020202020204" pitchFamily="34" charset="0"/>
                <a:cs typeface="Arial" panose="020B0604020202020204" pitchFamily="34" charset="0"/>
              </a:rPr>
              <a:t>compare and group together everyday materials on the basis of their properties, including their hardness, solubility, transparency, conductivity (electrical and thermal), and response to magnets </a:t>
            </a:r>
          </a:p>
          <a:p>
            <a:pPr marL="285750" indent="-285750">
              <a:buFont typeface="Arial" panose="020B0604020202020204" pitchFamily="34" charset="0"/>
              <a:buChar char="•"/>
              <a:defRPr/>
            </a:pPr>
            <a:endParaRPr lang="en-GB" sz="1600" dirty="0">
              <a:latin typeface="Arial" panose="020B0604020202020204" pitchFamily="34" charset="0"/>
              <a:cs typeface="Arial" panose="020B0604020202020204" pitchFamily="34" charset="0"/>
            </a:endParaRPr>
          </a:p>
        </p:txBody>
      </p:sp>
      <p:sp>
        <p:nvSpPr>
          <p:cNvPr id="27654" name="TextBox 5"/>
          <p:cNvSpPr txBox="1">
            <a:spLocks noChangeArrowheads="1"/>
          </p:cNvSpPr>
          <p:nvPr/>
        </p:nvSpPr>
        <p:spPr bwMode="auto">
          <a:xfrm>
            <a:off x="4135902" y="2293914"/>
            <a:ext cx="4828711"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GB" altLang="en-US" sz="1600" dirty="0">
                <a:solidFill>
                  <a:schemeClr val="accent1"/>
                </a:solidFill>
                <a:latin typeface="Arial" panose="020B0604020202020204" pitchFamily="34" charset="0"/>
                <a:cs typeface="Arial" panose="020B0604020202020204" pitchFamily="34" charset="0"/>
              </a:rPr>
              <a:t>Melissa’s group used three different cups into which they put one ice cube and added warm water. </a:t>
            </a:r>
          </a:p>
        </p:txBody>
      </p:sp>
      <p:sp>
        <p:nvSpPr>
          <p:cNvPr id="9" name="TextBox 4">
            <a:extLst>
              <a:ext uri="{FF2B5EF4-FFF2-40B4-BE49-F238E27FC236}">
                <a16:creationId xmlns:a16="http://schemas.microsoft.com/office/drawing/2014/main" id="{B737A319-589B-46B9-9808-0BD35B46628D}"/>
              </a:ext>
            </a:extLst>
          </p:cNvPr>
          <p:cNvSpPr txBox="1">
            <a:spLocks noChangeArrowheads="1"/>
          </p:cNvSpPr>
          <p:nvPr/>
        </p:nvSpPr>
        <p:spPr bwMode="auto">
          <a:xfrm>
            <a:off x="179388" y="1626468"/>
            <a:ext cx="878522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GB" altLang="en-US" sz="1600" dirty="0">
                <a:latin typeface="Arial" panose="020B0604020202020204" pitchFamily="34" charset="0"/>
                <a:cs typeface="Arial" panose="020B0604020202020204" pitchFamily="34" charset="0"/>
              </a:rPr>
              <a:t>The children were asked to set up an investigation to explore how ice melted in different types of cups. </a:t>
            </a:r>
          </a:p>
        </p:txBody>
      </p:sp>
      <p:pic>
        <p:nvPicPr>
          <p:cNvPr id="10" name="Picture 9" descr="IMG_20180619_122753">
            <a:extLst>
              <a:ext uri="{FF2B5EF4-FFF2-40B4-BE49-F238E27FC236}">
                <a16:creationId xmlns:a16="http://schemas.microsoft.com/office/drawing/2014/main" id="{6087ECF1-3333-408E-AAD8-F4BD8648770C}"/>
              </a:ext>
            </a:extLst>
          </p:cNvPr>
          <p:cNvPicPr>
            <a:picLocks noGrp="1" noChangeAspect="1"/>
          </p:cNvPicPr>
          <p:nvPr isPhoto="1"/>
        </p:nvPicPr>
        <p:blipFill rotWithShape="1">
          <a:blip r:embed="rId2" cstate="email">
            <a:lum/>
            <a:extLst>
              <a:ext uri="{28A0092B-C50C-407E-A947-70E740481C1C}">
                <a14:useLocalDpi xmlns:a14="http://schemas.microsoft.com/office/drawing/2010/main"/>
              </a:ext>
            </a:extLst>
          </a:blip>
          <a:srcRect/>
          <a:stretch/>
        </p:blipFill>
        <p:spPr>
          <a:xfrm rot="16200000">
            <a:off x="-91123" y="2636423"/>
            <a:ext cx="4389271" cy="3699024"/>
          </a:xfrm>
          <a:prstGeom prst="rect">
            <a:avLst/>
          </a:prstGeom>
        </p:spPr>
      </p:pic>
      <p:sp>
        <p:nvSpPr>
          <p:cNvPr id="2" name="TextBox 1">
            <a:extLst>
              <a:ext uri="{FF2B5EF4-FFF2-40B4-BE49-F238E27FC236}">
                <a16:creationId xmlns:a16="http://schemas.microsoft.com/office/drawing/2014/main" id="{F1C0FFC0-DAA2-4BF3-AD79-AD75E6E33199}"/>
              </a:ext>
            </a:extLst>
          </p:cNvPr>
          <p:cNvSpPr txBox="1"/>
          <p:nvPr/>
        </p:nvSpPr>
        <p:spPr>
          <a:xfrm>
            <a:off x="4178105" y="3429000"/>
            <a:ext cx="4711895" cy="830997"/>
          </a:xfrm>
          <a:prstGeom prst="rect">
            <a:avLst/>
          </a:prstGeom>
          <a:solidFill>
            <a:schemeClr val="bg2"/>
          </a:solidFill>
        </p:spPr>
        <p:txBody>
          <a:bodyPr wrap="square" rtlCol="0">
            <a:spAutoFit/>
          </a:bodyPr>
          <a:lstStyle/>
          <a:p>
            <a:r>
              <a:rPr lang="en-GB" sz="1600" dirty="0">
                <a:latin typeface="Arial" panose="020B0604020202020204" pitchFamily="34" charset="0"/>
                <a:cs typeface="Arial" panose="020B0604020202020204" pitchFamily="34" charset="0"/>
              </a:rPr>
              <a:t>This shows an understanding that the temperature will be affected by the material of the container.</a:t>
            </a:r>
          </a:p>
        </p:txBody>
      </p:sp>
      <p:cxnSp>
        <p:nvCxnSpPr>
          <p:cNvPr id="12" name="Straight Arrow Connector 11">
            <a:extLst>
              <a:ext uri="{FF2B5EF4-FFF2-40B4-BE49-F238E27FC236}">
                <a16:creationId xmlns:a16="http://schemas.microsoft.com/office/drawing/2014/main" id="{2AE5DD78-6F1B-4F3E-8D7F-CE13AF26C8C8}"/>
              </a:ext>
            </a:extLst>
          </p:cNvPr>
          <p:cNvCxnSpPr>
            <a:cxnSpLocks/>
          </p:cNvCxnSpPr>
          <p:nvPr/>
        </p:nvCxnSpPr>
        <p:spPr>
          <a:xfrm flipH="1" flipV="1">
            <a:off x="3193367" y="2799471"/>
            <a:ext cx="984738" cy="629529"/>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553E11A4-6195-4CC3-8E51-F1067EE113B3}"/>
              </a:ext>
            </a:extLst>
          </p:cNvPr>
          <p:cNvSpPr txBox="1"/>
          <p:nvPr/>
        </p:nvSpPr>
        <p:spPr>
          <a:xfrm>
            <a:off x="4178105" y="4646758"/>
            <a:ext cx="4711895" cy="830997"/>
          </a:xfrm>
          <a:prstGeom prst="rect">
            <a:avLst/>
          </a:prstGeom>
          <a:noFill/>
        </p:spPr>
        <p:txBody>
          <a:bodyPr wrap="square" rtlCol="0">
            <a:spAutoFit/>
          </a:bodyPr>
          <a:lstStyle/>
          <a:p>
            <a:r>
              <a:rPr lang="en-GB" sz="1600" dirty="0">
                <a:solidFill>
                  <a:srgbClr val="FF0000"/>
                </a:solidFill>
                <a:latin typeface="Arial" panose="020B0604020202020204" pitchFamily="34" charset="0"/>
                <a:cs typeface="Arial" panose="020B0604020202020204" pitchFamily="34" charset="0"/>
              </a:rPr>
              <a:t>Melissa is familiar with the use of thermal cups to keep drinks warm and applies this correctly when predicting the speed at which the ice will melt.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84D6201F-6367-43DB-9283-F6DCD39ED470}" type="slidenum">
              <a:rPr lang="en-US" altLang="en-US" sz="1200">
                <a:solidFill>
                  <a:srgbClr val="898989"/>
                </a:solidFill>
              </a:rPr>
              <a:pPr>
                <a:spcBef>
                  <a:spcPct val="0"/>
                </a:spcBef>
                <a:buFontTx/>
                <a:buNone/>
              </a:pPr>
              <a:t>25</a:t>
            </a:fld>
            <a:endParaRPr lang="en-US" altLang="en-US" sz="1200">
              <a:solidFill>
                <a:srgbClr val="898989"/>
              </a:solidFill>
            </a:endParaRPr>
          </a:p>
        </p:txBody>
      </p:sp>
      <p:sp>
        <p:nvSpPr>
          <p:cNvPr id="4" name="Rectangle 3"/>
          <p:cNvSpPr/>
          <p:nvPr/>
        </p:nvSpPr>
        <p:spPr>
          <a:xfrm>
            <a:off x="165100" y="115888"/>
            <a:ext cx="8799513" cy="1816100"/>
          </a:xfrm>
          <a:prstGeom prst="rect">
            <a:avLst/>
          </a:prstGeom>
        </p:spPr>
        <p:txBody>
          <a:bodyPr>
            <a:spAutoFit/>
          </a:bodyPr>
          <a:lstStyle/>
          <a:p>
            <a:pPr>
              <a:defRPr/>
            </a:pPr>
            <a:r>
              <a:rPr lang="en-GB" sz="1600" b="1" dirty="0">
                <a:latin typeface="Arial" panose="020B0604020202020204" pitchFamily="34" charset="0"/>
                <a:cs typeface="Arial" panose="020B0604020202020204" pitchFamily="34" charset="0"/>
              </a:rPr>
              <a:t>Investigating thermal insulation (contd.)</a:t>
            </a:r>
          </a:p>
          <a:p>
            <a:pPr marL="285750" indent="-285750">
              <a:buFont typeface="Arial" panose="020B0604020202020204" pitchFamily="34" charset="0"/>
              <a:buChar char="•"/>
              <a:defRPr/>
            </a:pPr>
            <a:r>
              <a:rPr lang="en-GB" sz="1600" dirty="0">
                <a:latin typeface="Arial" panose="020B0604020202020204" pitchFamily="34" charset="0"/>
                <a:cs typeface="Arial" panose="020B0604020202020204" pitchFamily="34" charset="0"/>
              </a:rPr>
              <a:t>give reasons, based on evidence from comparative and fair tests, for the particular uses of everyday materials, including metals, wood and plastic </a:t>
            </a:r>
          </a:p>
          <a:p>
            <a:pPr marL="285750" indent="-285750">
              <a:buFont typeface="Arial" panose="020B0604020202020204" pitchFamily="34" charset="0"/>
              <a:buChar char="•"/>
              <a:defRPr/>
            </a:pPr>
            <a:r>
              <a:rPr lang="en-GB" sz="1600" dirty="0">
                <a:latin typeface="Arial" panose="020B0604020202020204" pitchFamily="34" charset="0"/>
                <a:cs typeface="Arial" panose="020B0604020202020204" pitchFamily="34" charset="0"/>
              </a:rPr>
              <a:t>compare and group together everyday materials on the basis of their properties, including their hardness, solubility, transparency, conductivity (electrical and thermal), and response to magnets </a:t>
            </a:r>
          </a:p>
          <a:p>
            <a:pPr marL="285750" indent="-285750">
              <a:buFont typeface="Arial" panose="020B0604020202020204" pitchFamily="34" charset="0"/>
              <a:buChar char="•"/>
              <a:defRPr/>
            </a:pPr>
            <a:endParaRPr lang="en-GB" sz="1600" dirty="0">
              <a:latin typeface="Arial" panose="020B0604020202020204" pitchFamily="34" charset="0"/>
              <a:cs typeface="Arial" panose="020B0604020202020204" pitchFamily="34" charset="0"/>
            </a:endParaRPr>
          </a:p>
        </p:txBody>
      </p:sp>
      <p:sp>
        <p:nvSpPr>
          <p:cNvPr id="27654" name="TextBox 5"/>
          <p:cNvSpPr txBox="1">
            <a:spLocks noChangeArrowheads="1"/>
          </p:cNvSpPr>
          <p:nvPr/>
        </p:nvSpPr>
        <p:spPr bwMode="auto">
          <a:xfrm>
            <a:off x="5208428" y="1823915"/>
            <a:ext cx="3661093"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GB" altLang="en-US" sz="1600" dirty="0">
                <a:solidFill>
                  <a:schemeClr val="accent1"/>
                </a:solidFill>
                <a:latin typeface="Arial" panose="020B0604020202020204" pitchFamily="34" charset="0"/>
                <a:cs typeface="Arial" panose="020B0604020202020204" pitchFamily="34" charset="0"/>
              </a:rPr>
              <a:t>They decided to record the temperature in each cup every two minutes and observe how long the ice took to melt.</a:t>
            </a:r>
          </a:p>
        </p:txBody>
      </p:sp>
      <p:sp>
        <p:nvSpPr>
          <p:cNvPr id="28679" name="Rectangle 1"/>
          <p:cNvSpPr>
            <a:spLocks noChangeArrowheads="1"/>
          </p:cNvSpPr>
          <p:nvPr/>
        </p:nvSpPr>
        <p:spPr bwMode="auto">
          <a:xfrm>
            <a:off x="5208428" y="2951637"/>
            <a:ext cx="375618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defRPr/>
            </a:pPr>
            <a:r>
              <a:rPr lang="en-GB" altLang="en-US" sz="1600" dirty="0">
                <a:solidFill>
                  <a:schemeClr val="accent6"/>
                </a:solidFill>
                <a:latin typeface="Arial" panose="020B0604020202020204" pitchFamily="34" charset="0"/>
                <a:cs typeface="Arial" panose="020B0604020202020204" pitchFamily="34" charset="0"/>
              </a:rPr>
              <a:t>The ice did melt quickest in the thermal cup because it kept the water warmer.</a:t>
            </a:r>
          </a:p>
        </p:txBody>
      </p:sp>
      <p:pic>
        <p:nvPicPr>
          <p:cNvPr id="9" name="Picture 8" descr="IMG_20180619_122757">
            <a:extLst>
              <a:ext uri="{FF2B5EF4-FFF2-40B4-BE49-F238E27FC236}">
                <a16:creationId xmlns:a16="http://schemas.microsoft.com/office/drawing/2014/main" id="{7D7A8534-7644-43E3-BD10-A92F757EB342}"/>
              </a:ext>
            </a:extLst>
          </p:cNvPr>
          <p:cNvPicPr>
            <a:picLocks noGrp="1" noChangeAspect="1"/>
          </p:cNvPicPr>
          <p:nvPr isPhoto="1"/>
        </p:nvPicPr>
        <p:blipFill rotWithShape="1">
          <a:blip r:embed="rId2" cstate="email">
            <a:lum/>
            <a:extLst>
              <a:ext uri="{28A0092B-C50C-407E-A947-70E740481C1C}">
                <a14:useLocalDpi xmlns:a14="http://schemas.microsoft.com/office/drawing/2010/main"/>
              </a:ext>
            </a:extLst>
          </a:blip>
          <a:srcRect/>
          <a:stretch/>
        </p:blipFill>
        <p:spPr>
          <a:xfrm rot="16200000">
            <a:off x="1001712" y="1001591"/>
            <a:ext cx="3289299" cy="4933949"/>
          </a:xfrm>
          <a:prstGeom prst="rect">
            <a:avLst/>
          </a:prstGeom>
        </p:spPr>
      </p:pic>
      <p:sp>
        <p:nvSpPr>
          <p:cNvPr id="2" name="TextBox 1">
            <a:extLst>
              <a:ext uri="{FF2B5EF4-FFF2-40B4-BE49-F238E27FC236}">
                <a16:creationId xmlns:a16="http://schemas.microsoft.com/office/drawing/2014/main" id="{17751F62-8443-4B70-803A-F812DA7BEA0B}"/>
              </a:ext>
            </a:extLst>
          </p:cNvPr>
          <p:cNvSpPr txBox="1"/>
          <p:nvPr/>
        </p:nvSpPr>
        <p:spPr>
          <a:xfrm>
            <a:off x="5208428" y="3586916"/>
            <a:ext cx="3661093" cy="1569660"/>
          </a:xfrm>
          <a:prstGeom prst="rect">
            <a:avLst/>
          </a:prstGeom>
          <a:noFill/>
        </p:spPr>
        <p:txBody>
          <a:bodyPr wrap="square" rtlCol="0">
            <a:spAutoFit/>
          </a:bodyPr>
          <a:lstStyle/>
          <a:p>
            <a:r>
              <a:rPr lang="en-GB" sz="1600" dirty="0">
                <a:latin typeface="Arial" panose="020B0604020202020204" pitchFamily="34" charset="0"/>
                <a:cs typeface="Arial" panose="020B0604020202020204" pitchFamily="34" charset="0"/>
              </a:rPr>
              <a:t>Other groups had not put water in the cups, only the ice cubes. For these groups the ice melted more slowly in the thermal cup. The children were asked to think why the results were different.</a:t>
            </a:r>
          </a:p>
        </p:txBody>
      </p:sp>
      <p:sp>
        <p:nvSpPr>
          <p:cNvPr id="5" name="TextBox 4">
            <a:extLst>
              <a:ext uri="{FF2B5EF4-FFF2-40B4-BE49-F238E27FC236}">
                <a16:creationId xmlns:a16="http://schemas.microsoft.com/office/drawing/2014/main" id="{FFC135E5-22C9-4E49-9FCA-9E3618813657}"/>
              </a:ext>
            </a:extLst>
          </p:cNvPr>
          <p:cNvSpPr txBox="1"/>
          <p:nvPr/>
        </p:nvSpPr>
        <p:spPr>
          <a:xfrm>
            <a:off x="179386" y="5269463"/>
            <a:ext cx="4111260" cy="830997"/>
          </a:xfrm>
          <a:prstGeom prst="rect">
            <a:avLst/>
          </a:prstGeom>
          <a:noFill/>
        </p:spPr>
        <p:txBody>
          <a:bodyPr wrap="square" rtlCol="0">
            <a:spAutoFit/>
          </a:bodyPr>
          <a:lstStyle/>
          <a:p>
            <a:r>
              <a:rPr lang="en-GB" sz="1600" dirty="0">
                <a:solidFill>
                  <a:schemeClr val="accent6"/>
                </a:solidFill>
                <a:latin typeface="Arial" panose="020B0604020202020204" pitchFamily="34" charset="0"/>
                <a:cs typeface="Arial" panose="020B0604020202020204" pitchFamily="34" charset="0"/>
              </a:rPr>
              <a:t>The thermal cup kept our water warm so the ice melted more quickly, but it kept their ice cube cold, so it melted more slowly.</a:t>
            </a:r>
          </a:p>
        </p:txBody>
      </p:sp>
      <p:sp>
        <p:nvSpPr>
          <p:cNvPr id="6" name="TextBox 5">
            <a:extLst>
              <a:ext uri="{FF2B5EF4-FFF2-40B4-BE49-F238E27FC236}">
                <a16:creationId xmlns:a16="http://schemas.microsoft.com/office/drawing/2014/main" id="{8181DCB1-393D-4605-93D3-037CB3995B7B}"/>
              </a:ext>
            </a:extLst>
          </p:cNvPr>
          <p:cNvSpPr txBox="1"/>
          <p:nvPr/>
        </p:nvSpPr>
        <p:spPr>
          <a:xfrm>
            <a:off x="4572000" y="5269463"/>
            <a:ext cx="4297521" cy="584775"/>
          </a:xfrm>
          <a:prstGeom prst="rect">
            <a:avLst/>
          </a:prstGeom>
          <a:noFill/>
        </p:spPr>
        <p:txBody>
          <a:bodyPr wrap="square" rtlCol="0">
            <a:spAutoFit/>
          </a:bodyPr>
          <a:lstStyle/>
          <a:p>
            <a:r>
              <a:rPr lang="en-GB" sz="1600" dirty="0">
                <a:solidFill>
                  <a:srgbClr val="FF0000"/>
                </a:solidFill>
                <a:latin typeface="Arial" panose="020B0604020202020204" pitchFamily="34" charset="0"/>
                <a:cs typeface="Arial" panose="020B0604020202020204" pitchFamily="34" charset="0"/>
              </a:rPr>
              <a:t>Melissa shows a good understanding of thermal insulators.</a:t>
            </a:r>
          </a:p>
        </p:txBody>
      </p:sp>
    </p:spTree>
    <p:extLst>
      <p:ext uri="{BB962C8B-B14F-4D97-AF65-F5344CB8AC3E}">
        <p14:creationId xmlns:p14="http://schemas.microsoft.com/office/powerpoint/2010/main" val="25044441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C9DC14CA-5FA1-408F-9C64-91DF70ADB7AF}" type="slidenum">
              <a:rPr lang="en-US" altLang="en-US" sz="1200">
                <a:solidFill>
                  <a:srgbClr val="898989"/>
                </a:solidFill>
              </a:rPr>
              <a:pPr>
                <a:spcBef>
                  <a:spcPct val="0"/>
                </a:spcBef>
                <a:buFontTx/>
                <a:buNone/>
              </a:pPr>
              <a:t>26</a:t>
            </a:fld>
            <a:endParaRPr lang="en-US" altLang="en-US" sz="1200">
              <a:solidFill>
                <a:srgbClr val="898989"/>
              </a:solidFill>
            </a:endParaRPr>
          </a:p>
        </p:txBody>
      </p:sp>
      <p:sp>
        <p:nvSpPr>
          <p:cNvPr id="4" name="Rectangle 3"/>
          <p:cNvSpPr/>
          <p:nvPr/>
        </p:nvSpPr>
        <p:spPr>
          <a:xfrm>
            <a:off x="165100" y="115888"/>
            <a:ext cx="8799513" cy="1816100"/>
          </a:xfrm>
          <a:prstGeom prst="rect">
            <a:avLst/>
          </a:prstGeom>
        </p:spPr>
        <p:txBody>
          <a:bodyPr>
            <a:spAutoFit/>
          </a:bodyPr>
          <a:lstStyle/>
          <a:p>
            <a:pPr>
              <a:defRPr/>
            </a:pPr>
            <a:r>
              <a:rPr lang="en-GB" sz="1600" b="1" dirty="0">
                <a:latin typeface="Arial" panose="020B0604020202020204" pitchFamily="34" charset="0"/>
                <a:cs typeface="Arial" panose="020B0604020202020204" pitchFamily="34" charset="0"/>
              </a:rPr>
              <a:t>Evaluating products</a:t>
            </a:r>
          </a:p>
          <a:p>
            <a:pPr marL="285750" indent="-285750">
              <a:buFont typeface="Arial" panose="020B0604020202020204" pitchFamily="34" charset="0"/>
              <a:buChar char="•"/>
              <a:defRPr/>
            </a:pPr>
            <a:r>
              <a:rPr lang="en-GB" sz="1600" dirty="0">
                <a:latin typeface="Arial" panose="020B0604020202020204" pitchFamily="34" charset="0"/>
                <a:cs typeface="Arial" panose="020B0604020202020204" pitchFamily="34" charset="0"/>
              </a:rPr>
              <a:t>give reasons, based on evidence from comparative and fair tests, for the particular uses of everyday materials, including metals, wood and plastic </a:t>
            </a:r>
          </a:p>
          <a:p>
            <a:pPr marL="285750" indent="-285750">
              <a:buFont typeface="Arial" panose="020B0604020202020204" pitchFamily="34" charset="0"/>
              <a:buChar char="•"/>
              <a:defRPr/>
            </a:pPr>
            <a:r>
              <a:rPr lang="en-GB" sz="1600" dirty="0">
                <a:latin typeface="Arial" panose="020B0604020202020204" pitchFamily="34" charset="0"/>
                <a:cs typeface="Arial" panose="020B0604020202020204" pitchFamily="34" charset="0"/>
              </a:rPr>
              <a:t>compare and group together everyday materials on the basis of their properties, including their hardness, solubility, transparency, conductivity (electrical and thermal), and response to magnets </a:t>
            </a:r>
          </a:p>
          <a:p>
            <a:pPr marL="285750" indent="-285750">
              <a:buFont typeface="Arial" panose="020B0604020202020204" pitchFamily="34" charset="0"/>
              <a:buChar char="•"/>
              <a:defRPr/>
            </a:pPr>
            <a:endParaRPr lang="en-GB" sz="1600" dirty="0">
              <a:latin typeface="Arial" panose="020B0604020202020204" pitchFamily="34" charset="0"/>
              <a:cs typeface="Arial" panose="020B0604020202020204" pitchFamily="34" charset="0"/>
            </a:endParaRPr>
          </a:p>
        </p:txBody>
      </p:sp>
      <p:sp>
        <p:nvSpPr>
          <p:cNvPr id="28677" name="TextBox 4"/>
          <p:cNvSpPr txBox="1">
            <a:spLocks noChangeArrowheads="1"/>
          </p:cNvSpPr>
          <p:nvPr/>
        </p:nvSpPr>
        <p:spPr bwMode="auto">
          <a:xfrm>
            <a:off x="165100" y="1700213"/>
            <a:ext cx="8799513"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GB" altLang="en-US" sz="1600">
                <a:latin typeface="Arial" charset="0"/>
              </a:rPr>
              <a:t>The children were given some objects to explore and identify the materials they were made from and consider why these materials were chosen.</a:t>
            </a:r>
          </a:p>
        </p:txBody>
      </p:sp>
      <p:pic>
        <p:nvPicPr>
          <p:cNvPr id="8" name="Picture 7" descr="IMG_20180619_122805">
            <a:extLst>
              <a:ext uri="{FF2B5EF4-FFF2-40B4-BE49-F238E27FC236}">
                <a16:creationId xmlns:a16="http://schemas.microsoft.com/office/drawing/2014/main" id="{E979D53D-BCD3-4136-847C-5BFDDA5BCFA6}"/>
              </a:ext>
            </a:extLst>
          </p:cNvPr>
          <p:cNvPicPr>
            <a:picLocks noGrp="1" noChangeAspect="1"/>
          </p:cNvPicPr>
          <p:nvPr isPhoto="1"/>
        </p:nvPicPr>
        <p:blipFill rotWithShape="1">
          <a:blip r:embed="rId2" cstate="email">
            <a:lum/>
            <a:extLst>
              <a:ext uri="{28A0092B-C50C-407E-A947-70E740481C1C}">
                <a14:useLocalDpi xmlns:a14="http://schemas.microsoft.com/office/drawing/2010/main"/>
              </a:ext>
            </a:extLst>
          </a:blip>
          <a:srcRect/>
          <a:stretch/>
        </p:blipFill>
        <p:spPr>
          <a:xfrm rot="16200000">
            <a:off x="1995027" y="860788"/>
            <a:ext cx="3781889" cy="7209236"/>
          </a:xfrm>
          <a:prstGeom prst="rect">
            <a:avLst/>
          </a:prstGeom>
        </p:spPr>
      </p:pic>
      <p:sp>
        <p:nvSpPr>
          <p:cNvPr id="10" name="TextBox 5">
            <a:extLst>
              <a:ext uri="{FF2B5EF4-FFF2-40B4-BE49-F238E27FC236}">
                <a16:creationId xmlns:a16="http://schemas.microsoft.com/office/drawing/2014/main" id="{00528AA1-691B-4DC1-A334-F165DF78050A}"/>
              </a:ext>
            </a:extLst>
          </p:cNvPr>
          <p:cNvSpPr txBox="1">
            <a:spLocks noChangeArrowheads="1"/>
          </p:cNvSpPr>
          <p:nvPr/>
        </p:nvSpPr>
        <p:spPr bwMode="auto">
          <a:xfrm>
            <a:off x="7570224" y="3516313"/>
            <a:ext cx="1489368"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GB" altLang="en-US" sz="1600" dirty="0">
                <a:solidFill>
                  <a:srgbClr val="FF0000"/>
                </a:solidFill>
                <a:latin typeface="Arial" charset="0"/>
              </a:rPr>
              <a:t>This shows a good understanding of electrical conduction and  insulation.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CFF22021-54B5-459B-8092-23BD22731B60}" type="slidenum">
              <a:rPr lang="en-US" altLang="en-US" sz="1200">
                <a:solidFill>
                  <a:srgbClr val="898989"/>
                </a:solidFill>
              </a:rPr>
              <a:pPr>
                <a:spcBef>
                  <a:spcPct val="0"/>
                </a:spcBef>
                <a:buFontTx/>
                <a:buNone/>
              </a:pPr>
              <a:t>27</a:t>
            </a:fld>
            <a:endParaRPr lang="en-US" altLang="en-US" sz="1200">
              <a:solidFill>
                <a:srgbClr val="898989"/>
              </a:solidFill>
            </a:endParaRPr>
          </a:p>
        </p:txBody>
      </p:sp>
      <p:sp>
        <p:nvSpPr>
          <p:cNvPr id="5" name="Rectangle 4"/>
          <p:cNvSpPr/>
          <p:nvPr/>
        </p:nvSpPr>
        <p:spPr>
          <a:xfrm>
            <a:off x="165100" y="115888"/>
            <a:ext cx="8799513" cy="1570037"/>
          </a:xfrm>
          <a:prstGeom prst="rect">
            <a:avLst/>
          </a:prstGeom>
        </p:spPr>
        <p:txBody>
          <a:bodyPr>
            <a:spAutoFit/>
          </a:bodyPr>
          <a:lstStyle/>
          <a:p>
            <a:pPr>
              <a:defRPr/>
            </a:pPr>
            <a:r>
              <a:rPr lang="en-GB" sz="1600" b="1" dirty="0">
                <a:latin typeface="Arial" panose="020B0604020202020204" pitchFamily="34" charset="0"/>
                <a:cs typeface="Arial" panose="020B0604020202020204" pitchFamily="34" charset="0"/>
              </a:rPr>
              <a:t>Creating gases</a:t>
            </a:r>
          </a:p>
          <a:p>
            <a:pPr marL="285750" indent="-285750">
              <a:buFont typeface="Arial" panose="020B0604020202020204" pitchFamily="34" charset="0"/>
              <a:buChar char="•"/>
              <a:defRPr/>
            </a:pPr>
            <a:r>
              <a:rPr lang="en-GB" sz="1600" dirty="0">
                <a:latin typeface="Arial" panose="020B0604020202020204" pitchFamily="34" charset="0"/>
                <a:cs typeface="Arial" panose="020B0604020202020204" pitchFamily="34" charset="0"/>
              </a:rPr>
              <a:t>demonstrate that dissolving, mixing and changes of state are reversible changes </a:t>
            </a:r>
          </a:p>
          <a:p>
            <a:pPr marL="285750" indent="-285750">
              <a:buFont typeface="Arial" panose="020B0604020202020204" pitchFamily="34" charset="0"/>
              <a:buChar char="•"/>
              <a:defRPr/>
            </a:pPr>
            <a:r>
              <a:rPr lang="en-GB" sz="1600" dirty="0">
                <a:latin typeface="Arial" panose="020B0604020202020204" pitchFamily="34" charset="0"/>
                <a:cs typeface="Arial" panose="020B0604020202020204" pitchFamily="34" charset="0"/>
              </a:rPr>
              <a:t>explain that some changes result in the formation of new materials, and that this kind of change is not usually reversible, including changes associated with burning and the action of acid on bicarbonate of soda</a:t>
            </a:r>
          </a:p>
          <a:p>
            <a:pPr marL="285750" indent="-285750">
              <a:buFont typeface="Arial" panose="020B0604020202020204" pitchFamily="34" charset="0"/>
              <a:buChar char="•"/>
              <a:defRPr/>
            </a:pPr>
            <a:endParaRPr lang="en-GB" sz="1600" dirty="0">
              <a:latin typeface="Arial" panose="020B0604020202020204" pitchFamily="34" charset="0"/>
              <a:cs typeface="Arial" panose="020B0604020202020204" pitchFamily="34" charset="0"/>
            </a:endParaRPr>
          </a:p>
        </p:txBody>
      </p:sp>
      <p:sp>
        <p:nvSpPr>
          <p:cNvPr id="32774" name="TextBox 5"/>
          <p:cNvSpPr txBox="1">
            <a:spLocks noChangeArrowheads="1"/>
          </p:cNvSpPr>
          <p:nvPr/>
        </p:nvSpPr>
        <p:spPr bwMode="auto">
          <a:xfrm>
            <a:off x="165100" y="1557338"/>
            <a:ext cx="879951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GB" altLang="en-US" sz="1600" dirty="0">
                <a:latin typeface="Arial" charset="0"/>
              </a:rPr>
              <a:t>The children were given a white powder (bicarbonate of soda) and asked to observe what happens then it was added to different liquids.</a:t>
            </a:r>
          </a:p>
        </p:txBody>
      </p:sp>
      <p:pic>
        <p:nvPicPr>
          <p:cNvPr id="9" name="Picture 8" descr="IMG_20180619_122722">
            <a:extLst>
              <a:ext uri="{FF2B5EF4-FFF2-40B4-BE49-F238E27FC236}">
                <a16:creationId xmlns:a16="http://schemas.microsoft.com/office/drawing/2014/main" id="{4902C3E7-EEC4-42D5-A493-F31240779245}"/>
              </a:ext>
            </a:extLst>
          </p:cNvPr>
          <p:cNvPicPr>
            <a:picLocks noGrp="1" noChangeAspect="1"/>
          </p:cNvPicPr>
          <p:nvPr isPhoto="1"/>
        </p:nvPicPr>
        <p:blipFill rotWithShape="1">
          <a:blip r:embed="rId2" cstate="email">
            <a:lum/>
            <a:extLst>
              <a:ext uri="{28A0092B-C50C-407E-A947-70E740481C1C}">
                <a14:useLocalDpi xmlns:a14="http://schemas.microsoft.com/office/drawing/2010/main"/>
              </a:ext>
            </a:extLst>
          </a:blip>
          <a:srcRect/>
          <a:stretch/>
        </p:blipFill>
        <p:spPr>
          <a:xfrm rot="16200000">
            <a:off x="4684117" y="572858"/>
            <a:ext cx="2657740" cy="5903249"/>
          </a:xfrm>
          <a:prstGeom prst="rect">
            <a:avLst/>
          </a:prstGeom>
        </p:spPr>
      </p:pic>
      <p:sp>
        <p:nvSpPr>
          <p:cNvPr id="2" name="TextBox 1">
            <a:extLst>
              <a:ext uri="{FF2B5EF4-FFF2-40B4-BE49-F238E27FC236}">
                <a16:creationId xmlns:a16="http://schemas.microsoft.com/office/drawing/2014/main" id="{22B0853B-7B9F-492D-B4AB-BF78D27205B6}"/>
              </a:ext>
            </a:extLst>
          </p:cNvPr>
          <p:cNvSpPr txBox="1"/>
          <p:nvPr/>
        </p:nvSpPr>
        <p:spPr>
          <a:xfrm>
            <a:off x="165101" y="2185391"/>
            <a:ext cx="2760980" cy="1477328"/>
          </a:xfrm>
          <a:prstGeom prst="rect">
            <a:avLst/>
          </a:prstGeom>
          <a:noFill/>
        </p:spPr>
        <p:txBody>
          <a:bodyPr wrap="square" rtlCol="0">
            <a:spAutoFit/>
          </a:bodyPr>
          <a:lstStyle/>
          <a:p>
            <a:r>
              <a:rPr lang="en-GB" dirty="0">
                <a:solidFill>
                  <a:srgbClr val="FF0000"/>
                </a:solidFill>
              </a:rPr>
              <a:t>Melissa chose to note whether the powder dissolved or not, showing recollection of her prior knowledge.</a:t>
            </a:r>
          </a:p>
        </p:txBody>
      </p:sp>
      <p:sp>
        <p:nvSpPr>
          <p:cNvPr id="3" name="TextBox 2">
            <a:extLst>
              <a:ext uri="{FF2B5EF4-FFF2-40B4-BE49-F238E27FC236}">
                <a16:creationId xmlns:a16="http://schemas.microsoft.com/office/drawing/2014/main" id="{12F523B4-A3A5-4132-B6AC-8C976F9C4BBD}"/>
              </a:ext>
            </a:extLst>
          </p:cNvPr>
          <p:cNvSpPr txBox="1"/>
          <p:nvPr/>
        </p:nvSpPr>
        <p:spPr>
          <a:xfrm>
            <a:off x="179389" y="3865098"/>
            <a:ext cx="2760980" cy="2585323"/>
          </a:xfrm>
          <a:prstGeom prst="rect">
            <a:avLst/>
          </a:prstGeom>
          <a:noFill/>
        </p:spPr>
        <p:txBody>
          <a:bodyPr wrap="square" rtlCol="0">
            <a:spAutoFit/>
          </a:bodyPr>
          <a:lstStyle/>
          <a:p>
            <a:r>
              <a:rPr lang="en-GB" dirty="0"/>
              <a:t>The teacher then explained that the solid is reacting with the liquid to create a new material – the gas. The children then observed a fizzy tablet in water and the teacher demonstrated using this reaction to launch a cannister.</a:t>
            </a:r>
          </a:p>
        </p:txBody>
      </p:sp>
      <p:sp>
        <p:nvSpPr>
          <p:cNvPr id="4" name="TextBox 3">
            <a:extLst>
              <a:ext uri="{FF2B5EF4-FFF2-40B4-BE49-F238E27FC236}">
                <a16:creationId xmlns:a16="http://schemas.microsoft.com/office/drawing/2014/main" id="{88A4800A-D689-496E-A1AF-2C8F676E3263}"/>
              </a:ext>
            </a:extLst>
          </p:cNvPr>
          <p:cNvSpPr txBox="1"/>
          <p:nvPr/>
        </p:nvSpPr>
        <p:spPr>
          <a:xfrm>
            <a:off x="3061362" y="4994031"/>
            <a:ext cx="3142271" cy="1200329"/>
          </a:xfrm>
          <a:prstGeom prst="rect">
            <a:avLst/>
          </a:prstGeom>
          <a:noFill/>
        </p:spPr>
        <p:txBody>
          <a:bodyPr wrap="square" rtlCol="0">
            <a:spAutoFit/>
          </a:bodyPr>
          <a:lstStyle/>
          <a:p>
            <a:r>
              <a:rPr lang="en-GB" dirty="0">
                <a:solidFill>
                  <a:schemeClr val="accent6"/>
                </a:solidFill>
              </a:rPr>
              <a:t>The tablet reacts with the water to make a gas. When there is too much gas to fit in the pot the lids flies off.</a:t>
            </a:r>
          </a:p>
        </p:txBody>
      </p:sp>
      <p:sp>
        <p:nvSpPr>
          <p:cNvPr id="6" name="TextBox 5">
            <a:extLst>
              <a:ext uri="{FF2B5EF4-FFF2-40B4-BE49-F238E27FC236}">
                <a16:creationId xmlns:a16="http://schemas.microsoft.com/office/drawing/2014/main" id="{539FB4EB-5DF0-48D7-BB1C-38D867B9D7C6}"/>
              </a:ext>
            </a:extLst>
          </p:cNvPr>
          <p:cNvSpPr txBox="1"/>
          <p:nvPr/>
        </p:nvSpPr>
        <p:spPr>
          <a:xfrm>
            <a:off x="6324626" y="4994031"/>
            <a:ext cx="2639985" cy="1200329"/>
          </a:xfrm>
          <a:prstGeom prst="rect">
            <a:avLst/>
          </a:prstGeom>
          <a:noFill/>
        </p:spPr>
        <p:txBody>
          <a:bodyPr wrap="square" rtlCol="0">
            <a:spAutoFit/>
          </a:bodyPr>
          <a:lstStyle/>
          <a:p>
            <a:r>
              <a:rPr lang="en-GB" dirty="0">
                <a:solidFill>
                  <a:srgbClr val="FF0000"/>
                </a:solidFill>
              </a:rPr>
              <a:t>Melissa applies her knowledge of a chemical reaction to this new situation.</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F2D1080A-4B6E-4E22-B502-29CB42E5BB30}" type="slidenum">
              <a:rPr lang="en-US" altLang="en-US" sz="1200">
                <a:solidFill>
                  <a:srgbClr val="898989"/>
                </a:solidFill>
              </a:rPr>
              <a:pPr>
                <a:spcBef>
                  <a:spcPct val="0"/>
                </a:spcBef>
                <a:buFontTx/>
                <a:buNone/>
              </a:pPr>
              <a:t>28</a:t>
            </a:fld>
            <a:endParaRPr lang="en-US" altLang="en-US" sz="1200">
              <a:solidFill>
                <a:srgbClr val="898989"/>
              </a:solidFill>
            </a:endParaRPr>
          </a:p>
        </p:txBody>
      </p:sp>
      <p:sp>
        <p:nvSpPr>
          <p:cNvPr id="4" name="Rectangle 3"/>
          <p:cNvSpPr/>
          <p:nvPr/>
        </p:nvSpPr>
        <p:spPr>
          <a:xfrm>
            <a:off x="165100" y="115888"/>
            <a:ext cx="8799513" cy="1570037"/>
          </a:xfrm>
          <a:prstGeom prst="rect">
            <a:avLst/>
          </a:prstGeom>
        </p:spPr>
        <p:txBody>
          <a:bodyPr>
            <a:spAutoFit/>
          </a:bodyPr>
          <a:lstStyle/>
          <a:p>
            <a:pPr>
              <a:defRPr/>
            </a:pPr>
            <a:r>
              <a:rPr lang="en-GB" sz="1600" b="1" dirty="0">
                <a:latin typeface="Arial" panose="020B0604020202020204" pitchFamily="34" charset="0"/>
                <a:cs typeface="Arial" panose="020B0604020202020204" pitchFamily="34" charset="0"/>
              </a:rPr>
              <a:t>Summarising learning</a:t>
            </a:r>
          </a:p>
          <a:p>
            <a:pPr marL="285750" indent="-285750">
              <a:buFont typeface="Arial" panose="020B0604020202020204" pitchFamily="34" charset="0"/>
              <a:buChar char="•"/>
              <a:defRPr/>
            </a:pPr>
            <a:r>
              <a:rPr lang="en-GB" sz="1600" dirty="0">
                <a:latin typeface="Arial" panose="020B0604020202020204" pitchFamily="34" charset="0"/>
                <a:cs typeface="Arial" panose="020B0604020202020204" pitchFamily="34" charset="0"/>
              </a:rPr>
              <a:t>demonstrate that dissolving, mixing and changes of state are reversible changes </a:t>
            </a:r>
          </a:p>
          <a:p>
            <a:pPr marL="285750" indent="-285750">
              <a:buFont typeface="Arial" panose="020B0604020202020204" pitchFamily="34" charset="0"/>
              <a:buChar char="•"/>
              <a:defRPr/>
            </a:pPr>
            <a:r>
              <a:rPr lang="en-GB" sz="1600" dirty="0">
                <a:latin typeface="Arial" panose="020B0604020202020204" pitchFamily="34" charset="0"/>
                <a:cs typeface="Arial" panose="020B0604020202020204" pitchFamily="34" charset="0"/>
              </a:rPr>
              <a:t>explain that some changes result in the formation of new materials, and that this kind of change is not usually reversible, including changes associated with burning and the action of acid on bicarbonate of soda</a:t>
            </a:r>
          </a:p>
          <a:p>
            <a:pPr marL="285750" indent="-285750">
              <a:buFont typeface="Arial" panose="020B0604020202020204" pitchFamily="34" charset="0"/>
              <a:buChar char="•"/>
              <a:defRPr/>
            </a:pPr>
            <a:endParaRPr lang="en-GB" sz="1600" dirty="0">
              <a:latin typeface="Arial" panose="020B0604020202020204" pitchFamily="34" charset="0"/>
              <a:cs typeface="Arial" panose="020B0604020202020204" pitchFamily="34" charset="0"/>
            </a:endParaRPr>
          </a:p>
        </p:txBody>
      </p:sp>
      <p:sp>
        <p:nvSpPr>
          <p:cNvPr id="35845" name="TextBox 4"/>
          <p:cNvSpPr txBox="1">
            <a:spLocks noChangeArrowheads="1"/>
          </p:cNvSpPr>
          <p:nvPr/>
        </p:nvSpPr>
        <p:spPr bwMode="auto">
          <a:xfrm>
            <a:off x="165100" y="1484313"/>
            <a:ext cx="88138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GB" altLang="en-US" sz="1600" dirty="0">
                <a:latin typeface="Arial" charset="0"/>
              </a:rPr>
              <a:t>The children were given time to research reversible and irreversible changes using the internet and then to present their understanding. </a:t>
            </a:r>
          </a:p>
        </p:txBody>
      </p:sp>
      <p:sp>
        <p:nvSpPr>
          <p:cNvPr id="35846" name="TextBox 5"/>
          <p:cNvSpPr txBox="1">
            <a:spLocks noChangeArrowheads="1"/>
          </p:cNvSpPr>
          <p:nvPr/>
        </p:nvSpPr>
        <p:spPr bwMode="auto">
          <a:xfrm>
            <a:off x="6738426" y="2560879"/>
            <a:ext cx="2226188" cy="3293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GB" altLang="en-US" sz="1600" dirty="0">
                <a:solidFill>
                  <a:srgbClr val="FF0000"/>
                </a:solidFill>
                <a:latin typeface="Arial" charset="0"/>
              </a:rPr>
              <a:t>Melissa gives two examples of reversible changes (melting and dissolving) and explains how to change them back also two examples an irreversible changes (cooking and burning). She recognises that the wood has turned into a new material (ash).</a:t>
            </a:r>
          </a:p>
        </p:txBody>
      </p:sp>
      <p:pic>
        <p:nvPicPr>
          <p:cNvPr id="9" name="Picture 8" descr="IMG_20180619_122809">
            <a:extLst>
              <a:ext uri="{FF2B5EF4-FFF2-40B4-BE49-F238E27FC236}">
                <a16:creationId xmlns:a16="http://schemas.microsoft.com/office/drawing/2014/main" id="{84D29F3D-3A8A-4886-97E7-01450AA0F423}"/>
              </a:ext>
            </a:extLst>
          </p:cNvPr>
          <p:cNvPicPr>
            <a:picLocks noGrp="1" noChangeAspect="1"/>
          </p:cNvPicPr>
          <p:nvPr isPhoto="1"/>
        </p:nvPicPr>
        <p:blipFill rotWithShape="1">
          <a:blip r:embed="rId2" cstate="email">
            <a:lum/>
            <a:extLst>
              <a:ext uri="{28A0092B-C50C-407E-A947-70E740481C1C}">
                <a14:useLocalDpi xmlns:a14="http://schemas.microsoft.com/office/drawing/2010/main"/>
              </a:ext>
            </a:extLst>
          </a:blip>
          <a:srcRect/>
          <a:stretch/>
        </p:blipFill>
        <p:spPr>
          <a:xfrm>
            <a:off x="165100" y="2182639"/>
            <a:ext cx="6424948" cy="4538837"/>
          </a:xfrm>
          <a:prstGeom prst="rect">
            <a:avLst/>
          </a:prstGeo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2">
            <a:extLst>
              <a:ext uri="{FF2B5EF4-FFF2-40B4-BE49-F238E27FC236}">
                <a16:creationId xmlns:a16="http://schemas.microsoft.com/office/drawing/2014/main" id="{859568D5-C6D3-4D64-95E4-61425F144FE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0B0FC53-E951-4A03-BD22-88570316EFE2}" type="slidenum">
              <a:rPr lang="en-US" altLang="en-US" sz="1200" smtClean="0">
                <a:solidFill>
                  <a:srgbClr val="898989"/>
                </a:solidFill>
              </a:rPr>
              <a:pPr>
                <a:spcBef>
                  <a:spcPct val="0"/>
                </a:spcBef>
                <a:buFontTx/>
                <a:buNone/>
              </a:pPr>
              <a:t>29</a:t>
            </a:fld>
            <a:endParaRPr lang="en-US" altLang="en-US" sz="1200" dirty="0">
              <a:solidFill>
                <a:srgbClr val="898989"/>
              </a:solidFill>
            </a:endParaRPr>
          </a:p>
        </p:txBody>
      </p:sp>
      <p:sp>
        <p:nvSpPr>
          <p:cNvPr id="4" name="Title 1">
            <a:extLst>
              <a:ext uri="{FF2B5EF4-FFF2-40B4-BE49-F238E27FC236}">
                <a16:creationId xmlns:a16="http://schemas.microsoft.com/office/drawing/2014/main" id="{AC75DCFD-3EE8-4FD6-B4ED-D44FE8673CE3}"/>
              </a:ext>
            </a:extLst>
          </p:cNvPr>
          <p:cNvSpPr txBox="1">
            <a:spLocks/>
          </p:cNvSpPr>
          <p:nvPr/>
        </p:nvSpPr>
        <p:spPr>
          <a:xfrm>
            <a:off x="628650" y="576263"/>
            <a:ext cx="7886700" cy="668337"/>
          </a:xfrm>
          <a:prstGeom prst="rect">
            <a:avLst/>
          </a:prstGeom>
          <a:solidFill>
            <a:srgbClr val="009EE0"/>
          </a:solidFill>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GB" sz="3200" spc="-150" dirty="0">
                <a:solidFill>
                  <a:schemeClr val="bg1"/>
                </a:solidFill>
              </a:rPr>
              <a:t>Overall Summary - Secure</a:t>
            </a:r>
          </a:p>
        </p:txBody>
      </p:sp>
      <p:sp>
        <p:nvSpPr>
          <p:cNvPr id="2" name="TextBox 1">
            <a:extLst>
              <a:ext uri="{FF2B5EF4-FFF2-40B4-BE49-F238E27FC236}">
                <a16:creationId xmlns:a16="http://schemas.microsoft.com/office/drawing/2014/main" id="{2449CAFC-54C0-4D9E-BB23-F4D3A2636621}"/>
              </a:ext>
            </a:extLst>
          </p:cNvPr>
          <p:cNvSpPr txBox="1"/>
          <p:nvPr/>
        </p:nvSpPr>
        <p:spPr>
          <a:xfrm>
            <a:off x="628650" y="1815152"/>
            <a:ext cx="7886700" cy="3190489"/>
          </a:xfrm>
          <a:prstGeom prst="rect">
            <a:avLst/>
          </a:prstGeom>
          <a:noFill/>
        </p:spPr>
        <p:txBody>
          <a:bodyPr wrap="square" rtlCol="0">
            <a:spAutoFit/>
          </a:bodyPr>
          <a:lstStyle/>
          <a:p>
            <a:pPr>
              <a:lnSpc>
                <a:spcPct val="107000"/>
              </a:lnSpc>
              <a:spcAft>
                <a:spcPts val="600"/>
              </a:spcAft>
              <a:defRPr/>
            </a:pPr>
            <a:r>
              <a:rPr lang="en-GB" b="1" dirty="0">
                <a:latin typeface="Arial" panose="020B0604020202020204" pitchFamily="34" charset="0"/>
                <a:ea typeface="Calibri" panose="020F0502020204030204" pitchFamily="34" charset="0"/>
                <a:cs typeface="Times New Roman" panose="02020603050405020304" pitchFamily="18" charset="0"/>
              </a:rPr>
              <a:t>Overall summary – secure</a:t>
            </a:r>
          </a:p>
          <a:p>
            <a:pPr>
              <a:lnSpc>
                <a:spcPct val="107000"/>
              </a:lnSpc>
              <a:spcAft>
                <a:spcPts val="600"/>
              </a:spcAft>
              <a:defRPr/>
            </a:pPr>
            <a:r>
              <a:rPr lang="en-GB" dirty="0">
                <a:latin typeface="Arial" panose="020B0604020202020204" pitchFamily="34" charset="0"/>
                <a:ea typeface="Calibri" panose="020F0502020204030204" pitchFamily="34" charset="0"/>
                <a:cs typeface="Times New Roman" panose="02020603050405020304" pitchFamily="18" charset="0"/>
              </a:rPr>
              <a:t>Melissa talks about the properties of the materials used for different objects based on her prior knowledge and testing, explaining why a material is suitable for a particular purpose. She sorts materials using a range of criteria. She understands that some solids dissolve in water to form a solution. She has carried out investigations into the rate of dissolving and can relate her results to her understanding. She can separate mixtures using a range of techniques. She can explain which changes are reversible and which are not reversible.</a:t>
            </a:r>
          </a:p>
          <a:p>
            <a:endParaRPr lang="en-GB" dirty="0"/>
          </a:p>
        </p:txBody>
      </p:sp>
    </p:spTree>
    <p:extLst>
      <p:ext uri="{BB962C8B-B14F-4D97-AF65-F5344CB8AC3E}">
        <p14:creationId xmlns:p14="http://schemas.microsoft.com/office/powerpoint/2010/main" val="7709338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723900" y="2811463"/>
          <a:ext cx="7688263" cy="3403618"/>
        </p:xfrm>
        <a:graphic>
          <a:graphicData uri="http://schemas.openxmlformats.org/drawingml/2006/table">
            <a:tbl>
              <a:tblPr/>
              <a:tblGrid>
                <a:gridCol w="842963">
                  <a:extLst>
                    <a:ext uri="{9D8B030D-6E8A-4147-A177-3AD203B41FA5}">
                      <a16:colId xmlns:a16="http://schemas.microsoft.com/office/drawing/2014/main" val="3620304030"/>
                    </a:ext>
                  </a:extLst>
                </a:gridCol>
                <a:gridCol w="1377950">
                  <a:extLst>
                    <a:ext uri="{9D8B030D-6E8A-4147-A177-3AD203B41FA5}">
                      <a16:colId xmlns:a16="http://schemas.microsoft.com/office/drawing/2014/main" val="1916656163"/>
                    </a:ext>
                  </a:extLst>
                </a:gridCol>
                <a:gridCol w="2335212">
                  <a:extLst>
                    <a:ext uri="{9D8B030D-6E8A-4147-A177-3AD203B41FA5}">
                      <a16:colId xmlns:a16="http://schemas.microsoft.com/office/drawing/2014/main" val="1215829146"/>
                    </a:ext>
                  </a:extLst>
                </a:gridCol>
                <a:gridCol w="3132138">
                  <a:extLst>
                    <a:ext uri="{9D8B030D-6E8A-4147-A177-3AD203B41FA5}">
                      <a16:colId xmlns:a16="http://schemas.microsoft.com/office/drawing/2014/main" val="3426695381"/>
                    </a:ext>
                  </a:extLst>
                </a:gridCol>
              </a:tblGrid>
              <a:tr h="602328">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br>
                        <a:rPr kumimoji="0" lang="en-GB" altLang="en-US" sz="1200" b="0" i="0" u="none" strike="noStrike" cap="none" normalizeH="0" baseline="0">
                          <a:ln>
                            <a:noFill/>
                          </a:ln>
                          <a:solidFill>
                            <a:srgbClr val="3C3C3C"/>
                          </a:solidFill>
                          <a:effectLst/>
                          <a:latin typeface="Arial" panose="020B0604020202020204" pitchFamily="34" charset="0"/>
                          <a:cs typeface="Arial" panose="020B0604020202020204" pitchFamily="34" charset="0"/>
                        </a:rPr>
                      </a:br>
                      <a:br>
                        <a:rPr kumimoji="0" lang="en-GB" altLang="en-US" sz="1200" b="0" i="0" u="none" strike="noStrike" cap="none" normalizeH="0" baseline="0">
                          <a:ln>
                            <a:noFill/>
                          </a:ln>
                          <a:solidFill>
                            <a:srgbClr val="3C3C3C"/>
                          </a:solidFill>
                          <a:effectLst/>
                          <a:latin typeface="Arial" panose="020B0604020202020204" pitchFamily="34" charset="0"/>
                          <a:cs typeface="Arial" panose="020B0604020202020204" pitchFamily="34" charset="0"/>
                        </a:rPr>
                      </a:br>
                      <a:endParaRPr kumimoji="0" lang="en-GB" altLang="en-US" sz="1200" b="0" i="0" u="none" strike="noStrike" cap="none" normalizeH="0" baseline="0">
                        <a:ln>
                          <a:noFill/>
                        </a:ln>
                        <a:solidFill>
                          <a:srgbClr val="3C3C3C"/>
                        </a:solidFill>
                        <a:effectLst/>
                        <a:latin typeface="Arial" panose="020B0604020202020204" pitchFamily="34" charset="0"/>
                        <a:cs typeface="Arial" panose="020B0604020202020204" pitchFamily="34" charset="0"/>
                      </a:endParaRPr>
                    </a:p>
                  </a:txBody>
                  <a:tcPr marL="44767" marR="44767" marT="26853" marB="2685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7AB51D"/>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br>
                        <a:rPr kumimoji="0" lang="en-GB" altLang="en-US" sz="1200" b="0" i="0" u="none" strike="noStrike" cap="none" normalizeH="0" baseline="0">
                          <a:ln>
                            <a:noFill/>
                          </a:ln>
                          <a:solidFill>
                            <a:srgbClr val="3C3C3C"/>
                          </a:solidFill>
                          <a:effectLst/>
                          <a:latin typeface="Arial" panose="020B0604020202020204" pitchFamily="34" charset="0"/>
                          <a:cs typeface="Arial" panose="020B0604020202020204" pitchFamily="34" charset="0"/>
                        </a:rPr>
                      </a:br>
                      <a:endParaRPr kumimoji="0" lang="en-GB" altLang="en-US" sz="1200" b="0" i="0" u="none" strike="noStrike" cap="none" normalizeH="0" baseline="0">
                        <a:ln>
                          <a:noFill/>
                        </a:ln>
                        <a:solidFill>
                          <a:srgbClr val="3C3C3C"/>
                        </a:solidFill>
                        <a:effectLst/>
                        <a:latin typeface="Arial" panose="020B0604020202020204" pitchFamily="34" charset="0"/>
                        <a:cs typeface="Arial" panose="020B0604020202020204" pitchFamily="34" charset="0"/>
                      </a:endParaRPr>
                    </a:p>
                  </a:txBody>
                  <a:tcPr marL="44767" marR="44767" marT="26853" marB="2685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b="1" i="0" u="none" strike="noStrike" cap="none" normalizeH="0" baseline="0">
                          <a:ln>
                            <a:noFill/>
                          </a:ln>
                          <a:solidFill>
                            <a:srgbClr val="3C3C3C"/>
                          </a:solidFill>
                          <a:effectLst/>
                          <a:latin typeface="Arial" panose="020B0604020202020204" pitchFamily="34" charset="0"/>
                          <a:cs typeface="Arial" panose="020B0604020202020204" pitchFamily="34" charset="0"/>
                        </a:rPr>
                        <a:t>Key Learning </a:t>
                      </a:r>
                      <a:endParaRPr kumimoji="0" lang="en-GB" altLang="en-US" sz="1200" b="0" i="0" u="none" strike="noStrike" cap="none" normalizeH="0" baseline="0">
                        <a:ln>
                          <a:noFill/>
                        </a:ln>
                        <a:solidFill>
                          <a:srgbClr val="3C3C3C"/>
                        </a:solidFill>
                        <a:effectLst/>
                        <a:latin typeface="Arial" panose="020B0604020202020204" pitchFamily="34" charset="0"/>
                        <a:cs typeface="Arial" panose="020B0604020202020204" pitchFamily="34" charset="0"/>
                      </a:endParaRPr>
                    </a:p>
                  </a:txBody>
                  <a:tcPr marL="44767" marR="44767" marT="26853" marB="26853" horzOverflow="overflow">
                    <a:lnL w="9525" cap="flat" cmpd="sng" algn="ctr">
                      <a:solidFill>
                        <a:srgbClr val="000000"/>
                      </a:solidFill>
                      <a:prstDash val="solid"/>
                      <a:round/>
                      <a:headEnd type="none" w="med" len="med"/>
                      <a:tailEnd type="none" w="med" len="med"/>
                    </a:lnL>
                    <a:lnR w="12700" cap="flat" cmpd="sng" algn="ctr">
                      <a:solidFill>
                        <a:srgbClr val="3C3C3C"/>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b="1" i="0" u="none" strike="noStrike" cap="none" normalizeH="0" baseline="0">
                          <a:ln>
                            <a:noFill/>
                          </a:ln>
                          <a:solidFill>
                            <a:srgbClr val="3C3C3C"/>
                          </a:solidFill>
                          <a:effectLst/>
                          <a:latin typeface="Arial" panose="020B0604020202020204" pitchFamily="34" charset="0"/>
                          <a:cs typeface="Arial" panose="020B0604020202020204" pitchFamily="34" charset="0"/>
                        </a:rPr>
                        <a:t>Possible Evidence</a:t>
                      </a:r>
                      <a:endParaRPr kumimoji="0" lang="en-GB" altLang="en-US" sz="1200" b="0" i="0" u="none" strike="noStrike" cap="none" normalizeH="0" baseline="0">
                        <a:ln>
                          <a:noFill/>
                        </a:ln>
                        <a:solidFill>
                          <a:srgbClr val="3C3C3C"/>
                        </a:solidFill>
                        <a:effectLst/>
                        <a:latin typeface="Arial" panose="020B0604020202020204" pitchFamily="34" charset="0"/>
                        <a:cs typeface="Arial" panose="020B0604020202020204" pitchFamily="34" charset="0"/>
                      </a:endParaRPr>
                    </a:p>
                  </a:txBody>
                  <a:tcPr marL="44767" marR="44767" marT="26853" marB="26853" horzOverflow="overflow">
                    <a:lnL w="12700" cap="flat" cmpd="sng" algn="ctr">
                      <a:solidFill>
                        <a:srgbClr val="3C3C3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49867854"/>
                  </a:ext>
                </a:extLst>
              </a:tr>
              <a:tr h="1349054">
                <a:tc rowSpan="2">
                  <a:txBody>
                    <a:bodyPr/>
                    <a:lstStyle>
                      <a:lvl1pPr marL="71438">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71438" marR="0" lvl="0" indent="0" algn="ctr" defTabSz="914400" rtl="0" eaLnBrk="1" fontAlgn="t" latinLnBrk="0" hangingPunct="1">
                        <a:lnSpc>
                          <a:spcPct val="100000"/>
                        </a:lnSpc>
                        <a:spcBef>
                          <a:spcPct val="0"/>
                        </a:spcBef>
                        <a:spcAft>
                          <a:spcPct val="0"/>
                        </a:spcAft>
                        <a:buClrTx/>
                        <a:buSzTx/>
                        <a:buFontTx/>
                        <a:buNone/>
                        <a:tabLst/>
                      </a:pPr>
                      <a:r>
                        <a:rPr kumimoji="0" lang="en-GB" altLang="en-US" sz="1200" b="1" i="0" u="none" strike="noStrike" cap="none" normalizeH="0" baseline="0">
                          <a:ln>
                            <a:noFill/>
                          </a:ln>
                          <a:solidFill>
                            <a:srgbClr val="3C3C3C"/>
                          </a:solidFill>
                          <a:effectLst/>
                          <a:latin typeface="Arial" panose="020B0604020202020204" pitchFamily="34" charset="0"/>
                          <a:cs typeface="Arial" panose="020B0604020202020204" pitchFamily="34" charset="0"/>
                        </a:rPr>
                        <a:t>Secure</a:t>
                      </a:r>
                      <a:endParaRPr kumimoji="0" lang="en-GB" altLang="en-US" sz="1200" b="0" i="0" u="none" strike="noStrike" cap="none" normalizeH="0" baseline="0">
                        <a:ln>
                          <a:noFill/>
                        </a:ln>
                        <a:solidFill>
                          <a:srgbClr val="3C3C3C"/>
                        </a:solidFill>
                        <a:effectLst/>
                        <a:latin typeface="Arial" panose="020B0604020202020204" pitchFamily="34" charset="0"/>
                        <a:cs typeface="Arial" panose="020B0604020202020204" pitchFamily="34" charset="0"/>
                      </a:endParaRPr>
                    </a:p>
                  </a:txBody>
                  <a:tcPr marL="44767" marR="44767" marT="26853" marB="2685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7AB51D"/>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b="0" i="0" u="none" strike="noStrike" cap="none" normalizeH="0" baseline="0">
                          <a:ln>
                            <a:noFill/>
                          </a:ln>
                          <a:solidFill>
                            <a:srgbClr val="3C3C3C"/>
                          </a:solidFill>
                          <a:effectLst/>
                          <a:latin typeface="Arial" panose="020B0604020202020204" pitchFamily="34" charset="0"/>
                          <a:cs typeface="Arial" panose="020B0604020202020204" pitchFamily="34" charset="0"/>
                        </a:rPr>
                        <a:t>Show understanding of a concept by using scientific vocabulary correctly </a:t>
                      </a:r>
                    </a:p>
                  </a:txBody>
                  <a:tcPr marL="44767" marR="44767" marT="26853" marB="2685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b="0" i="0" u="none" strike="noStrike" cap="none" normalizeH="0" baseline="0">
                          <a:ln>
                            <a:noFill/>
                          </a:ln>
                          <a:solidFill>
                            <a:srgbClr val="3C3C3C"/>
                          </a:solidFill>
                          <a:effectLst/>
                          <a:latin typeface="Arial" panose="020B0604020202020204" pitchFamily="34" charset="0"/>
                          <a:cs typeface="Arial" panose="020B0604020202020204" pitchFamily="34" charset="0"/>
                        </a:rPr>
                        <a:t>Overview paragraph describing curriculum</a:t>
                      </a:r>
                    </a:p>
                    <a:p>
                      <a:pPr marL="0" marR="0" lvl="0" indent="0" algn="l" defTabSz="914400" rtl="0" eaLnBrk="1" fontAlgn="t" latinLnBrk="0" hangingPunct="1">
                        <a:lnSpc>
                          <a:spcPct val="100000"/>
                        </a:lnSpc>
                        <a:spcBef>
                          <a:spcPct val="0"/>
                        </a:spcBef>
                        <a:spcAft>
                          <a:spcPct val="0"/>
                        </a:spcAft>
                        <a:buClrTx/>
                        <a:buSzTx/>
                        <a:buFontTx/>
                        <a:buNone/>
                        <a:tabLst/>
                      </a:pPr>
                      <a:br>
                        <a:rPr kumimoji="0" lang="en-GB" altLang="en-US" sz="1200" b="0" i="0" u="none" strike="noStrike" cap="none" normalizeH="0" baseline="0">
                          <a:ln>
                            <a:noFill/>
                          </a:ln>
                          <a:solidFill>
                            <a:srgbClr val="3C3C3C"/>
                          </a:solidFill>
                          <a:effectLst/>
                          <a:latin typeface="Arial" panose="020B0604020202020204" pitchFamily="34" charset="0"/>
                          <a:cs typeface="Arial" panose="020B0604020202020204" pitchFamily="34" charset="0"/>
                        </a:rPr>
                      </a:br>
                      <a:r>
                        <a:rPr kumimoji="0" lang="en-GB" altLang="en-US" sz="1200" b="0" i="0" u="none" strike="noStrike" cap="none" normalizeH="0" baseline="0">
                          <a:ln>
                            <a:noFill/>
                          </a:ln>
                          <a:solidFill>
                            <a:srgbClr val="3C3C3C"/>
                          </a:solidFill>
                          <a:effectLst/>
                          <a:latin typeface="Arial" panose="020B0604020202020204" pitchFamily="34" charset="0"/>
                          <a:cs typeface="Arial" panose="020B0604020202020204" pitchFamily="34" charset="0"/>
                        </a:rPr>
                        <a:t>Key vocabulary – list of words</a:t>
                      </a:r>
                    </a:p>
                  </a:txBody>
                  <a:tcPr marL="44767" marR="44767" marT="26853" marB="2685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b="0" i="0" u="none" strike="noStrike" cap="none" normalizeH="0" baseline="0">
                          <a:ln>
                            <a:noFill/>
                          </a:ln>
                          <a:solidFill>
                            <a:srgbClr val="3C3C3C"/>
                          </a:solidFill>
                          <a:effectLst/>
                          <a:latin typeface="Arial" panose="020B0604020202020204" pitchFamily="34" charset="0"/>
                          <a:cs typeface="Arial" panose="020B0604020202020204" pitchFamily="34" charset="0"/>
                        </a:rPr>
                        <a:t>Possible ways to demonstrate key learning, particularly correct usage of vocabulary</a:t>
                      </a:r>
                    </a:p>
                  </a:txBody>
                  <a:tcPr marL="44767" marR="44767" marT="26853" marB="2685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9867384"/>
                  </a:ext>
                </a:extLst>
              </a:tr>
              <a:tr h="1452218">
                <a:tc vMerge="1">
                  <a:txBody>
                    <a:bodyPr/>
                    <a:lstStyle/>
                    <a:p>
                      <a:endParaRPr lang="en-GB"/>
                    </a:p>
                  </a:txBody>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b="0" i="0" u="none" strike="noStrike" cap="none" normalizeH="0" baseline="0">
                          <a:ln>
                            <a:noFill/>
                          </a:ln>
                          <a:solidFill>
                            <a:srgbClr val="3C3C3C"/>
                          </a:solidFill>
                          <a:effectLst/>
                          <a:latin typeface="Arial" panose="020B0604020202020204" pitchFamily="34" charset="0"/>
                          <a:cs typeface="Arial" panose="020B0604020202020204" pitchFamily="34" charset="0"/>
                        </a:rPr>
                        <a:t>Apply knowledge in familiar related contexts </a:t>
                      </a:r>
                    </a:p>
                    <a:p>
                      <a:pPr marL="0" marR="0" lvl="0" indent="0" algn="l" defTabSz="914400" rtl="0" eaLnBrk="1" fontAlgn="t" latinLnBrk="0" hangingPunct="1">
                        <a:lnSpc>
                          <a:spcPct val="100000"/>
                        </a:lnSpc>
                        <a:spcBef>
                          <a:spcPct val="0"/>
                        </a:spcBef>
                        <a:spcAft>
                          <a:spcPct val="0"/>
                        </a:spcAft>
                        <a:buClrTx/>
                        <a:buSzTx/>
                        <a:buFontTx/>
                        <a:buNone/>
                        <a:tabLst/>
                      </a:pPr>
                      <a:br>
                        <a:rPr kumimoji="0" lang="en-GB" altLang="en-US" sz="1200" b="0" i="0" u="none" strike="noStrike" cap="none" normalizeH="0" baseline="0">
                          <a:ln>
                            <a:noFill/>
                          </a:ln>
                          <a:solidFill>
                            <a:srgbClr val="3C3C3C"/>
                          </a:solidFill>
                          <a:effectLst/>
                          <a:latin typeface="Arial" panose="020B0604020202020204" pitchFamily="34" charset="0"/>
                          <a:cs typeface="Arial" panose="020B0604020202020204" pitchFamily="34" charset="0"/>
                        </a:rPr>
                      </a:br>
                      <a:endParaRPr kumimoji="0" lang="en-GB" altLang="en-US" sz="1200" b="0" i="0" u="none" strike="noStrike" cap="none" normalizeH="0" baseline="0">
                        <a:ln>
                          <a:noFill/>
                        </a:ln>
                        <a:solidFill>
                          <a:srgbClr val="3C3C3C"/>
                        </a:solidFill>
                        <a:effectLst/>
                        <a:latin typeface="Arial" panose="020B0604020202020204" pitchFamily="34" charset="0"/>
                        <a:cs typeface="Arial" panose="020B0604020202020204" pitchFamily="34" charset="0"/>
                      </a:endParaRPr>
                    </a:p>
                  </a:txBody>
                  <a:tcPr marL="44767" marR="44767" marT="26853" marB="2685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b="0" i="0" u="none" strike="noStrike" cap="none" normalizeH="0" baseline="0">
                          <a:ln>
                            <a:noFill/>
                          </a:ln>
                          <a:solidFill>
                            <a:srgbClr val="3C3C3C"/>
                          </a:solidFill>
                          <a:effectLst/>
                          <a:latin typeface="Arial" panose="020B0604020202020204" pitchFamily="34" charset="0"/>
                          <a:cs typeface="Arial" panose="020B0604020202020204" pitchFamily="34" charset="0"/>
                        </a:rPr>
                        <a:t>Suggestions of contexts to use.</a:t>
                      </a:r>
                    </a:p>
                  </a:txBody>
                  <a:tcPr marL="44767" marR="44767" marT="26853" marB="2685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b="0" i="0" u="none" strike="noStrike" cap="none" normalizeH="0" baseline="0">
                          <a:ln>
                            <a:noFill/>
                          </a:ln>
                          <a:solidFill>
                            <a:srgbClr val="3C3C3C"/>
                          </a:solidFill>
                          <a:effectLst/>
                          <a:latin typeface="Arial" panose="020B0604020202020204" pitchFamily="34" charset="0"/>
                          <a:cs typeface="Arial" panose="020B0604020202020204" pitchFamily="34" charset="0"/>
                        </a:rPr>
                        <a:t>Possible ways to demonstrate that a pupil has gone beyond recall of facts and can </a:t>
                      </a:r>
                      <a:r>
                        <a:rPr kumimoji="0" lang="en-GB" altLang="en-US" sz="1200" b="1" i="0" u="none" strike="noStrike" cap="none" normalizeH="0" baseline="0">
                          <a:ln>
                            <a:noFill/>
                          </a:ln>
                          <a:solidFill>
                            <a:srgbClr val="3C3C3C"/>
                          </a:solidFill>
                          <a:effectLst/>
                          <a:latin typeface="Arial" panose="020B0604020202020204" pitchFamily="34" charset="0"/>
                          <a:cs typeface="Arial" panose="020B0604020202020204" pitchFamily="34" charset="0"/>
                        </a:rPr>
                        <a:t>apply</a:t>
                      </a:r>
                      <a:r>
                        <a:rPr kumimoji="0" lang="en-GB" altLang="en-US" sz="1200" b="0" i="0" u="none" strike="noStrike" cap="none" normalizeH="0" baseline="0">
                          <a:ln>
                            <a:noFill/>
                          </a:ln>
                          <a:solidFill>
                            <a:srgbClr val="3C3C3C"/>
                          </a:solidFill>
                          <a:effectLst/>
                          <a:latin typeface="Arial" panose="020B0604020202020204" pitchFamily="34" charset="0"/>
                          <a:cs typeface="Arial" panose="020B0604020202020204" pitchFamily="34" charset="0"/>
                        </a:rPr>
                        <a:t> the key learning, for example using the vocabulary and basic principles to produce explanations, usually within Working Scientifically contexts.</a:t>
                      </a:r>
                    </a:p>
                  </a:txBody>
                  <a:tcPr marL="44767" marR="44767" marT="26853" marB="2685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83652407"/>
                  </a:ext>
                </a:extLst>
              </a:tr>
            </a:tbl>
          </a:graphicData>
        </a:graphic>
      </p:graphicFrame>
      <p:sp>
        <p:nvSpPr>
          <p:cNvPr id="5144" name="Rectangle 1"/>
          <p:cNvSpPr>
            <a:spLocks noChangeArrowheads="1"/>
          </p:cNvSpPr>
          <p:nvPr/>
        </p:nvSpPr>
        <p:spPr bwMode="auto">
          <a:xfrm>
            <a:off x="628650" y="1427163"/>
            <a:ext cx="7886700" cy="138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US" altLang="en-US" sz="1400">
                <a:solidFill>
                  <a:srgbClr val="3C3C3C"/>
                </a:solidFill>
                <a:latin typeface="Arial" charset="0"/>
              </a:rPr>
              <a:t>Each resource contains the relevant National Curriculum statements for the unit of work and prior learning, a planning matrix, annotated work and a summary sheet.  The matrix provides an interpretation of the key learning of the National Curriculum statements, and suggestions of key vocabulary.  In order to be meet the expectations pupils must firstly understand the key concept and then be provided with opportunities to apply that knowledge. This is a key planning tool.</a:t>
            </a:r>
          </a:p>
          <a:p>
            <a:pPr>
              <a:spcBef>
                <a:spcPct val="0"/>
              </a:spcBef>
              <a:buFontTx/>
              <a:buNone/>
            </a:pPr>
            <a:endParaRPr lang="en-US" altLang="en-US" sz="1400">
              <a:solidFill>
                <a:srgbClr val="3C3C3C"/>
              </a:solidFill>
              <a:latin typeface="Arial" charset="0"/>
            </a:endParaRPr>
          </a:p>
        </p:txBody>
      </p:sp>
      <p:sp>
        <p:nvSpPr>
          <p:cNvPr id="5145"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5BFA63BA-1B3A-43A7-995A-CAC906DFBD56}" type="slidenum">
              <a:rPr lang="en-GB" altLang="en-US" sz="1200">
                <a:solidFill>
                  <a:srgbClr val="898989"/>
                </a:solidFill>
              </a:rPr>
              <a:pPr>
                <a:spcBef>
                  <a:spcPct val="0"/>
                </a:spcBef>
                <a:buFontTx/>
                <a:buNone/>
              </a:pPr>
              <a:t>3</a:t>
            </a:fld>
            <a:endParaRPr lang="en-GB" altLang="en-US" sz="1200">
              <a:solidFill>
                <a:srgbClr val="898989"/>
              </a:solidFill>
            </a:endParaRPr>
          </a:p>
        </p:txBody>
      </p:sp>
      <p:sp>
        <p:nvSpPr>
          <p:cNvPr id="5146" name="Title 5"/>
          <p:cNvSpPr>
            <a:spLocks noGrp="1"/>
          </p:cNvSpPr>
          <p:nvPr>
            <p:ph type="title"/>
          </p:nvPr>
        </p:nvSpPr>
        <p:spPr/>
        <p:txBody>
          <a:bodyPr/>
          <a:lstStyle/>
          <a:p>
            <a:endParaRPr lang="en-GB" altLang="en-US"/>
          </a:p>
        </p:txBody>
      </p:sp>
      <p:sp>
        <p:nvSpPr>
          <p:cNvPr id="8" name="Title 1"/>
          <p:cNvSpPr txBox="1">
            <a:spLocks/>
          </p:cNvSpPr>
          <p:nvPr/>
        </p:nvSpPr>
        <p:spPr>
          <a:xfrm>
            <a:off x="628650" y="576263"/>
            <a:ext cx="7886700" cy="668337"/>
          </a:xfrm>
          <a:prstGeom prst="rect">
            <a:avLst/>
          </a:prstGeom>
          <a:solidFill>
            <a:srgbClr val="009EE0"/>
          </a:solidFill>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GB" sz="3200" spc="-150" dirty="0">
                <a:solidFill>
                  <a:schemeClr val="bg1"/>
                </a:solidFill>
              </a:rPr>
              <a:t>Structure of the resources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Slide Number Placeholder 2">
            <a:extLst>
              <a:ext uri="{FF2B5EF4-FFF2-40B4-BE49-F238E27FC236}">
                <a16:creationId xmlns:a16="http://schemas.microsoft.com/office/drawing/2014/main" id="{6AD4011F-5F42-4C7C-AF69-F335CB3AF8F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C5FCD95-3AAF-4763-8B96-869165A0F7E3}" type="slidenum">
              <a:rPr lang="en-GB" altLang="en-US" sz="1200" smtClean="0">
                <a:solidFill>
                  <a:srgbClr val="898989"/>
                </a:solidFill>
              </a:rPr>
              <a:pPr>
                <a:spcBef>
                  <a:spcPct val="0"/>
                </a:spcBef>
                <a:buFontTx/>
                <a:buNone/>
              </a:pPr>
              <a:t>30</a:t>
            </a:fld>
            <a:endParaRPr lang="en-GB" altLang="en-US" sz="1200">
              <a:solidFill>
                <a:srgbClr val="898989"/>
              </a:solidFill>
            </a:endParaRPr>
          </a:p>
        </p:txBody>
      </p:sp>
      <p:sp>
        <p:nvSpPr>
          <p:cNvPr id="4" name="Title 1">
            <a:extLst>
              <a:ext uri="{FF2B5EF4-FFF2-40B4-BE49-F238E27FC236}">
                <a16:creationId xmlns:a16="http://schemas.microsoft.com/office/drawing/2014/main" id="{009489EF-A1D0-44BB-A289-4A187CEAE31F}"/>
              </a:ext>
            </a:extLst>
          </p:cNvPr>
          <p:cNvSpPr txBox="1">
            <a:spLocks/>
          </p:cNvSpPr>
          <p:nvPr/>
        </p:nvSpPr>
        <p:spPr>
          <a:xfrm>
            <a:off x="628650" y="436563"/>
            <a:ext cx="7886700" cy="668337"/>
          </a:xfrm>
          <a:prstGeom prst="rect">
            <a:avLst/>
          </a:prstGeom>
          <a:solidFill>
            <a:srgbClr val="009EE0"/>
          </a:solidFill>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GB" sz="3200" spc="-150" dirty="0">
                <a:solidFill>
                  <a:schemeClr val="bg1"/>
                </a:solidFill>
              </a:rPr>
              <a:t>Acknowledgements</a:t>
            </a:r>
          </a:p>
        </p:txBody>
      </p:sp>
      <p:sp>
        <p:nvSpPr>
          <p:cNvPr id="2" name="TextBox 1">
            <a:extLst>
              <a:ext uri="{FF2B5EF4-FFF2-40B4-BE49-F238E27FC236}">
                <a16:creationId xmlns:a16="http://schemas.microsoft.com/office/drawing/2014/main" id="{979AA423-3620-4C8C-AE09-5F711E40D864}"/>
              </a:ext>
            </a:extLst>
          </p:cNvPr>
          <p:cNvSpPr txBox="1"/>
          <p:nvPr/>
        </p:nvSpPr>
        <p:spPr>
          <a:xfrm>
            <a:off x="628650" y="1859797"/>
            <a:ext cx="7709438" cy="369332"/>
          </a:xfrm>
          <a:prstGeom prst="rect">
            <a:avLst/>
          </a:prstGeom>
          <a:noFill/>
        </p:spPr>
        <p:txBody>
          <a:bodyPr wrap="square" rtlCol="0">
            <a:spAutoFit/>
          </a:bodyPr>
          <a:lstStyle/>
          <a:p>
            <a:r>
              <a:rPr lang="en-GB" dirty="0"/>
              <a:t>Title slide from Shutterstock images</a:t>
            </a:r>
          </a:p>
        </p:txBody>
      </p:sp>
    </p:spTree>
    <p:extLst>
      <p:ext uri="{BB962C8B-B14F-4D97-AF65-F5344CB8AC3E}">
        <p14:creationId xmlns:p14="http://schemas.microsoft.com/office/powerpoint/2010/main" val="577612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628650" y="1947863"/>
            <a:ext cx="7886700" cy="4124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ts val="1400"/>
              </a:spcBef>
              <a:spcAft>
                <a:spcPts val="1400"/>
              </a:spcAft>
              <a:buFontTx/>
              <a:buNone/>
            </a:pPr>
            <a:r>
              <a:rPr lang="en-GB" altLang="en-US" sz="1600" b="1" dirty="0">
                <a:solidFill>
                  <a:srgbClr val="3C3C3C"/>
                </a:solidFill>
                <a:latin typeface="Arial" charset="0"/>
              </a:rPr>
              <a:t>Please note</a:t>
            </a:r>
            <a:r>
              <a:rPr lang="en-GB" altLang="en-US" sz="1600" dirty="0">
                <a:solidFill>
                  <a:srgbClr val="3C3C3C"/>
                </a:solidFill>
                <a:latin typeface="Arial" charset="0"/>
              </a:rPr>
              <a:t>: The NC statements for each topic area for the relevant year group are stated on the slide. Only the </a:t>
            </a:r>
            <a:r>
              <a:rPr lang="en-GB" altLang="en-US" sz="1600" b="1" dirty="0">
                <a:solidFill>
                  <a:srgbClr val="3C3C3C"/>
                </a:solidFill>
                <a:latin typeface="Arial" charset="0"/>
              </a:rPr>
              <a:t>statements in bold on that </a:t>
            </a:r>
            <a:r>
              <a:rPr lang="en-GB" altLang="en-US" sz="1600" dirty="0">
                <a:solidFill>
                  <a:srgbClr val="3C3C3C"/>
                </a:solidFill>
                <a:latin typeface="Arial" charset="0"/>
              </a:rPr>
              <a:t>slide have been exemplified. In these cases the teachers have chosen to split the statements within the topic area to teach at different times.</a:t>
            </a:r>
          </a:p>
          <a:p>
            <a:pPr>
              <a:spcBef>
                <a:spcPct val="0"/>
              </a:spcBef>
              <a:spcAft>
                <a:spcPts val="1400"/>
              </a:spcAft>
              <a:buFontTx/>
              <a:buNone/>
            </a:pPr>
            <a:r>
              <a:rPr lang="en-GB" altLang="en-US" sz="1600" dirty="0">
                <a:solidFill>
                  <a:srgbClr val="3C3C3C"/>
                </a:solidFill>
                <a:latin typeface="Arial" charset="0"/>
              </a:rPr>
              <a:t>The prior NC statements relevant to the topic area are also stated and use to determine pupils’ knowledge at the start of the unit.</a:t>
            </a:r>
          </a:p>
          <a:p>
            <a:pPr>
              <a:spcBef>
                <a:spcPct val="0"/>
              </a:spcBef>
              <a:spcAft>
                <a:spcPts val="1400"/>
              </a:spcAft>
              <a:buFontTx/>
              <a:buNone/>
            </a:pPr>
            <a:r>
              <a:rPr lang="en-GB" altLang="en-US" sz="1600" dirty="0">
                <a:solidFill>
                  <a:srgbClr val="3C3C3C"/>
                </a:solidFill>
                <a:latin typeface="Arial" charset="0"/>
              </a:rPr>
              <a:t>Each slide has been annotated with coloured text. Please see key below:</a:t>
            </a:r>
          </a:p>
          <a:p>
            <a:pPr>
              <a:spcBef>
                <a:spcPct val="0"/>
              </a:spcBef>
              <a:spcAft>
                <a:spcPts val="1400"/>
              </a:spcAft>
              <a:buFontTx/>
              <a:buNone/>
            </a:pPr>
            <a:r>
              <a:rPr lang="en-GB" altLang="en-US" sz="1600" dirty="0">
                <a:solidFill>
                  <a:srgbClr val="FF0000"/>
                </a:solidFill>
                <a:latin typeface="Arial" charset="0"/>
              </a:rPr>
              <a:t>Red</a:t>
            </a:r>
            <a:r>
              <a:rPr lang="en-GB" altLang="en-US" sz="1600" dirty="0">
                <a:solidFill>
                  <a:srgbClr val="000000"/>
                </a:solidFill>
                <a:latin typeface="Arial" charset="0"/>
              </a:rPr>
              <a:t> 		</a:t>
            </a:r>
            <a:r>
              <a:rPr lang="en-GB" altLang="en-US" sz="1600" dirty="0">
                <a:solidFill>
                  <a:srgbClr val="3C3C3C"/>
                </a:solidFill>
                <a:latin typeface="Arial" charset="0"/>
              </a:rPr>
              <a:t>Commentary to explain how evidence meets/does not meet NC statements</a:t>
            </a:r>
          </a:p>
          <a:p>
            <a:pPr>
              <a:spcBef>
                <a:spcPct val="0"/>
              </a:spcBef>
              <a:spcAft>
                <a:spcPts val="1400"/>
              </a:spcAft>
              <a:buFontTx/>
              <a:buNone/>
            </a:pPr>
            <a:r>
              <a:rPr lang="en-GB" altLang="en-US" sz="1600" dirty="0">
                <a:solidFill>
                  <a:srgbClr val="009EE0"/>
                </a:solidFill>
                <a:latin typeface="Arial" charset="0"/>
              </a:rPr>
              <a:t>Blue</a:t>
            </a:r>
            <a:r>
              <a:rPr lang="en-GB" altLang="en-US" sz="1600" dirty="0">
                <a:solidFill>
                  <a:srgbClr val="000000"/>
                </a:solidFill>
                <a:latin typeface="Arial" charset="0"/>
              </a:rPr>
              <a:t> 	</a:t>
            </a:r>
            <a:r>
              <a:rPr lang="en-GB" altLang="en-US" sz="1600" dirty="0">
                <a:solidFill>
                  <a:srgbClr val="3C3C3C"/>
                </a:solidFill>
                <a:latin typeface="Arial" charset="0"/>
              </a:rPr>
              <a:t>Commentary to highlight features of working scientifically</a:t>
            </a:r>
          </a:p>
          <a:p>
            <a:pPr>
              <a:spcBef>
                <a:spcPct val="0"/>
              </a:spcBef>
              <a:spcAft>
                <a:spcPts val="1400"/>
              </a:spcAft>
              <a:buFontTx/>
              <a:buNone/>
            </a:pPr>
            <a:r>
              <a:rPr lang="en-GB" altLang="en-US" sz="1600" dirty="0">
                <a:solidFill>
                  <a:srgbClr val="7AB51D"/>
                </a:solidFill>
                <a:latin typeface="Arial" charset="0"/>
              </a:rPr>
              <a:t>Green</a:t>
            </a:r>
            <a:r>
              <a:rPr lang="en-GB" altLang="en-US" sz="1600" dirty="0">
                <a:solidFill>
                  <a:srgbClr val="000000"/>
                </a:solidFill>
                <a:latin typeface="Arial" charset="0"/>
              </a:rPr>
              <a:t>   	</a:t>
            </a:r>
            <a:r>
              <a:rPr lang="en-GB" altLang="en-US" sz="1600" dirty="0">
                <a:solidFill>
                  <a:srgbClr val="3C3C3C"/>
                </a:solidFill>
                <a:latin typeface="Arial" charset="0"/>
              </a:rPr>
              <a:t>Pupil Speak</a:t>
            </a:r>
          </a:p>
          <a:p>
            <a:pPr>
              <a:spcBef>
                <a:spcPct val="0"/>
              </a:spcBef>
              <a:spcAft>
                <a:spcPts val="1400"/>
              </a:spcAft>
              <a:buFontTx/>
              <a:buNone/>
            </a:pPr>
            <a:r>
              <a:rPr lang="en-GB" altLang="en-US" sz="1600" dirty="0">
                <a:solidFill>
                  <a:srgbClr val="3C3C3C"/>
                </a:solidFill>
                <a:latin typeface="Arial" charset="0"/>
              </a:rPr>
              <a:t>Grey </a:t>
            </a:r>
            <a:r>
              <a:rPr lang="en-GB" altLang="en-US" sz="1600" dirty="0">
                <a:solidFill>
                  <a:srgbClr val="000000"/>
                </a:solidFill>
                <a:latin typeface="Arial" charset="0"/>
              </a:rPr>
              <a:t> 	</a:t>
            </a:r>
            <a:r>
              <a:rPr lang="en-GB" altLang="en-US" sz="1600" dirty="0">
                <a:solidFill>
                  <a:srgbClr val="3C3C3C"/>
                </a:solidFill>
                <a:latin typeface="Arial" charset="0"/>
              </a:rPr>
              <a:t>Other relevant information </a:t>
            </a:r>
            <a:r>
              <a:rPr lang="en-GB" altLang="en-US" sz="1600" dirty="0" err="1">
                <a:solidFill>
                  <a:srgbClr val="3C3C3C"/>
                </a:solidFill>
                <a:latin typeface="Arial" charset="0"/>
              </a:rPr>
              <a:t>eg.</a:t>
            </a:r>
            <a:r>
              <a:rPr lang="en-GB" altLang="en-US" sz="1600" dirty="0">
                <a:solidFill>
                  <a:srgbClr val="3C3C3C"/>
                </a:solidFill>
                <a:latin typeface="Arial" charset="0"/>
              </a:rPr>
              <a:t> vocabulary used</a:t>
            </a:r>
            <a:endParaRPr lang="en-GB" altLang="en-US" sz="1600" dirty="0">
              <a:latin typeface="Arial" charset="0"/>
            </a:endParaRPr>
          </a:p>
        </p:txBody>
      </p:sp>
      <p:sp>
        <p:nvSpPr>
          <p:cNvPr id="6147"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2DC13FB2-66D5-47FD-BF68-328DD0E8FAF3}" type="slidenum">
              <a:rPr lang="en-GB" altLang="en-US" sz="1200">
                <a:solidFill>
                  <a:srgbClr val="898989"/>
                </a:solidFill>
              </a:rPr>
              <a:pPr>
                <a:spcBef>
                  <a:spcPct val="0"/>
                </a:spcBef>
                <a:buFontTx/>
                <a:buNone/>
              </a:pPr>
              <a:t>4</a:t>
            </a:fld>
            <a:endParaRPr lang="en-GB" altLang="en-US" sz="1200">
              <a:solidFill>
                <a:srgbClr val="898989"/>
              </a:solidFill>
            </a:endParaRPr>
          </a:p>
        </p:txBody>
      </p:sp>
      <p:sp>
        <p:nvSpPr>
          <p:cNvPr id="6148" name="Title 4"/>
          <p:cNvSpPr>
            <a:spLocks noGrp="1"/>
          </p:cNvSpPr>
          <p:nvPr>
            <p:ph type="title"/>
          </p:nvPr>
        </p:nvSpPr>
        <p:spPr/>
        <p:txBody>
          <a:bodyPr/>
          <a:lstStyle/>
          <a:p>
            <a:endParaRPr lang="en-GB" altLang="en-US"/>
          </a:p>
        </p:txBody>
      </p:sp>
      <p:sp>
        <p:nvSpPr>
          <p:cNvPr id="6" name="Title 1"/>
          <p:cNvSpPr txBox="1">
            <a:spLocks/>
          </p:cNvSpPr>
          <p:nvPr/>
        </p:nvSpPr>
        <p:spPr>
          <a:xfrm>
            <a:off x="628650" y="576263"/>
            <a:ext cx="7886700" cy="668337"/>
          </a:xfrm>
          <a:prstGeom prst="rect">
            <a:avLst/>
          </a:prstGeom>
          <a:solidFill>
            <a:srgbClr val="009EE0"/>
          </a:solidFill>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GB" sz="3200" spc="-150" dirty="0">
                <a:solidFill>
                  <a:schemeClr val="bg1"/>
                </a:solidFill>
              </a:rPr>
              <a:t>Contents of the materials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buFont typeface="Arial" panose="020B0604020202020204" pitchFamily="34" charset="0"/>
              <a:buNone/>
              <a:defRPr/>
            </a:pPr>
            <a:r>
              <a:rPr lang="en-GB" dirty="0"/>
              <a:t>Pupils should be taught to: </a:t>
            </a:r>
          </a:p>
          <a:p>
            <a:pPr>
              <a:buFont typeface="Arial" panose="020B0604020202020204" pitchFamily="34" charset="0"/>
              <a:buChar char="•"/>
              <a:defRPr/>
            </a:pPr>
            <a:r>
              <a:rPr lang="en-GB" dirty="0"/>
              <a:t>distinguish between an object and the material from which it is made </a:t>
            </a:r>
            <a:r>
              <a:rPr lang="en-GB" sz="1700" u="sng" dirty="0"/>
              <a:t>(1-Everyday materials)</a:t>
            </a:r>
          </a:p>
          <a:p>
            <a:pPr>
              <a:defRPr/>
            </a:pPr>
            <a:r>
              <a:rPr lang="en-GB" dirty="0"/>
              <a:t>identify and name a variety of everyday materials, including wood, plastic, glass, metal, water, and rock </a:t>
            </a:r>
            <a:r>
              <a:rPr lang="en-GB" sz="1700" u="sng" dirty="0"/>
              <a:t>(1-Everyday materials)</a:t>
            </a:r>
          </a:p>
          <a:p>
            <a:pPr>
              <a:defRPr/>
            </a:pPr>
            <a:r>
              <a:rPr lang="en-GB" dirty="0"/>
              <a:t>describe the simple physical properties of a variety of everyday materials </a:t>
            </a:r>
            <a:r>
              <a:rPr lang="en-GB" sz="1700" u="sng" dirty="0"/>
              <a:t>(1-Everyday materials)</a:t>
            </a:r>
          </a:p>
          <a:p>
            <a:pPr>
              <a:defRPr/>
            </a:pPr>
            <a:r>
              <a:rPr lang="en-GB" dirty="0"/>
              <a:t>compare and group together a variety of everyday materials on the basis of their simple physical properties </a:t>
            </a:r>
            <a:r>
              <a:rPr lang="en-GB" sz="1700" u="sng" dirty="0"/>
              <a:t>(1-Everyday materials)</a:t>
            </a:r>
          </a:p>
        </p:txBody>
      </p:sp>
      <p:sp>
        <p:nvSpPr>
          <p:cNvPr id="7171"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E22700F7-974A-4107-9249-64EB497021B7}" type="slidenum">
              <a:rPr lang="en-US" altLang="en-US" sz="1200">
                <a:solidFill>
                  <a:srgbClr val="898989"/>
                </a:solidFill>
              </a:rPr>
              <a:pPr>
                <a:spcBef>
                  <a:spcPct val="0"/>
                </a:spcBef>
                <a:buFontTx/>
                <a:buNone/>
              </a:pPr>
              <a:t>5</a:t>
            </a:fld>
            <a:endParaRPr lang="en-US" altLang="en-US" sz="1200">
              <a:solidFill>
                <a:srgbClr val="898989"/>
              </a:solidFill>
            </a:endParaRPr>
          </a:p>
        </p:txBody>
      </p:sp>
      <p:sp>
        <p:nvSpPr>
          <p:cNvPr id="7172" name="Title 3"/>
          <p:cNvSpPr>
            <a:spLocks noGrp="1"/>
          </p:cNvSpPr>
          <p:nvPr>
            <p:ph type="title"/>
          </p:nvPr>
        </p:nvSpPr>
        <p:spPr/>
        <p:txBody>
          <a:bodyPr/>
          <a:lstStyle/>
          <a:p>
            <a:endParaRPr lang="en-GB" altLang="en-US"/>
          </a:p>
        </p:txBody>
      </p:sp>
      <p:sp>
        <p:nvSpPr>
          <p:cNvPr id="7" name="Title 1"/>
          <p:cNvSpPr txBox="1">
            <a:spLocks/>
          </p:cNvSpPr>
          <p:nvPr/>
        </p:nvSpPr>
        <p:spPr>
          <a:xfrm>
            <a:off x="628650" y="576263"/>
            <a:ext cx="7886700" cy="668337"/>
          </a:xfrm>
          <a:prstGeom prst="rect">
            <a:avLst/>
          </a:prstGeom>
          <a:solidFill>
            <a:srgbClr val="009EE0"/>
          </a:solidFill>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GB" sz="3200" spc="-150" dirty="0">
                <a:solidFill>
                  <a:schemeClr val="bg1"/>
                </a:solidFill>
              </a:rPr>
              <a:t>Year 1 Statement – Prior learning</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Font typeface="Arial" panose="020B0604020202020204" pitchFamily="34" charset="0"/>
              <a:buNone/>
              <a:defRPr/>
            </a:pPr>
            <a:r>
              <a:rPr lang="en-GB" dirty="0"/>
              <a:t>Pupils should be taught to: </a:t>
            </a:r>
          </a:p>
          <a:p>
            <a:pPr>
              <a:buFont typeface="Arial" panose="020B0604020202020204" pitchFamily="34" charset="0"/>
              <a:buChar char="•"/>
              <a:defRPr/>
            </a:pPr>
            <a:r>
              <a:rPr lang="en-GB" dirty="0"/>
              <a:t>identify and compare the suitability of a variety of everyday materials, including wood, metal, plastic, glass, brick, rock, paper and cardboard for particular uses </a:t>
            </a:r>
            <a:r>
              <a:rPr lang="en-GB" sz="1600" u="sng" dirty="0"/>
              <a:t>(2-Uses of Everyday materials)</a:t>
            </a:r>
          </a:p>
          <a:p>
            <a:pPr>
              <a:defRPr/>
            </a:pPr>
            <a:r>
              <a:rPr lang="en-GB" dirty="0"/>
              <a:t>find out how the shapes of solid objects made from some materials can be changed by squashing, bending, twisting and stretching </a:t>
            </a:r>
            <a:r>
              <a:rPr lang="en-GB" sz="1600" u="sng" dirty="0"/>
              <a:t>(2-Uses of Everyday materials)</a:t>
            </a:r>
          </a:p>
          <a:p>
            <a:pPr>
              <a:buFont typeface="Arial" panose="020B0604020202020204" pitchFamily="34" charset="0"/>
              <a:buChar char="•"/>
              <a:defRPr/>
            </a:pPr>
            <a:endParaRPr lang="en-GB" dirty="0"/>
          </a:p>
        </p:txBody>
      </p:sp>
      <p:sp>
        <p:nvSpPr>
          <p:cNvPr id="8195"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EE67BB2C-1788-48B4-9147-2E4732CA7C00}" type="slidenum">
              <a:rPr lang="en-US" altLang="en-US" sz="1200">
                <a:solidFill>
                  <a:srgbClr val="898989"/>
                </a:solidFill>
              </a:rPr>
              <a:pPr>
                <a:spcBef>
                  <a:spcPct val="0"/>
                </a:spcBef>
                <a:buFontTx/>
                <a:buNone/>
              </a:pPr>
              <a:t>6</a:t>
            </a:fld>
            <a:endParaRPr lang="en-US" altLang="en-US" sz="1200">
              <a:solidFill>
                <a:srgbClr val="898989"/>
              </a:solidFill>
            </a:endParaRPr>
          </a:p>
        </p:txBody>
      </p:sp>
      <p:sp>
        <p:nvSpPr>
          <p:cNvPr id="5" name="Title 1"/>
          <p:cNvSpPr txBox="1">
            <a:spLocks noGrp="1"/>
          </p:cNvSpPr>
          <p:nvPr>
            <p:ph type="title"/>
          </p:nvPr>
        </p:nvSpPr>
        <p:spPr>
          <a:solidFill>
            <a:srgbClr val="009EE0"/>
          </a:solidFill>
        </p:spPr>
        <p:txBody>
          <a:bodyPr rtlCol="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GB" sz="3200" spc="-150" dirty="0">
                <a:solidFill>
                  <a:schemeClr val="bg1"/>
                </a:solidFill>
              </a:rPr>
              <a:t>Year 2 Statement – Prior learning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altLang="en-US"/>
              <a:t>Prior Learning Year 4 statements</a:t>
            </a:r>
          </a:p>
        </p:txBody>
      </p:sp>
      <p:sp>
        <p:nvSpPr>
          <p:cNvPr id="3" name="Content Placeholder 2"/>
          <p:cNvSpPr>
            <a:spLocks noGrp="1"/>
          </p:cNvSpPr>
          <p:nvPr>
            <p:ph idx="1"/>
          </p:nvPr>
        </p:nvSpPr>
        <p:spPr/>
        <p:txBody>
          <a:bodyPr>
            <a:normAutofit lnSpcReduction="10000"/>
          </a:bodyPr>
          <a:lstStyle/>
          <a:p>
            <a:pPr marL="0" indent="0">
              <a:buFont typeface="Arial" panose="020B0604020202020204" pitchFamily="34" charset="0"/>
              <a:buNone/>
              <a:defRPr/>
            </a:pPr>
            <a:r>
              <a:rPr lang="en-GB" dirty="0"/>
              <a:t>Pupils should be taught to: </a:t>
            </a:r>
          </a:p>
          <a:p>
            <a:pPr>
              <a:buFont typeface="Arial" panose="020B0604020202020204" pitchFamily="34" charset="0"/>
              <a:buChar char="•"/>
              <a:defRPr/>
            </a:pPr>
            <a:r>
              <a:rPr lang="en-GB" dirty="0"/>
              <a:t>compare and group materials together, according to whether they are solids, liquids or gases </a:t>
            </a:r>
            <a:r>
              <a:rPr lang="en-GB" sz="1700" u="sng" dirty="0"/>
              <a:t>(4-States of Matter)</a:t>
            </a:r>
          </a:p>
          <a:p>
            <a:pPr>
              <a:defRPr/>
            </a:pPr>
            <a:r>
              <a:rPr lang="en-GB" dirty="0"/>
              <a:t>observe that some materials change state when they are heated or cooled, and measure or research the temperature at which this happens in degrees Celsius (°C) </a:t>
            </a:r>
            <a:r>
              <a:rPr lang="en-GB" sz="1700" u="sng" dirty="0"/>
              <a:t>(4-States of Matter)</a:t>
            </a:r>
          </a:p>
          <a:p>
            <a:pPr>
              <a:defRPr/>
            </a:pPr>
            <a:r>
              <a:rPr lang="en-GB" dirty="0"/>
              <a:t>identify the part played by evaporation and condensation in the water cycle and associate the rate of evaporation with temperature </a:t>
            </a:r>
            <a:r>
              <a:rPr lang="en-GB" sz="1700" u="sng" dirty="0"/>
              <a:t>(4-States of Matter)</a:t>
            </a:r>
          </a:p>
        </p:txBody>
      </p:sp>
      <p:sp>
        <p:nvSpPr>
          <p:cNvPr id="9220"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B7B786E5-2826-49A9-8B78-8E9FC589F8A2}" type="slidenum">
              <a:rPr lang="en-US" altLang="en-US" sz="1200">
                <a:solidFill>
                  <a:srgbClr val="898989"/>
                </a:solidFill>
              </a:rPr>
              <a:pPr>
                <a:spcBef>
                  <a:spcPct val="0"/>
                </a:spcBef>
                <a:buFontTx/>
                <a:buNone/>
              </a:pPr>
              <a:t>7</a:t>
            </a:fld>
            <a:endParaRPr lang="en-US" altLang="en-US" sz="1200">
              <a:solidFill>
                <a:srgbClr val="898989"/>
              </a:solidFill>
            </a:endParaRPr>
          </a:p>
        </p:txBody>
      </p:sp>
      <p:sp>
        <p:nvSpPr>
          <p:cNvPr id="5" name="Title 1"/>
          <p:cNvSpPr txBox="1">
            <a:spLocks/>
          </p:cNvSpPr>
          <p:nvPr/>
        </p:nvSpPr>
        <p:spPr>
          <a:xfrm>
            <a:off x="628650" y="576263"/>
            <a:ext cx="7886700" cy="668337"/>
          </a:xfrm>
          <a:prstGeom prst="rect">
            <a:avLst/>
          </a:prstGeom>
          <a:solidFill>
            <a:srgbClr val="009EE0"/>
          </a:solidFill>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GB" sz="3200" spc="-150" dirty="0">
                <a:solidFill>
                  <a:schemeClr val="bg1"/>
                </a:solidFill>
              </a:rPr>
              <a:t>Year 4 Statement – Prior learning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a:t>Year 5 statements</a:t>
            </a:r>
          </a:p>
        </p:txBody>
      </p:sp>
      <p:sp>
        <p:nvSpPr>
          <p:cNvPr id="3" name="Content Placeholder 2"/>
          <p:cNvSpPr>
            <a:spLocks noGrp="1"/>
          </p:cNvSpPr>
          <p:nvPr>
            <p:ph idx="1"/>
          </p:nvPr>
        </p:nvSpPr>
        <p:spPr/>
        <p:txBody>
          <a:bodyPr>
            <a:normAutofit fontScale="47500" lnSpcReduction="20000"/>
          </a:bodyPr>
          <a:lstStyle/>
          <a:p>
            <a:pPr marL="0" indent="0">
              <a:buFont typeface="Arial" panose="020B0604020202020204" pitchFamily="34" charset="0"/>
              <a:buNone/>
              <a:defRPr/>
            </a:pPr>
            <a:r>
              <a:rPr lang="en-GB" sz="3300" dirty="0"/>
              <a:t>Pupils should be taught to: </a:t>
            </a:r>
          </a:p>
          <a:p>
            <a:pPr>
              <a:buFont typeface="Arial" panose="020B0604020202020204" pitchFamily="34" charset="0"/>
              <a:buChar char="•"/>
              <a:defRPr/>
            </a:pPr>
            <a:r>
              <a:rPr lang="en-GB" sz="3300" dirty="0"/>
              <a:t>compare and group together everyday materials on the basis of their properties, including their hardness, solubility, transparency, conductivity (electrical and thermal), and response to magnets </a:t>
            </a:r>
            <a:r>
              <a:rPr lang="en-GB" sz="3300" u="sng" dirty="0"/>
              <a:t>(5-Properties and changes of Materials)</a:t>
            </a:r>
          </a:p>
          <a:p>
            <a:pPr>
              <a:defRPr/>
            </a:pPr>
            <a:r>
              <a:rPr lang="en-GB" sz="3300" dirty="0"/>
              <a:t>know that some materials will dissolve in liquid to form a solution, and describe how to recover a substance from a solution </a:t>
            </a:r>
            <a:r>
              <a:rPr lang="en-GB" sz="3300" u="sng" dirty="0"/>
              <a:t>(5-Properties and changes of Materials)</a:t>
            </a:r>
          </a:p>
          <a:p>
            <a:pPr>
              <a:defRPr/>
            </a:pPr>
            <a:r>
              <a:rPr lang="en-GB" sz="3300" dirty="0"/>
              <a:t>use knowledge of solids, liquids and gases to decide how mixtures might be separated, including through filtering, sieving and evaporating </a:t>
            </a:r>
            <a:r>
              <a:rPr lang="en-GB" sz="3300" u="sng" dirty="0"/>
              <a:t>(5-Properties and changes of Materials)</a:t>
            </a:r>
          </a:p>
          <a:p>
            <a:pPr>
              <a:defRPr/>
            </a:pPr>
            <a:r>
              <a:rPr lang="en-GB" sz="3300" dirty="0"/>
              <a:t>give reasons, based on evidence from comparative and fair tests, for the particular uses of everyday materials, including metals, wood and plastic </a:t>
            </a:r>
            <a:r>
              <a:rPr lang="en-GB" sz="3300" u="sng" dirty="0"/>
              <a:t>(5-Properties and changes of Materials)</a:t>
            </a:r>
          </a:p>
          <a:p>
            <a:pPr>
              <a:defRPr/>
            </a:pPr>
            <a:r>
              <a:rPr lang="en-GB" sz="3300" dirty="0"/>
              <a:t>demonstrate that dissolving, mixing and changes of state are reversible changes </a:t>
            </a:r>
            <a:r>
              <a:rPr lang="en-GB" sz="3300" u="sng" dirty="0"/>
              <a:t>(5-Properties and changes of Materials)</a:t>
            </a:r>
          </a:p>
          <a:p>
            <a:pPr>
              <a:defRPr/>
            </a:pPr>
            <a:r>
              <a:rPr lang="en-GB" sz="3300" dirty="0"/>
              <a:t>explain that some changes result in the formation of new materials, and that this kind of change is not usually reversible, including changes associated with burning and the action of acid on bicarbonate of soda </a:t>
            </a:r>
            <a:r>
              <a:rPr lang="en-GB" sz="3300" u="sng" dirty="0"/>
              <a:t>(5-Properties and changes of Materials)</a:t>
            </a:r>
          </a:p>
          <a:p>
            <a:pPr>
              <a:buFont typeface="Arial" panose="020B0604020202020204" pitchFamily="34" charset="0"/>
              <a:buChar char="•"/>
              <a:defRPr/>
            </a:pPr>
            <a:endParaRPr lang="en-GB" dirty="0"/>
          </a:p>
        </p:txBody>
      </p:sp>
      <p:sp>
        <p:nvSpPr>
          <p:cNvPr id="10244"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EE407F77-D316-4B88-9870-11B288C06972}" type="slidenum">
              <a:rPr lang="en-US" altLang="en-US" sz="1200">
                <a:solidFill>
                  <a:srgbClr val="898989"/>
                </a:solidFill>
              </a:rPr>
              <a:pPr>
                <a:spcBef>
                  <a:spcPct val="0"/>
                </a:spcBef>
                <a:buFontTx/>
                <a:buNone/>
              </a:pPr>
              <a:t>8</a:t>
            </a:fld>
            <a:endParaRPr lang="en-US" altLang="en-US" sz="1200">
              <a:solidFill>
                <a:srgbClr val="898989"/>
              </a:solidFill>
            </a:endParaRPr>
          </a:p>
        </p:txBody>
      </p:sp>
      <p:sp>
        <p:nvSpPr>
          <p:cNvPr id="5" name="Title 1"/>
          <p:cNvSpPr txBox="1">
            <a:spLocks/>
          </p:cNvSpPr>
          <p:nvPr/>
        </p:nvSpPr>
        <p:spPr>
          <a:xfrm>
            <a:off x="628650" y="576263"/>
            <a:ext cx="7886700" cy="668337"/>
          </a:xfrm>
          <a:prstGeom prst="rect">
            <a:avLst/>
          </a:prstGeom>
          <a:solidFill>
            <a:srgbClr val="009EE0"/>
          </a:solidFill>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GB" sz="3200" spc="-150" dirty="0">
                <a:solidFill>
                  <a:schemeClr val="bg1"/>
                </a:solidFill>
              </a:rPr>
              <a:t>Year 5 Statements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A22B92-2B56-4411-A8B0-B779BE38E161}"/>
              </a:ext>
            </a:extLst>
          </p:cNvPr>
          <p:cNvSpPr>
            <a:spLocks noGrp="1"/>
          </p:cNvSpPr>
          <p:nvPr>
            <p:ph idx="1"/>
          </p:nvPr>
        </p:nvSpPr>
        <p:spPr>
          <a:xfrm>
            <a:off x="635000" y="1557338"/>
            <a:ext cx="7886700" cy="3622675"/>
          </a:xfrm>
        </p:spPr>
        <p:txBody>
          <a:bodyPr>
            <a:noAutofit/>
          </a:bodyPr>
          <a:lstStyle/>
          <a:p>
            <a:pPr marL="0" indent="0">
              <a:buFont typeface="Arial" panose="020B0604020202020204" pitchFamily="34" charset="0"/>
              <a:buNone/>
              <a:defRPr/>
            </a:pPr>
            <a:r>
              <a:rPr lang="en-GB" dirty="0"/>
              <a:t>Pupils </a:t>
            </a:r>
            <a:r>
              <a:rPr lang="en-GB" b="1" dirty="0"/>
              <a:t>do not </a:t>
            </a:r>
            <a:r>
              <a:rPr lang="en-GB" dirty="0"/>
              <a:t>need to be taught content they will learn in later year groups. They can be challenged by applying the content for their year group in broader contexts.</a:t>
            </a:r>
          </a:p>
          <a:p>
            <a:pPr marL="0" indent="0">
              <a:buFont typeface="Arial" panose="020B0604020202020204" pitchFamily="34" charset="0"/>
              <a:buNone/>
              <a:defRPr/>
            </a:pPr>
            <a:r>
              <a:rPr lang="en-GB" dirty="0"/>
              <a:t>Pupils </a:t>
            </a:r>
            <a:r>
              <a:rPr lang="en-GB"/>
              <a:t>in Key Stage 3 </a:t>
            </a:r>
            <a:r>
              <a:rPr lang="en-GB" dirty="0"/>
              <a:t>should be taught about:</a:t>
            </a:r>
          </a:p>
          <a:p>
            <a:pPr>
              <a:defRPr/>
            </a:pPr>
            <a:r>
              <a:rPr lang="en-GB" sz="2000" dirty="0"/>
              <a:t>chemical reactions as the rearrangement of atoms </a:t>
            </a:r>
          </a:p>
          <a:p>
            <a:pPr>
              <a:defRPr/>
            </a:pPr>
            <a:r>
              <a:rPr lang="en-GB" sz="2000" dirty="0"/>
              <a:t>representing chemical reactions using formulae and using equations </a:t>
            </a:r>
          </a:p>
          <a:p>
            <a:pPr>
              <a:defRPr/>
            </a:pPr>
            <a:r>
              <a:rPr lang="en-GB" sz="2000" dirty="0"/>
              <a:t>combustion, thermal decomposition, oxidation and displacement reactions </a:t>
            </a:r>
          </a:p>
          <a:p>
            <a:pPr>
              <a:defRPr/>
            </a:pPr>
            <a:r>
              <a:rPr lang="en-GB" sz="2000" dirty="0"/>
              <a:t>defining acids and alkalis in terms of neutralisation reactions </a:t>
            </a:r>
          </a:p>
          <a:p>
            <a:pPr>
              <a:defRPr/>
            </a:pPr>
            <a:r>
              <a:rPr lang="en-GB" sz="2000" dirty="0"/>
              <a:t>the pH scale for measuring acidity/alkalinity; and indicators </a:t>
            </a:r>
          </a:p>
          <a:p>
            <a:pPr marL="0" indent="0">
              <a:buFont typeface="Arial" panose="020B0604020202020204" pitchFamily="34" charset="0"/>
              <a:buNone/>
              <a:defRPr/>
            </a:pPr>
            <a:r>
              <a:rPr lang="en-GB" dirty="0"/>
              <a:t>	</a:t>
            </a:r>
          </a:p>
          <a:p>
            <a:pPr marL="0" indent="0">
              <a:buFont typeface="Arial" panose="020B0604020202020204" pitchFamily="34" charset="0"/>
              <a:buNone/>
              <a:defRPr/>
            </a:pPr>
            <a:r>
              <a:rPr lang="en-GB" dirty="0"/>
              <a:t> </a:t>
            </a:r>
          </a:p>
        </p:txBody>
      </p:sp>
      <p:sp>
        <p:nvSpPr>
          <p:cNvPr id="4" name="Title 1">
            <a:extLst>
              <a:ext uri="{FF2B5EF4-FFF2-40B4-BE49-F238E27FC236}">
                <a16:creationId xmlns:a16="http://schemas.microsoft.com/office/drawing/2014/main" id="{EB687D38-72C1-43E2-A442-5F3E0CC1AC5C}"/>
              </a:ext>
            </a:extLst>
          </p:cNvPr>
          <p:cNvSpPr txBox="1">
            <a:spLocks/>
          </p:cNvSpPr>
          <p:nvPr/>
        </p:nvSpPr>
        <p:spPr>
          <a:xfrm>
            <a:off x="628650" y="696913"/>
            <a:ext cx="7886700" cy="668337"/>
          </a:xfrm>
          <a:prstGeom prst="rect">
            <a:avLst/>
          </a:prstGeom>
          <a:solidFill>
            <a:srgbClr val="FF0000"/>
          </a:solidFill>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GB" sz="3200" spc="-150" dirty="0">
                <a:solidFill>
                  <a:schemeClr val="bg1"/>
                </a:solidFill>
              </a:rPr>
              <a:t>Later  Statements</a:t>
            </a:r>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1466</TotalTime>
  <Words>4055</Words>
  <Application>Microsoft Office PowerPoint</Application>
  <PresentationFormat>On-screen Show (4:3)</PresentationFormat>
  <Paragraphs>235</Paragraphs>
  <Slides>30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Arial Narrow</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Year 2 Statement – Prior learning</vt:lpstr>
      <vt:lpstr>Prior Learning Year 4 statements</vt:lpstr>
      <vt:lpstr>Year 5 statements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Materials and their Properties Year 5</dc:title>
  <dc:creator>Naomi Hiscock</dc:creator>
  <cp:lastModifiedBy>Tom Holloway</cp:lastModifiedBy>
  <cp:revision>7</cp:revision>
  <dcterms:created xsi:type="dcterms:W3CDTF">2018-08-28T16:08:34Z</dcterms:created>
  <dcterms:modified xsi:type="dcterms:W3CDTF">2020-07-08T12:35:09Z</dcterms:modified>
</cp:coreProperties>
</file>