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3585B-3F93-4CEE-A62E-43119FDB3A8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191500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3585B-3F93-4CEE-A62E-43119FDB3A8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1881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3783585B-3F93-4CEE-A62E-43119FDB3A8F}" type="datetimeFigureOut">
              <a:rPr lang="en-GB" smtClean="0"/>
              <a:t>05/10/2020</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125299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3585B-3F93-4CEE-A62E-43119FDB3A8F}"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340996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783585B-3F93-4CEE-A62E-43119FDB3A8F}" type="datetimeFigureOut">
              <a:rPr lang="en-GB" smtClean="0"/>
              <a:t>05/10/2020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731576-49BE-444E-837D-DA8CD96B6379}" type="slidenum">
              <a:rPr lang="en-GB" smtClean="0"/>
              <a:t>‹#›</a:t>
            </a:fld>
            <a:endParaRPr lang="en-GB"/>
          </a:p>
        </p:txBody>
      </p:sp>
    </p:spTree>
    <p:extLst>
      <p:ext uri="{BB962C8B-B14F-4D97-AF65-F5344CB8AC3E}">
        <p14:creationId xmlns:p14="http://schemas.microsoft.com/office/powerpoint/2010/main" val="12452673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3585B-3F93-4CEE-A62E-43119FDB3A8F}"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39392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3585B-3F93-4CEE-A62E-43119FDB3A8F}" type="datetimeFigureOut">
              <a:rPr lang="en-GB" smtClean="0"/>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150235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3585B-3F93-4CEE-A62E-43119FDB3A8F}" type="datetimeFigureOut">
              <a:rPr lang="en-GB" smtClean="0"/>
              <a:t>05/10/2020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244662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3585B-3F93-4CEE-A62E-43119FDB3A8F}" type="datetimeFigureOut">
              <a:rPr lang="en-GB" smtClean="0"/>
              <a:t>05/10/2020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408230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3585B-3F93-4CEE-A62E-43119FDB3A8F}"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4184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3585B-3F93-4CEE-A62E-43119FDB3A8F}"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31576-49BE-444E-837D-DA8CD96B6379}" type="slidenum">
              <a:rPr lang="en-GB" smtClean="0"/>
              <a:t>‹#›</a:t>
            </a:fld>
            <a:endParaRPr lang="en-GB"/>
          </a:p>
        </p:txBody>
      </p:sp>
    </p:spTree>
    <p:extLst>
      <p:ext uri="{BB962C8B-B14F-4D97-AF65-F5344CB8AC3E}">
        <p14:creationId xmlns:p14="http://schemas.microsoft.com/office/powerpoint/2010/main" val="165005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3783585B-3F93-4CEE-A62E-43119FDB3A8F}" type="datetimeFigureOut">
              <a:rPr lang="en-GB" smtClean="0"/>
              <a:t>05/10/2020</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5731576-49BE-444E-837D-DA8CD96B6379}" type="slidenum">
              <a:rPr lang="en-GB" smtClean="0"/>
              <a:t>‹#›</a:t>
            </a:fld>
            <a:endParaRPr lang="en-GB"/>
          </a:p>
        </p:txBody>
      </p:sp>
    </p:spTree>
    <p:extLst>
      <p:ext uri="{BB962C8B-B14F-4D97-AF65-F5344CB8AC3E}">
        <p14:creationId xmlns:p14="http://schemas.microsoft.com/office/powerpoint/2010/main" val="13562546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E5C9-F8B0-4B89-A093-80BDEFBD6164}"/>
              </a:ext>
            </a:extLst>
          </p:cNvPr>
          <p:cNvSpPr>
            <a:spLocks noGrp="1"/>
          </p:cNvSpPr>
          <p:nvPr>
            <p:ph type="ctrTitle"/>
          </p:nvPr>
        </p:nvSpPr>
        <p:spPr/>
        <p:txBody>
          <a:bodyPr/>
          <a:lstStyle/>
          <a:p>
            <a:r>
              <a:rPr lang="en-GB" dirty="0"/>
              <a:t>EYFS</a:t>
            </a:r>
          </a:p>
        </p:txBody>
      </p:sp>
      <p:sp>
        <p:nvSpPr>
          <p:cNvPr id="3" name="Subtitle 2">
            <a:extLst>
              <a:ext uri="{FF2B5EF4-FFF2-40B4-BE49-F238E27FC236}">
                <a16:creationId xmlns:a16="http://schemas.microsoft.com/office/drawing/2014/main" id="{62195BBD-F19C-4640-AE1F-851BA45107EB}"/>
              </a:ext>
            </a:extLst>
          </p:cNvPr>
          <p:cNvSpPr>
            <a:spLocks noGrp="1"/>
          </p:cNvSpPr>
          <p:nvPr>
            <p:ph type="subTitle" idx="1"/>
          </p:nvPr>
        </p:nvSpPr>
        <p:spPr/>
        <p:txBody>
          <a:bodyPr/>
          <a:lstStyle/>
          <a:p>
            <a:r>
              <a:rPr lang="en-GB" dirty="0"/>
              <a:t>Collage</a:t>
            </a:r>
          </a:p>
        </p:txBody>
      </p:sp>
    </p:spTree>
    <p:extLst>
      <p:ext uri="{BB962C8B-B14F-4D97-AF65-F5344CB8AC3E}">
        <p14:creationId xmlns:p14="http://schemas.microsoft.com/office/powerpoint/2010/main" val="75913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44F8-7B14-4760-AE9E-50845AC43490}"/>
              </a:ext>
            </a:extLst>
          </p:cNvPr>
          <p:cNvSpPr>
            <a:spLocks noGrp="1"/>
          </p:cNvSpPr>
          <p:nvPr>
            <p:ph type="title"/>
          </p:nvPr>
        </p:nvSpPr>
        <p:spPr/>
        <p:txBody>
          <a:bodyPr/>
          <a:lstStyle/>
          <a:p>
            <a:pPr algn="ctr"/>
            <a:r>
              <a:rPr lang="en-GB" dirty="0"/>
              <a:t>First Collage</a:t>
            </a:r>
          </a:p>
        </p:txBody>
      </p:sp>
      <p:sp>
        <p:nvSpPr>
          <p:cNvPr id="3" name="Content Placeholder 2">
            <a:extLst>
              <a:ext uri="{FF2B5EF4-FFF2-40B4-BE49-F238E27FC236}">
                <a16:creationId xmlns:a16="http://schemas.microsoft.com/office/drawing/2014/main" id="{9247882B-CE51-4824-BFE1-500143432086}"/>
              </a:ext>
            </a:extLst>
          </p:cNvPr>
          <p:cNvSpPr>
            <a:spLocks noGrp="1"/>
          </p:cNvSpPr>
          <p:nvPr>
            <p:ph idx="1"/>
          </p:nvPr>
        </p:nvSpPr>
        <p:spPr>
          <a:xfrm>
            <a:off x="133165" y="2011680"/>
            <a:ext cx="11931588" cy="4206240"/>
          </a:xfrm>
        </p:spPr>
        <p:txBody>
          <a:bodyPr/>
          <a:lstStyle/>
          <a:p>
            <a:pPr marL="0" indent="0" algn="ctr">
              <a:buNone/>
            </a:pPr>
            <a:r>
              <a:rPr lang="en-GB" dirty="0"/>
              <a:t>Enjoy an exploratory art activity gluing anything and everything on a sturdy backing.</a:t>
            </a:r>
          </a:p>
        </p:txBody>
      </p:sp>
      <p:sp>
        <p:nvSpPr>
          <p:cNvPr id="5" name="TextBox 4">
            <a:extLst>
              <a:ext uri="{FF2B5EF4-FFF2-40B4-BE49-F238E27FC236}">
                <a16:creationId xmlns:a16="http://schemas.microsoft.com/office/drawing/2014/main" id="{7D46ADBF-F78E-4A35-AD0F-DF7AC8D37DCE}"/>
              </a:ext>
            </a:extLst>
          </p:cNvPr>
          <p:cNvSpPr txBox="1"/>
          <p:nvPr/>
        </p:nvSpPr>
        <p:spPr>
          <a:xfrm>
            <a:off x="267889" y="2413337"/>
            <a:ext cx="3194402" cy="2031325"/>
          </a:xfrm>
          <a:prstGeom prst="rect">
            <a:avLst/>
          </a:prstGeom>
          <a:noFill/>
        </p:spPr>
        <p:txBody>
          <a:bodyPr wrap="square" rtlCol="0">
            <a:spAutoFit/>
          </a:bodyPr>
          <a:lstStyle/>
          <a:p>
            <a:r>
              <a:rPr lang="en-GB" b="1" u="sng" dirty="0"/>
              <a:t>Materials</a:t>
            </a:r>
          </a:p>
          <a:p>
            <a:pPr marL="285750" indent="-285750">
              <a:buFont typeface="Arial" panose="020B0604020202020204" pitchFamily="34" charset="0"/>
              <a:buChar char="•"/>
            </a:pPr>
            <a:r>
              <a:rPr lang="en-GB" dirty="0"/>
              <a:t>Paper plate or cardboard </a:t>
            </a:r>
          </a:p>
          <a:p>
            <a:pPr marL="285750" indent="-285750">
              <a:buFont typeface="Arial" panose="020B0604020202020204" pitchFamily="34" charset="0"/>
              <a:buChar char="•"/>
            </a:pPr>
            <a:r>
              <a:rPr lang="en-GB" dirty="0"/>
              <a:t>Glue</a:t>
            </a:r>
          </a:p>
          <a:p>
            <a:pPr marL="285750" indent="-285750">
              <a:buFont typeface="Arial" panose="020B0604020202020204" pitchFamily="34" charset="0"/>
              <a:buChar char="•"/>
            </a:pPr>
            <a:r>
              <a:rPr lang="en-GB" dirty="0"/>
              <a:t>Brush or cotton swab</a:t>
            </a:r>
          </a:p>
          <a:p>
            <a:pPr marL="285750" indent="-285750">
              <a:buFont typeface="Arial" panose="020B0604020202020204" pitchFamily="34" charset="0"/>
              <a:buChar char="•"/>
            </a:pPr>
            <a:r>
              <a:rPr lang="en-GB" dirty="0"/>
              <a:t>Jar lid</a:t>
            </a:r>
          </a:p>
          <a:p>
            <a:pPr marL="285750" indent="-285750">
              <a:buFont typeface="Arial" panose="020B0604020202020204" pitchFamily="34" charset="0"/>
              <a:buChar char="•"/>
            </a:pPr>
            <a:r>
              <a:rPr lang="en-GB" dirty="0"/>
              <a:t>Collage materials</a:t>
            </a:r>
          </a:p>
          <a:p>
            <a:endParaRPr lang="en-GB" dirty="0"/>
          </a:p>
        </p:txBody>
      </p:sp>
      <p:sp>
        <p:nvSpPr>
          <p:cNvPr id="7" name="TextBox 6">
            <a:extLst>
              <a:ext uri="{FF2B5EF4-FFF2-40B4-BE49-F238E27FC236}">
                <a16:creationId xmlns:a16="http://schemas.microsoft.com/office/drawing/2014/main" id="{E50C0DB2-BD58-4245-A73B-4C8632C32150}"/>
              </a:ext>
            </a:extLst>
          </p:cNvPr>
          <p:cNvSpPr txBox="1"/>
          <p:nvPr/>
        </p:nvSpPr>
        <p:spPr>
          <a:xfrm>
            <a:off x="4874422" y="2736502"/>
            <a:ext cx="6982772" cy="3785652"/>
          </a:xfrm>
          <a:prstGeom prst="rect">
            <a:avLst/>
          </a:prstGeom>
          <a:noFill/>
        </p:spPr>
        <p:txBody>
          <a:bodyPr wrap="square" rtlCol="0">
            <a:spAutoFit/>
          </a:bodyPr>
          <a:lstStyle/>
          <a:p>
            <a:r>
              <a:rPr lang="en-GB" sz="2000" b="1" u="sng" dirty="0"/>
              <a:t>Process</a:t>
            </a:r>
          </a:p>
          <a:p>
            <a:pPr marL="342900" indent="-342900">
              <a:buFont typeface="+mj-lt"/>
              <a:buAutoNum type="arabicPeriod"/>
            </a:pPr>
            <a:r>
              <a:rPr lang="en-GB" sz="2000" dirty="0"/>
              <a:t>Collect on-hand collage items from the garage, outdoors or from your home. Sort through them and find those that will be used in a glue on collage.</a:t>
            </a:r>
          </a:p>
          <a:p>
            <a:r>
              <a:rPr lang="en-GB" sz="2000" b="1" dirty="0"/>
              <a:t>HINT: </a:t>
            </a:r>
            <a:r>
              <a:rPr lang="en-GB" sz="2000" dirty="0"/>
              <a:t>For collage beginners, limiting a collage to one or two materials helps keep the collage under control. Select combination pairs, such as cotton balls and confetti.</a:t>
            </a:r>
          </a:p>
          <a:p>
            <a:pPr marL="342900" indent="-342900">
              <a:buAutoNum type="arabicPeriod" startAt="2"/>
            </a:pPr>
            <a:r>
              <a:rPr lang="en-GB" sz="2000" dirty="0"/>
              <a:t>Dip the item in a bit of glue and stick it on the paper plate or cardboard. Fill the backing with items in any fashion or design. More glue may be squeezed from the bottle if needed, or can be painted onto the item with a brush or cotton swab.</a:t>
            </a:r>
            <a:r>
              <a:rPr lang="en-GB" sz="2000" b="1" dirty="0"/>
              <a:t> </a:t>
            </a:r>
            <a:r>
              <a:rPr lang="en-GB" sz="2000" dirty="0"/>
              <a:t>Then let the collage dry over night.</a:t>
            </a:r>
          </a:p>
        </p:txBody>
      </p:sp>
      <p:pic>
        <p:nvPicPr>
          <p:cNvPr id="8" name="Picture 7">
            <a:extLst>
              <a:ext uri="{FF2B5EF4-FFF2-40B4-BE49-F238E27FC236}">
                <a16:creationId xmlns:a16="http://schemas.microsoft.com/office/drawing/2014/main" id="{E5B5C214-5DED-4303-B7B8-5CF2A36E7075}"/>
              </a:ext>
            </a:extLst>
          </p:cNvPr>
          <p:cNvPicPr>
            <a:picLocks noChangeAspect="1"/>
          </p:cNvPicPr>
          <p:nvPr/>
        </p:nvPicPr>
        <p:blipFill>
          <a:blip r:embed="rId2"/>
          <a:stretch>
            <a:fillRect/>
          </a:stretch>
        </p:blipFill>
        <p:spPr>
          <a:xfrm>
            <a:off x="714375" y="4182784"/>
            <a:ext cx="3714750" cy="2476500"/>
          </a:xfrm>
          <a:prstGeom prst="rect">
            <a:avLst/>
          </a:prstGeom>
        </p:spPr>
      </p:pic>
    </p:spTree>
    <p:extLst>
      <p:ext uri="{BB962C8B-B14F-4D97-AF65-F5344CB8AC3E}">
        <p14:creationId xmlns:p14="http://schemas.microsoft.com/office/powerpoint/2010/main" val="247048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6155-D426-4A15-A7BD-34A9F2280C44}"/>
              </a:ext>
            </a:extLst>
          </p:cNvPr>
          <p:cNvSpPr>
            <a:spLocks noGrp="1"/>
          </p:cNvSpPr>
          <p:nvPr>
            <p:ph type="title"/>
          </p:nvPr>
        </p:nvSpPr>
        <p:spPr/>
        <p:txBody>
          <a:bodyPr/>
          <a:lstStyle/>
          <a:p>
            <a:r>
              <a:rPr lang="en-GB" dirty="0"/>
              <a:t>Inside out fancy collage</a:t>
            </a:r>
          </a:p>
        </p:txBody>
      </p:sp>
      <p:sp>
        <p:nvSpPr>
          <p:cNvPr id="3" name="Content Placeholder 2">
            <a:extLst>
              <a:ext uri="{FF2B5EF4-FFF2-40B4-BE49-F238E27FC236}">
                <a16:creationId xmlns:a16="http://schemas.microsoft.com/office/drawing/2014/main" id="{C9E60887-9570-4AC2-9918-284207AEFFA5}"/>
              </a:ext>
            </a:extLst>
          </p:cNvPr>
          <p:cNvSpPr>
            <a:spLocks noGrp="1"/>
          </p:cNvSpPr>
          <p:nvPr>
            <p:ph idx="1"/>
          </p:nvPr>
        </p:nvSpPr>
        <p:spPr>
          <a:xfrm>
            <a:off x="168676" y="2011680"/>
            <a:ext cx="11904955" cy="4206240"/>
          </a:xfrm>
        </p:spPr>
        <p:txBody>
          <a:bodyPr/>
          <a:lstStyle/>
          <a:p>
            <a:pPr marL="0" indent="0">
              <a:buNone/>
            </a:pPr>
            <a:r>
              <a:rPr lang="en-GB" dirty="0"/>
              <a:t>Create a fancy collage adding an array of shiny and sparkly material in a pattern that starts in the </a:t>
            </a:r>
            <a:r>
              <a:rPr lang="en-GB" dirty="0" err="1"/>
              <a:t>center</a:t>
            </a:r>
            <a:r>
              <a:rPr lang="en-GB" dirty="0"/>
              <a:t> and builds its way out to the edges of a cardboard square.</a:t>
            </a:r>
          </a:p>
        </p:txBody>
      </p:sp>
      <p:sp>
        <p:nvSpPr>
          <p:cNvPr id="7" name="TextBox 6">
            <a:extLst>
              <a:ext uri="{FF2B5EF4-FFF2-40B4-BE49-F238E27FC236}">
                <a16:creationId xmlns:a16="http://schemas.microsoft.com/office/drawing/2014/main" id="{66B13236-15BA-4ED3-9F1B-228BD121D553}"/>
              </a:ext>
            </a:extLst>
          </p:cNvPr>
          <p:cNvSpPr txBox="1"/>
          <p:nvPr/>
        </p:nvSpPr>
        <p:spPr>
          <a:xfrm>
            <a:off x="168676" y="2821709"/>
            <a:ext cx="3194402" cy="4247317"/>
          </a:xfrm>
          <a:prstGeom prst="rect">
            <a:avLst/>
          </a:prstGeom>
          <a:noFill/>
        </p:spPr>
        <p:txBody>
          <a:bodyPr wrap="square" rtlCol="0">
            <a:spAutoFit/>
          </a:bodyPr>
          <a:lstStyle/>
          <a:p>
            <a:r>
              <a:rPr lang="en-GB" b="1" u="sng" dirty="0"/>
              <a:t>Materials</a:t>
            </a:r>
          </a:p>
          <a:p>
            <a:pPr marL="285750" indent="-285750">
              <a:buFont typeface="Arial" panose="020B0604020202020204" pitchFamily="34" charset="0"/>
              <a:buChar char="•"/>
            </a:pPr>
            <a:r>
              <a:rPr lang="en-GB" dirty="0"/>
              <a:t>Cardboard square for backing</a:t>
            </a:r>
          </a:p>
          <a:p>
            <a:pPr marL="285750" indent="-285750">
              <a:buFont typeface="Arial" panose="020B0604020202020204" pitchFamily="34" charset="0"/>
              <a:buChar char="•"/>
            </a:pPr>
            <a:r>
              <a:rPr lang="en-GB" dirty="0"/>
              <a:t>Wrapping paper</a:t>
            </a:r>
          </a:p>
          <a:p>
            <a:pPr marL="285750" indent="-285750">
              <a:buFont typeface="Arial" panose="020B0604020202020204" pitchFamily="34" charset="0"/>
              <a:buChar char="•"/>
            </a:pPr>
            <a:r>
              <a:rPr lang="en-GB" dirty="0"/>
              <a:t>Tape</a:t>
            </a:r>
          </a:p>
          <a:p>
            <a:pPr marL="285750" indent="-285750">
              <a:buFont typeface="Arial" panose="020B0604020202020204" pitchFamily="34" charset="0"/>
              <a:buChar char="•"/>
            </a:pPr>
            <a:r>
              <a:rPr lang="en-GB" dirty="0"/>
              <a:t>Glue</a:t>
            </a:r>
          </a:p>
          <a:p>
            <a:pPr marL="285750" indent="-285750">
              <a:buFont typeface="Arial" panose="020B0604020202020204" pitchFamily="34" charset="0"/>
              <a:buChar char="•"/>
            </a:pPr>
            <a:r>
              <a:rPr lang="en-GB" dirty="0"/>
              <a:t>Jar lip</a:t>
            </a:r>
          </a:p>
          <a:p>
            <a:pPr marL="285750" indent="-285750">
              <a:buFont typeface="Arial" panose="020B0604020202020204" pitchFamily="34" charset="0"/>
              <a:buChar char="•"/>
            </a:pPr>
            <a:r>
              <a:rPr lang="en-GB" dirty="0"/>
              <a:t>Brush</a:t>
            </a:r>
          </a:p>
          <a:p>
            <a:pPr marL="285750" indent="-285750">
              <a:buFont typeface="Arial" panose="020B0604020202020204" pitchFamily="34" charset="0"/>
              <a:buChar char="•"/>
            </a:pPr>
            <a:r>
              <a:rPr lang="en-GB" dirty="0"/>
              <a:t>Choices of glittery collage materials, such as:</a:t>
            </a:r>
          </a:p>
          <a:p>
            <a:r>
              <a:rPr lang="en-GB" dirty="0"/>
              <a:t>Beads, bits of </a:t>
            </a:r>
            <a:r>
              <a:rPr lang="en-GB" dirty="0" err="1"/>
              <a:t>aluminum</a:t>
            </a:r>
            <a:r>
              <a:rPr lang="en-GB" dirty="0"/>
              <a:t> foil, buttons, confetti, glitter, ribbon, sequins, gold, silver or copper paint.</a:t>
            </a:r>
          </a:p>
          <a:p>
            <a:endParaRPr lang="en-GB" dirty="0"/>
          </a:p>
        </p:txBody>
      </p:sp>
      <p:sp>
        <p:nvSpPr>
          <p:cNvPr id="9" name="TextBox 8">
            <a:extLst>
              <a:ext uri="{FF2B5EF4-FFF2-40B4-BE49-F238E27FC236}">
                <a16:creationId xmlns:a16="http://schemas.microsoft.com/office/drawing/2014/main" id="{02A7DDC2-25F4-4D7D-BF50-150A740E1314}"/>
              </a:ext>
            </a:extLst>
          </p:cNvPr>
          <p:cNvSpPr txBox="1"/>
          <p:nvPr/>
        </p:nvSpPr>
        <p:spPr>
          <a:xfrm>
            <a:off x="3710866" y="2736502"/>
            <a:ext cx="8481134" cy="4401205"/>
          </a:xfrm>
          <a:prstGeom prst="rect">
            <a:avLst/>
          </a:prstGeom>
          <a:noFill/>
        </p:spPr>
        <p:txBody>
          <a:bodyPr wrap="square" rtlCol="0">
            <a:spAutoFit/>
          </a:bodyPr>
          <a:lstStyle/>
          <a:p>
            <a:r>
              <a:rPr lang="en-GB" sz="2000" b="1" u="sng" dirty="0"/>
              <a:t>Process</a:t>
            </a:r>
          </a:p>
          <a:p>
            <a:pPr marL="457200" indent="-457200">
              <a:buFont typeface="+mj-lt"/>
              <a:buAutoNum type="arabicPeriod"/>
            </a:pPr>
            <a:r>
              <a:rPr lang="en-GB" sz="2000" dirty="0"/>
              <a:t>Think fancy and shiny! First, cover a piece of cardboard with wrapping paper. Metallic paper or designs with metallic components work well. Fold the edges of the wrapping paper over the cardboard’s edges and tape on the back.</a:t>
            </a:r>
          </a:p>
          <a:p>
            <a:pPr marL="457200" indent="-457200">
              <a:buFont typeface="+mj-lt"/>
              <a:buAutoNum type="arabicPeriod"/>
            </a:pPr>
            <a:r>
              <a:rPr lang="en-GB" sz="2000" dirty="0"/>
              <a:t>To create the design, begin in the </a:t>
            </a:r>
            <a:r>
              <a:rPr lang="en-GB" sz="2000" dirty="0" err="1"/>
              <a:t>center</a:t>
            </a:r>
            <a:r>
              <a:rPr lang="en-GB" sz="2000" dirty="0"/>
              <a:t> of the board and work outwards. Glue a choice of shiny, fancy materials to the board. Covering the entire board is not necessary. Letting the background design adds to the design.</a:t>
            </a:r>
          </a:p>
          <a:p>
            <a:pPr marL="457200" indent="-457200">
              <a:buFont typeface="+mj-lt"/>
              <a:buAutoNum type="arabicPeriod"/>
            </a:pPr>
            <a:r>
              <a:rPr lang="en-GB" sz="2000" dirty="0"/>
              <a:t>When the collage has dried a bit, take a small paintbrush and lightly highlight the collage with spots and dots of metallic paint. Glue and glitter may also be touched to specific spots for more shine.</a:t>
            </a:r>
          </a:p>
          <a:p>
            <a:pPr marL="457200" indent="-457200">
              <a:buFont typeface="+mj-lt"/>
              <a:buAutoNum type="arabicPeriod"/>
            </a:pPr>
            <a:r>
              <a:rPr lang="en-GB" sz="2000" dirty="0"/>
              <a:t>When everything is dry, an adult can spray the collage with a light coating of hair spray to hood it all together.</a:t>
            </a:r>
          </a:p>
          <a:p>
            <a:endParaRPr lang="en-GB" sz="2000" dirty="0"/>
          </a:p>
        </p:txBody>
      </p:sp>
      <p:pic>
        <p:nvPicPr>
          <p:cNvPr id="10" name="Picture 9">
            <a:extLst>
              <a:ext uri="{FF2B5EF4-FFF2-40B4-BE49-F238E27FC236}">
                <a16:creationId xmlns:a16="http://schemas.microsoft.com/office/drawing/2014/main" id="{9AB62F88-BAF8-46CE-9058-7DBE4F5D9169}"/>
              </a:ext>
            </a:extLst>
          </p:cNvPr>
          <p:cNvPicPr>
            <a:picLocks noChangeAspect="1"/>
          </p:cNvPicPr>
          <p:nvPr/>
        </p:nvPicPr>
        <p:blipFill>
          <a:blip r:embed="rId2"/>
          <a:stretch>
            <a:fillRect/>
          </a:stretch>
        </p:blipFill>
        <p:spPr>
          <a:xfrm>
            <a:off x="8862277" y="149818"/>
            <a:ext cx="2124722" cy="1643118"/>
          </a:xfrm>
          <a:prstGeom prst="rect">
            <a:avLst/>
          </a:prstGeom>
        </p:spPr>
      </p:pic>
    </p:spTree>
    <p:extLst>
      <p:ext uri="{BB962C8B-B14F-4D97-AF65-F5344CB8AC3E}">
        <p14:creationId xmlns:p14="http://schemas.microsoft.com/office/powerpoint/2010/main" val="2724506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rgbClr val="2C2C2C"/>
      </a:dk1>
      <a:lt1>
        <a:srgbClr val="FFFFFF"/>
      </a:lt1>
      <a:dk2>
        <a:srgbClr val="FFC000"/>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150</TotalTime>
  <Words>391</Words>
  <Application>Microsoft Office PowerPoint</Application>
  <PresentationFormat>Widescreen</PresentationFormat>
  <Paragraphs>30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Corbel</vt:lpstr>
      <vt:lpstr>Wingdings</vt:lpstr>
      <vt:lpstr>Banded</vt:lpstr>
      <vt:lpstr>EYFS</vt:lpstr>
      <vt:lpstr>First Collage</vt:lpstr>
      <vt:lpstr>Inside out fancy collage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dc:title>
  <dc:creator>Gaspare  Cala</dc:creator>
  <cp:lastModifiedBy>Gaspare  Cala</cp:lastModifiedBy>
  <cp:revision>7</cp:revision>
  <dcterms:created xsi:type="dcterms:W3CDTF">2020-10-05T10:50:08Z</dcterms:created>
  <dcterms:modified xsi:type="dcterms:W3CDTF">2020-10-05T13:20:22Z</dcterms:modified>
</cp:coreProperties>
</file>