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5" d="100"/>
          <a:sy n="75" d="100"/>
        </p:scale>
        <p:origin x="250" y="2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Rectangle 7"/>
          <p:cNvSpPr/>
          <p:nvPr/>
        </p:nvSpPr>
        <p:spPr>
          <a:xfrm>
            <a:off x="-6843" y="3887812"/>
            <a:ext cx="12195668"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75488" y="2166364"/>
            <a:ext cx="11247120" cy="1739347"/>
          </a:xfrm>
        </p:spPr>
        <p:txBody>
          <a:bodyPr tIns="45720" bIns="45720" anchor="ctr">
            <a:normAutofit/>
          </a:bodyPr>
          <a:lstStyle>
            <a:lvl1pPr algn="ctr">
              <a:lnSpc>
                <a:spcPct val="80000"/>
              </a:lnSpc>
              <a:defRPr sz="6000" spc="15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47472" y="3913632"/>
            <a:ext cx="11506200" cy="457200"/>
          </a:xfrm>
        </p:spPr>
        <p:txBody>
          <a:bodyPr>
            <a:normAutofit/>
          </a:bodyPr>
          <a:lstStyle>
            <a:lvl1pPr marL="0" indent="0" algn="ctr">
              <a:spcBef>
                <a:spcPts val="0"/>
              </a:spcBef>
              <a:spcAft>
                <a:spcPts val="0"/>
              </a:spcAft>
              <a:buNone/>
              <a:defRPr sz="2000">
                <a:solidFill>
                  <a:srgbClr val="FFFFFF"/>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2668B7-182C-4550-849C-D1BF777719D8}" type="datetimeFigureOut">
              <a:rPr lang="en-GB" smtClean="0"/>
              <a:t>05/10/2020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87C55F-EDD0-47F4-BECE-8DC7FA62DD1F}" type="slidenum">
              <a:rPr lang="en-GB" smtClean="0"/>
              <a:t>‹#›</a:t>
            </a:fld>
            <a:endParaRPr lang="en-GB"/>
          </a:p>
        </p:txBody>
      </p:sp>
    </p:spTree>
    <p:extLst>
      <p:ext uri="{BB962C8B-B14F-4D97-AF65-F5344CB8AC3E}">
        <p14:creationId xmlns:p14="http://schemas.microsoft.com/office/powerpoint/2010/main" val="184969152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2668B7-182C-4550-849C-D1BF777719D8}" type="datetimeFigureOut">
              <a:rPr lang="en-GB" smtClean="0"/>
              <a:t>05/10/2020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87C55F-EDD0-47F4-BECE-8DC7FA62DD1F}" type="slidenum">
              <a:rPr lang="en-GB" smtClean="0"/>
              <a:t>‹#›</a:t>
            </a:fld>
            <a:endParaRPr lang="en-GB"/>
          </a:p>
        </p:txBody>
      </p:sp>
    </p:spTree>
    <p:extLst>
      <p:ext uri="{BB962C8B-B14F-4D97-AF65-F5344CB8AC3E}">
        <p14:creationId xmlns:p14="http://schemas.microsoft.com/office/powerpoint/2010/main" val="3199743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B02668B7-182C-4550-849C-D1BF777719D8}" type="datetimeFigureOut">
              <a:rPr lang="en-GB" smtClean="0"/>
              <a:t>05/10/2020</a:t>
            </a:fld>
            <a:endParaRPr lang="en-GB"/>
          </a:p>
        </p:txBody>
      </p:sp>
      <p:sp>
        <p:nvSpPr>
          <p:cNvPr id="5" name="Footer Placeholder 4"/>
          <p:cNvSpPr>
            <a:spLocks noGrp="1"/>
          </p:cNvSpPr>
          <p:nvPr>
            <p:ph type="ftr" sz="quarter" idx="11"/>
          </p:nvPr>
        </p:nvSpPr>
        <p:spPr>
          <a:xfrm>
            <a:off x="3776135" y="6422854"/>
            <a:ext cx="4279669" cy="365125"/>
          </a:xfrm>
        </p:spPr>
        <p:txBody>
          <a:bodyPr/>
          <a:lstStyle/>
          <a:p>
            <a:endParaRPr lang="en-GB"/>
          </a:p>
        </p:txBody>
      </p:sp>
      <p:sp>
        <p:nvSpPr>
          <p:cNvPr id="6" name="Slide Number Placeholder 5"/>
          <p:cNvSpPr>
            <a:spLocks noGrp="1"/>
          </p:cNvSpPr>
          <p:nvPr>
            <p:ph type="sldNum" sz="quarter" idx="12"/>
          </p:nvPr>
        </p:nvSpPr>
        <p:spPr>
          <a:xfrm>
            <a:off x="8073048" y="6422854"/>
            <a:ext cx="879759" cy="365125"/>
          </a:xfrm>
        </p:spPr>
        <p:txBody>
          <a:bodyPr/>
          <a:lstStyle/>
          <a:p>
            <a:fld id="{5087C55F-EDD0-47F4-BECE-8DC7FA62DD1F}" type="slidenum">
              <a:rPr lang="en-GB" smtClean="0"/>
              <a:t>‹#›</a:t>
            </a:fld>
            <a:endParaRPr lang="en-GB"/>
          </a:p>
        </p:txBody>
      </p:sp>
    </p:spTree>
    <p:extLst>
      <p:ext uri="{BB962C8B-B14F-4D97-AF65-F5344CB8AC3E}">
        <p14:creationId xmlns:p14="http://schemas.microsoft.com/office/powerpoint/2010/main" val="6664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2668B7-182C-4550-849C-D1BF777719D8}" type="datetimeFigureOut">
              <a:rPr lang="en-GB" smtClean="0"/>
              <a:t>05/10/2020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87C55F-EDD0-47F4-BECE-8DC7FA62DD1F}" type="slidenum">
              <a:rPr lang="en-GB" smtClean="0"/>
              <a:t>‹#›</a:t>
            </a:fld>
            <a:endParaRPr lang="en-GB"/>
          </a:p>
        </p:txBody>
      </p:sp>
    </p:spTree>
    <p:extLst>
      <p:ext uri="{BB962C8B-B14F-4D97-AF65-F5344CB8AC3E}">
        <p14:creationId xmlns:p14="http://schemas.microsoft.com/office/powerpoint/2010/main" val="893738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75488" y="2167128"/>
            <a:ext cx="11247120" cy="173736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47472" y="3913212"/>
            <a:ext cx="11503152" cy="457200"/>
          </a:xfrm>
        </p:spPr>
        <p:txBody>
          <a:bodyPr anchor="t">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B02668B7-182C-4550-849C-D1BF777719D8}" type="datetimeFigureOut">
              <a:rPr lang="en-GB" smtClean="0"/>
              <a:t>05/10/2020</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087C55F-EDD0-47F4-BECE-8DC7FA62DD1F}" type="slidenum">
              <a:rPr lang="en-GB" smtClean="0"/>
              <a:t>‹#›</a:t>
            </a:fld>
            <a:endParaRPr lang="en-GB"/>
          </a:p>
        </p:txBody>
      </p:sp>
    </p:spTree>
    <p:extLst>
      <p:ext uri="{BB962C8B-B14F-4D97-AF65-F5344CB8AC3E}">
        <p14:creationId xmlns:p14="http://schemas.microsoft.com/office/powerpoint/2010/main" val="78952143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2668B7-182C-4550-849C-D1BF777719D8}" type="datetimeFigureOut">
              <a:rPr lang="en-GB" smtClean="0"/>
              <a:t>05/10/2020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87C55F-EDD0-47F4-BECE-8DC7FA62DD1F}" type="slidenum">
              <a:rPr lang="en-GB" smtClean="0"/>
              <a:t>‹#›</a:t>
            </a:fld>
            <a:endParaRPr lang="en-GB"/>
          </a:p>
        </p:txBody>
      </p:sp>
    </p:spTree>
    <p:extLst>
      <p:ext uri="{BB962C8B-B14F-4D97-AF65-F5344CB8AC3E}">
        <p14:creationId xmlns:p14="http://schemas.microsoft.com/office/powerpoint/2010/main" val="243439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2668B7-182C-4550-849C-D1BF777719D8}" type="datetimeFigureOut">
              <a:rPr lang="en-GB" smtClean="0"/>
              <a:t>05/10/2020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87C55F-EDD0-47F4-BECE-8DC7FA62DD1F}" type="slidenum">
              <a:rPr lang="en-GB" smtClean="0"/>
              <a:t>‹#›</a:t>
            </a:fld>
            <a:endParaRPr lang="en-GB"/>
          </a:p>
        </p:txBody>
      </p:sp>
    </p:spTree>
    <p:extLst>
      <p:ext uri="{BB962C8B-B14F-4D97-AF65-F5344CB8AC3E}">
        <p14:creationId xmlns:p14="http://schemas.microsoft.com/office/powerpoint/2010/main" val="1583901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2668B7-182C-4550-849C-D1BF777719D8}" type="datetimeFigureOut">
              <a:rPr lang="en-GB" smtClean="0"/>
              <a:t>05/10/2020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87C55F-EDD0-47F4-BECE-8DC7FA62DD1F}" type="slidenum">
              <a:rPr lang="en-GB" smtClean="0"/>
              <a:t>‹#›</a:t>
            </a:fld>
            <a:endParaRPr lang="en-GB"/>
          </a:p>
        </p:txBody>
      </p:sp>
    </p:spTree>
    <p:extLst>
      <p:ext uri="{BB962C8B-B14F-4D97-AF65-F5344CB8AC3E}">
        <p14:creationId xmlns:p14="http://schemas.microsoft.com/office/powerpoint/2010/main" val="2251993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668B7-182C-4550-849C-D1BF777719D8}" type="datetimeFigureOut">
              <a:rPr lang="en-GB" smtClean="0"/>
              <a:t>05/10/2020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87C55F-EDD0-47F4-BECE-8DC7FA62DD1F}" type="slidenum">
              <a:rPr lang="en-GB" smtClean="0"/>
              <a:t>‹#›</a:t>
            </a:fld>
            <a:endParaRPr lang="en-GB"/>
          </a:p>
        </p:txBody>
      </p:sp>
    </p:spTree>
    <p:extLst>
      <p:ext uri="{BB962C8B-B14F-4D97-AF65-F5344CB8AC3E}">
        <p14:creationId xmlns:p14="http://schemas.microsoft.com/office/powerpoint/2010/main" val="3367841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2668B7-182C-4550-849C-D1BF777719D8}" type="datetimeFigureOut">
              <a:rPr lang="en-GB" smtClean="0"/>
              <a:t>05/10/2020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87C55F-EDD0-47F4-BECE-8DC7FA62DD1F}" type="slidenum">
              <a:rPr lang="en-GB" smtClean="0"/>
              <a:t>‹#›</a:t>
            </a:fld>
            <a:endParaRPr lang="en-GB"/>
          </a:p>
        </p:txBody>
      </p:sp>
    </p:spTree>
    <p:extLst>
      <p:ext uri="{BB962C8B-B14F-4D97-AF65-F5344CB8AC3E}">
        <p14:creationId xmlns:p14="http://schemas.microsoft.com/office/powerpoint/2010/main" val="110716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2668B7-182C-4550-849C-D1BF777719D8}" type="datetimeFigureOut">
              <a:rPr lang="en-GB" smtClean="0"/>
              <a:t>05/10/2020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87C55F-EDD0-47F4-BECE-8DC7FA62DD1F}" type="slidenum">
              <a:rPr lang="en-GB" smtClean="0"/>
              <a:t>‹#›</a:t>
            </a:fld>
            <a:endParaRPr lang="en-GB"/>
          </a:p>
        </p:txBody>
      </p:sp>
    </p:spTree>
    <p:extLst>
      <p:ext uri="{BB962C8B-B14F-4D97-AF65-F5344CB8AC3E}">
        <p14:creationId xmlns:p14="http://schemas.microsoft.com/office/powerpoint/2010/main" val="902547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B02668B7-182C-4550-849C-D1BF777719D8}" type="datetimeFigureOut">
              <a:rPr lang="en-GB" smtClean="0"/>
              <a:t>05/10/2020</a:t>
            </a:fld>
            <a:endParaRPr lang="en-GB"/>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GB"/>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5087C55F-EDD0-47F4-BECE-8DC7FA62DD1F}" type="slidenum">
              <a:rPr lang="en-GB" smtClean="0"/>
              <a:t>‹#›</a:t>
            </a:fld>
            <a:endParaRPr lang="en-GB"/>
          </a:p>
        </p:txBody>
      </p:sp>
    </p:spTree>
    <p:extLst>
      <p:ext uri="{BB962C8B-B14F-4D97-AF65-F5344CB8AC3E}">
        <p14:creationId xmlns:p14="http://schemas.microsoft.com/office/powerpoint/2010/main" val="403775923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93ED5-A23C-4193-AF17-67CF435E0244}"/>
              </a:ext>
            </a:extLst>
          </p:cNvPr>
          <p:cNvSpPr>
            <a:spLocks noGrp="1"/>
          </p:cNvSpPr>
          <p:nvPr>
            <p:ph type="ctrTitle"/>
          </p:nvPr>
        </p:nvSpPr>
        <p:spPr/>
        <p:txBody>
          <a:bodyPr/>
          <a:lstStyle/>
          <a:p>
            <a:r>
              <a:rPr lang="en-GB" dirty="0"/>
              <a:t>Lower KS2</a:t>
            </a:r>
          </a:p>
        </p:txBody>
      </p:sp>
      <p:sp>
        <p:nvSpPr>
          <p:cNvPr id="3" name="Subtitle 2">
            <a:extLst>
              <a:ext uri="{FF2B5EF4-FFF2-40B4-BE49-F238E27FC236}">
                <a16:creationId xmlns:a16="http://schemas.microsoft.com/office/drawing/2014/main" id="{81A132D0-19E9-4187-B75A-4E9677A44C8A}"/>
              </a:ext>
            </a:extLst>
          </p:cNvPr>
          <p:cNvSpPr>
            <a:spLocks noGrp="1"/>
          </p:cNvSpPr>
          <p:nvPr>
            <p:ph type="subTitle" idx="1"/>
          </p:nvPr>
        </p:nvSpPr>
        <p:spPr/>
        <p:txBody>
          <a:bodyPr/>
          <a:lstStyle/>
          <a:p>
            <a:r>
              <a:rPr lang="en-GB" dirty="0"/>
              <a:t>Paint &amp; Print</a:t>
            </a:r>
          </a:p>
        </p:txBody>
      </p:sp>
    </p:spTree>
    <p:extLst>
      <p:ext uri="{BB962C8B-B14F-4D97-AF65-F5344CB8AC3E}">
        <p14:creationId xmlns:p14="http://schemas.microsoft.com/office/powerpoint/2010/main" val="3677715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9C4C7-8261-4C89-A976-F8A9A7CED739}"/>
              </a:ext>
            </a:extLst>
          </p:cNvPr>
          <p:cNvSpPr>
            <a:spLocks noGrp="1"/>
          </p:cNvSpPr>
          <p:nvPr>
            <p:ph type="title"/>
          </p:nvPr>
        </p:nvSpPr>
        <p:spPr>
          <a:xfrm>
            <a:off x="114300" y="272601"/>
            <a:ext cx="9784080" cy="1508760"/>
          </a:xfrm>
        </p:spPr>
        <p:txBody>
          <a:bodyPr/>
          <a:lstStyle/>
          <a:p>
            <a:r>
              <a:rPr lang="en-GB" dirty="0"/>
              <a:t>Lesson 1 - Sponge dabbed stencil</a:t>
            </a:r>
          </a:p>
        </p:txBody>
      </p:sp>
      <p:sp>
        <p:nvSpPr>
          <p:cNvPr id="3" name="Content Placeholder 2">
            <a:extLst>
              <a:ext uri="{FF2B5EF4-FFF2-40B4-BE49-F238E27FC236}">
                <a16:creationId xmlns:a16="http://schemas.microsoft.com/office/drawing/2014/main" id="{3703CD4F-4F73-4F65-B059-924195D5573C}"/>
              </a:ext>
            </a:extLst>
          </p:cNvPr>
          <p:cNvSpPr>
            <a:spLocks noGrp="1"/>
          </p:cNvSpPr>
          <p:nvPr>
            <p:ph idx="1"/>
          </p:nvPr>
        </p:nvSpPr>
        <p:spPr>
          <a:xfrm>
            <a:off x="114300" y="2011680"/>
            <a:ext cx="11982450" cy="4206240"/>
          </a:xfrm>
        </p:spPr>
        <p:txBody>
          <a:bodyPr/>
          <a:lstStyle/>
          <a:p>
            <a:pPr marL="0" indent="0">
              <a:buNone/>
            </a:pPr>
            <a:r>
              <a:rPr lang="en-GB" dirty="0"/>
              <a:t>Create positive and negative stencil prints from traced jar lid. Dab the stencils with sponges dipped in paint.</a:t>
            </a:r>
          </a:p>
        </p:txBody>
      </p:sp>
      <p:sp>
        <p:nvSpPr>
          <p:cNvPr id="4" name="TextBox 3">
            <a:extLst>
              <a:ext uri="{FF2B5EF4-FFF2-40B4-BE49-F238E27FC236}">
                <a16:creationId xmlns:a16="http://schemas.microsoft.com/office/drawing/2014/main" id="{F5D22FD0-5878-43E2-B66C-9146758D4836}"/>
              </a:ext>
            </a:extLst>
          </p:cNvPr>
          <p:cNvSpPr txBox="1"/>
          <p:nvPr/>
        </p:nvSpPr>
        <p:spPr>
          <a:xfrm>
            <a:off x="314326" y="2828925"/>
            <a:ext cx="2799264" cy="3416320"/>
          </a:xfrm>
          <a:prstGeom prst="rect">
            <a:avLst/>
          </a:prstGeom>
          <a:noFill/>
        </p:spPr>
        <p:txBody>
          <a:bodyPr wrap="square" rtlCol="0">
            <a:spAutoFit/>
          </a:bodyPr>
          <a:lstStyle/>
          <a:p>
            <a:r>
              <a:rPr lang="en-GB" b="1" u="sng" dirty="0"/>
              <a:t>Material</a:t>
            </a:r>
          </a:p>
          <a:p>
            <a:pPr marL="285750" indent="-285750">
              <a:buFont typeface="Arial" panose="020B0604020202020204" pitchFamily="34" charset="0"/>
              <a:buChar char="•"/>
            </a:pPr>
            <a:r>
              <a:rPr lang="en-GB" dirty="0"/>
              <a:t>Paints</a:t>
            </a:r>
          </a:p>
          <a:p>
            <a:pPr marL="285750" indent="-285750">
              <a:buFont typeface="Arial" panose="020B0604020202020204" pitchFamily="34" charset="0"/>
              <a:buChar char="•"/>
            </a:pPr>
            <a:r>
              <a:rPr lang="en-GB" dirty="0"/>
              <a:t>One paper plate for each colour of paint.</a:t>
            </a:r>
          </a:p>
          <a:p>
            <a:pPr marL="285750" indent="-285750">
              <a:buFont typeface="Arial" panose="020B0604020202020204" pitchFamily="34" charset="0"/>
              <a:buChar char="•"/>
            </a:pPr>
            <a:r>
              <a:rPr lang="en-GB" dirty="0"/>
              <a:t>Sponge cut into roughly 5cm squares or other shapes.</a:t>
            </a:r>
          </a:p>
          <a:p>
            <a:pPr marL="285750" indent="-285750">
              <a:buFont typeface="Arial" panose="020B0604020202020204" pitchFamily="34" charset="0"/>
              <a:buChar char="•"/>
            </a:pPr>
            <a:r>
              <a:rPr lang="en-GB" dirty="0"/>
              <a:t>Jar lid</a:t>
            </a:r>
          </a:p>
          <a:p>
            <a:pPr marL="285750" indent="-285750">
              <a:buFont typeface="Arial" panose="020B0604020202020204" pitchFamily="34" charset="0"/>
              <a:buChar char="•"/>
            </a:pPr>
            <a:r>
              <a:rPr lang="en-GB" dirty="0"/>
              <a:t>Paper</a:t>
            </a:r>
          </a:p>
          <a:p>
            <a:pPr marL="285750" indent="-285750">
              <a:buFont typeface="Arial" panose="020B0604020202020204" pitchFamily="34" charset="0"/>
              <a:buChar char="•"/>
            </a:pPr>
            <a:r>
              <a:rPr lang="en-GB" dirty="0"/>
              <a:t>Scissors</a:t>
            </a:r>
          </a:p>
          <a:p>
            <a:pPr marL="285750" indent="-285750">
              <a:buFont typeface="Arial" panose="020B0604020202020204" pitchFamily="34" charset="0"/>
              <a:buChar char="•"/>
            </a:pPr>
            <a:r>
              <a:rPr lang="en-GB" dirty="0"/>
              <a:t>Pencil </a:t>
            </a:r>
          </a:p>
          <a:p>
            <a:pPr marL="285750" indent="-285750">
              <a:buFont typeface="Arial" panose="020B0604020202020204" pitchFamily="34" charset="0"/>
              <a:buChar char="•"/>
            </a:pPr>
            <a:r>
              <a:rPr lang="en-GB" dirty="0"/>
              <a:t>Oil pastels (or crayons)</a:t>
            </a:r>
          </a:p>
        </p:txBody>
      </p:sp>
      <p:sp>
        <p:nvSpPr>
          <p:cNvPr id="5" name="TextBox 4">
            <a:extLst>
              <a:ext uri="{FF2B5EF4-FFF2-40B4-BE49-F238E27FC236}">
                <a16:creationId xmlns:a16="http://schemas.microsoft.com/office/drawing/2014/main" id="{DDD00F32-53F3-4A59-9EEB-CB4560186FA8}"/>
              </a:ext>
            </a:extLst>
          </p:cNvPr>
          <p:cNvSpPr txBox="1"/>
          <p:nvPr/>
        </p:nvSpPr>
        <p:spPr>
          <a:xfrm>
            <a:off x="3113590" y="2733794"/>
            <a:ext cx="8983160" cy="4124206"/>
          </a:xfrm>
          <a:prstGeom prst="rect">
            <a:avLst/>
          </a:prstGeom>
          <a:noFill/>
        </p:spPr>
        <p:txBody>
          <a:bodyPr wrap="square" rtlCol="0">
            <a:spAutoFit/>
          </a:bodyPr>
          <a:lstStyle/>
          <a:p>
            <a:r>
              <a:rPr lang="en-GB" sz="1600" b="1" u="sng" dirty="0"/>
              <a:t>Process</a:t>
            </a:r>
          </a:p>
          <a:p>
            <a:pPr marL="342900" indent="-342900">
              <a:buFont typeface="+mj-lt"/>
              <a:buAutoNum type="arabicPeriod"/>
            </a:pPr>
            <a:r>
              <a:rPr lang="en-GB" sz="1600" dirty="0"/>
              <a:t>Pour a puddle of paint on a paper plate. Each plate will have a different colour.</a:t>
            </a:r>
          </a:p>
          <a:p>
            <a:pPr marL="342900" indent="-342900">
              <a:buFont typeface="+mj-lt"/>
              <a:buAutoNum type="arabicPeriod"/>
            </a:pPr>
            <a:r>
              <a:rPr lang="en-GB" sz="1600" dirty="0"/>
              <a:t>Moisten sponge squares with water and squeeze them dry. Place one sponge next to each plate of paint.</a:t>
            </a:r>
          </a:p>
          <a:p>
            <a:pPr marL="342900" indent="-342900">
              <a:buFont typeface="+mj-lt"/>
              <a:buAutoNum type="arabicPeriod"/>
            </a:pPr>
            <a:r>
              <a:rPr lang="en-GB" sz="1600" dirty="0"/>
              <a:t>Place the lid of the jar in the </a:t>
            </a:r>
            <a:r>
              <a:rPr lang="en-GB" sz="1600" dirty="0" err="1"/>
              <a:t>center</a:t>
            </a:r>
            <a:r>
              <a:rPr lang="en-GB" sz="1600" dirty="0"/>
              <a:t> of a piece of paper leaving a good sized (5cm) border or paper around the jar lid. Trace the lid with a pencil.</a:t>
            </a:r>
          </a:p>
          <a:p>
            <a:pPr marL="342900" indent="-342900">
              <a:buFont typeface="+mj-lt"/>
              <a:buAutoNum type="arabicPeriod"/>
            </a:pPr>
            <a:r>
              <a:rPr lang="en-GB" sz="1600" dirty="0"/>
              <a:t>Adult help required- To preserve both positive and negative  stencils, slowly and carefully  poke the point of a pencil through the paper on the point of the circle pencil line. Carefully cut out the circle. When finished, there will be a circle, which is positive stencil, and the frame, which is a negative stencil.</a:t>
            </a:r>
          </a:p>
          <a:p>
            <a:pPr marL="342900" indent="-342900">
              <a:buFont typeface="+mj-lt"/>
              <a:buAutoNum type="arabicPeriod"/>
            </a:pPr>
            <a:r>
              <a:rPr lang="en-GB" sz="1600" dirty="0"/>
              <a:t>Place one of the stencils on the paper. Lightly dab a sponge in the paint. Then dab paint around the outside edges of the positive stencil or the inside edges of the negative stencil. Make a pattern of paint using different colours and both stencils as desired. Let colours and stencil shapes overlap.</a:t>
            </a:r>
          </a:p>
          <a:p>
            <a:pPr marL="342900" indent="-342900">
              <a:buFont typeface="+mj-lt"/>
              <a:buAutoNum type="arabicPeriod"/>
            </a:pPr>
            <a:r>
              <a:rPr lang="en-GB" sz="1600" dirty="0"/>
              <a:t>Then let the paint dry.</a:t>
            </a:r>
          </a:p>
          <a:p>
            <a:pPr marL="342900" indent="-342900">
              <a:buFont typeface="+mj-lt"/>
              <a:buAutoNum type="arabicPeriod"/>
            </a:pPr>
            <a:r>
              <a:rPr lang="en-GB" sz="1600" dirty="0"/>
              <a:t>For additional design interest, highlight and add details to the dry painting with oil pastels (or crayons).</a:t>
            </a:r>
          </a:p>
        </p:txBody>
      </p:sp>
      <p:pic>
        <p:nvPicPr>
          <p:cNvPr id="6" name="Picture 5">
            <a:extLst>
              <a:ext uri="{FF2B5EF4-FFF2-40B4-BE49-F238E27FC236}">
                <a16:creationId xmlns:a16="http://schemas.microsoft.com/office/drawing/2014/main" id="{ED110206-8E59-478B-B585-1310DB5A48A1}"/>
              </a:ext>
            </a:extLst>
          </p:cNvPr>
          <p:cNvPicPr>
            <a:picLocks noChangeAspect="1"/>
          </p:cNvPicPr>
          <p:nvPr/>
        </p:nvPicPr>
        <p:blipFill>
          <a:blip r:embed="rId2"/>
          <a:stretch>
            <a:fillRect/>
          </a:stretch>
        </p:blipFill>
        <p:spPr>
          <a:xfrm>
            <a:off x="9550641" y="140247"/>
            <a:ext cx="1917452" cy="1871433"/>
          </a:xfrm>
          <a:prstGeom prst="rect">
            <a:avLst/>
          </a:prstGeom>
        </p:spPr>
      </p:pic>
    </p:spTree>
    <p:extLst>
      <p:ext uri="{BB962C8B-B14F-4D97-AF65-F5344CB8AC3E}">
        <p14:creationId xmlns:p14="http://schemas.microsoft.com/office/powerpoint/2010/main" val="965013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267D0-CB72-4A0B-9DD7-6B1C2902E4C4}"/>
              </a:ext>
            </a:extLst>
          </p:cNvPr>
          <p:cNvSpPr>
            <a:spLocks noGrp="1"/>
          </p:cNvSpPr>
          <p:nvPr>
            <p:ph type="title"/>
          </p:nvPr>
        </p:nvSpPr>
        <p:spPr/>
        <p:txBody>
          <a:bodyPr/>
          <a:lstStyle/>
          <a:p>
            <a:r>
              <a:rPr lang="en-GB" dirty="0"/>
              <a:t>Lesson 2- String Print</a:t>
            </a:r>
          </a:p>
        </p:txBody>
      </p:sp>
      <p:sp>
        <p:nvSpPr>
          <p:cNvPr id="3" name="Content Placeholder 2">
            <a:extLst>
              <a:ext uri="{FF2B5EF4-FFF2-40B4-BE49-F238E27FC236}">
                <a16:creationId xmlns:a16="http://schemas.microsoft.com/office/drawing/2014/main" id="{7C2D05FC-C8BA-4C40-9D5E-B076968B63E4}"/>
              </a:ext>
            </a:extLst>
          </p:cNvPr>
          <p:cNvSpPr>
            <a:spLocks noGrp="1"/>
          </p:cNvSpPr>
          <p:nvPr>
            <p:ph idx="1"/>
          </p:nvPr>
        </p:nvSpPr>
        <p:spPr>
          <a:xfrm>
            <a:off x="138896" y="2011680"/>
            <a:ext cx="11875626" cy="4206240"/>
          </a:xfrm>
        </p:spPr>
        <p:txBody>
          <a:bodyPr/>
          <a:lstStyle/>
          <a:p>
            <a:pPr marL="0" indent="0">
              <a:buNone/>
            </a:pPr>
            <a:r>
              <a:rPr lang="en-GB" dirty="0"/>
              <a:t>Glue string in any design on a paper plate or piece of thick cardboard. Roll ink over the string and lift string </a:t>
            </a:r>
            <a:r>
              <a:rPr lang="en-GB" dirty="0" err="1"/>
              <a:t>collograph</a:t>
            </a:r>
            <a:r>
              <a:rPr lang="en-GB" dirty="0"/>
              <a:t> (collage and graphics combined) on paper.</a:t>
            </a:r>
          </a:p>
          <a:p>
            <a:pPr marL="0" indent="0">
              <a:buNone/>
            </a:pPr>
            <a:endParaRPr lang="en-GB" dirty="0"/>
          </a:p>
        </p:txBody>
      </p:sp>
      <p:sp>
        <p:nvSpPr>
          <p:cNvPr id="7" name="TextBox 6">
            <a:extLst>
              <a:ext uri="{FF2B5EF4-FFF2-40B4-BE49-F238E27FC236}">
                <a16:creationId xmlns:a16="http://schemas.microsoft.com/office/drawing/2014/main" id="{CFA83194-5398-4323-9B42-0E9D1004931E}"/>
              </a:ext>
            </a:extLst>
          </p:cNvPr>
          <p:cNvSpPr txBox="1"/>
          <p:nvPr/>
        </p:nvSpPr>
        <p:spPr>
          <a:xfrm>
            <a:off x="314326" y="2828925"/>
            <a:ext cx="3042332" cy="3970318"/>
          </a:xfrm>
          <a:prstGeom prst="rect">
            <a:avLst/>
          </a:prstGeom>
          <a:noFill/>
        </p:spPr>
        <p:txBody>
          <a:bodyPr wrap="square" rtlCol="0">
            <a:spAutoFit/>
          </a:bodyPr>
          <a:lstStyle/>
          <a:p>
            <a:r>
              <a:rPr lang="en-GB" b="1" u="sng" dirty="0"/>
              <a:t>Material</a:t>
            </a:r>
          </a:p>
          <a:p>
            <a:pPr marL="285750" indent="-285750">
              <a:buFont typeface="Arial" panose="020B0604020202020204" pitchFamily="34" charset="0"/>
              <a:buChar char="•"/>
            </a:pPr>
            <a:r>
              <a:rPr lang="en-GB" dirty="0"/>
              <a:t>Paper plate</a:t>
            </a:r>
          </a:p>
          <a:p>
            <a:pPr marL="285750" indent="-285750">
              <a:buFont typeface="Arial" panose="020B0604020202020204" pitchFamily="34" charset="0"/>
              <a:buChar char="•"/>
            </a:pPr>
            <a:r>
              <a:rPr lang="en-GB" dirty="0"/>
              <a:t>String</a:t>
            </a:r>
          </a:p>
          <a:p>
            <a:pPr marL="285750" indent="-285750">
              <a:buFont typeface="Arial" panose="020B0604020202020204" pitchFamily="34" charset="0"/>
              <a:buChar char="•"/>
            </a:pPr>
            <a:r>
              <a:rPr lang="en-GB" dirty="0"/>
              <a:t>Glue</a:t>
            </a:r>
          </a:p>
          <a:p>
            <a:pPr marL="285750" indent="-285750">
              <a:buFont typeface="Arial" panose="020B0604020202020204" pitchFamily="34" charset="0"/>
              <a:buChar char="•"/>
            </a:pPr>
            <a:r>
              <a:rPr lang="en-GB" dirty="0"/>
              <a:t>Printing ink or thick paint</a:t>
            </a:r>
          </a:p>
          <a:p>
            <a:pPr marL="285750" indent="-285750">
              <a:buFont typeface="Arial" panose="020B0604020202020204" pitchFamily="34" charset="0"/>
              <a:buChar char="•"/>
            </a:pPr>
            <a:r>
              <a:rPr lang="en-GB" dirty="0"/>
              <a:t>Brayer or roller (small rolling pin, paint roller with handle)</a:t>
            </a:r>
          </a:p>
          <a:p>
            <a:pPr marL="285750" indent="-285750">
              <a:buFont typeface="Arial" panose="020B0604020202020204" pitchFamily="34" charset="0"/>
              <a:buChar char="•"/>
            </a:pPr>
            <a:r>
              <a:rPr lang="en-GB" dirty="0"/>
              <a:t>Oven tray </a:t>
            </a:r>
          </a:p>
          <a:p>
            <a:pPr marL="285750" indent="-285750">
              <a:buFont typeface="Arial" panose="020B0604020202020204" pitchFamily="34" charset="0"/>
              <a:buChar char="•"/>
            </a:pPr>
            <a:r>
              <a:rPr lang="en-GB" dirty="0"/>
              <a:t>Sheets of paper (white copier paper is perfect)</a:t>
            </a:r>
          </a:p>
          <a:p>
            <a:pPr marL="285750" indent="-285750">
              <a:buFont typeface="Arial" panose="020B0604020202020204" pitchFamily="34" charset="0"/>
              <a:buChar char="•"/>
            </a:pPr>
            <a:r>
              <a:rPr lang="en-GB" dirty="0"/>
              <a:t>Water colour paints and brush, or markers (optional)</a:t>
            </a:r>
          </a:p>
        </p:txBody>
      </p:sp>
      <p:sp>
        <p:nvSpPr>
          <p:cNvPr id="9" name="TextBox 8">
            <a:extLst>
              <a:ext uri="{FF2B5EF4-FFF2-40B4-BE49-F238E27FC236}">
                <a16:creationId xmlns:a16="http://schemas.microsoft.com/office/drawing/2014/main" id="{58159610-E067-40A4-82A0-B9A15D8AD2A7}"/>
              </a:ext>
            </a:extLst>
          </p:cNvPr>
          <p:cNvSpPr txBox="1"/>
          <p:nvPr/>
        </p:nvSpPr>
        <p:spPr>
          <a:xfrm>
            <a:off x="3512797" y="2828925"/>
            <a:ext cx="8345586" cy="2862322"/>
          </a:xfrm>
          <a:prstGeom prst="rect">
            <a:avLst/>
          </a:prstGeom>
          <a:noFill/>
        </p:spPr>
        <p:txBody>
          <a:bodyPr wrap="square" rtlCol="0">
            <a:spAutoFit/>
          </a:bodyPr>
          <a:lstStyle/>
          <a:p>
            <a:r>
              <a:rPr lang="en-GB" b="1" u="sng" dirty="0"/>
              <a:t>Process</a:t>
            </a:r>
          </a:p>
          <a:p>
            <a:pPr marL="342900" indent="-342900">
              <a:buFont typeface="+mj-lt"/>
              <a:buAutoNum type="arabicPeriod"/>
            </a:pPr>
            <a:r>
              <a:rPr lang="en-GB" dirty="0"/>
              <a:t>Glue string to a paper plate in any design. Dry for several days or over a weekend.</a:t>
            </a:r>
          </a:p>
          <a:p>
            <a:pPr marL="342900" indent="-342900">
              <a:buFont typeface="+mj-lt"/>
              <a:buAutoNum type="arabicPeriod"/>
            </a:pPr>
            <a:r>
              <a:rPr lang="en-GB" dirty="0"/>
              <a:t>Squeeze a blob of printing ink or think paint on a baking tray. Roll a brayer (rolling pin) back and forth over the sheet to spread and smooth the ink and cover the brayer. Roll the inked brayer over the string design. Roll in more ink and add extra ink to the string if needed.</a:t>
            </a:r>
          </a:p>
          <a:p>
            <a:pPr marL="342900" indent="-342900">
              <a:buFont typeface="+mj-lt"/>
              <a:buAutoNum type="arabicPeriod"/>
            </a:pPr>
            <a:r>
              <a:rPr lang="en-GB" dirty="0"/>
              <a:t>Press a sheet of </a:t>
            </a:r>
            <a:r>
              <a:rPr lang="en-GB" dirty="0" err="1"/>
              <a:t>paaper</a:t>
            </a:r>
            <a:r>
              <a:rPr lang="en-GB" dirty="0"/>
              <a:t> to the inky string, pat with the palms of the hands. To pick up a print, peel the paper from the design from the corner. Make as many </a:t>
            </a:r>
            <a:r>
              <a:rPr lang="en-GB" dirty="0" err="1"/>
              <a:t>rpints</a:t>
            </a:r>
            <a:r>
              <a:rPr lang="en-GB" dirty="0"/>
              <a:t> from each inking as possible. Then re-ink and make more prints!</a:t>
            </a:r>
          </a:p>
          <a:p>
            <a:pPr marL="342900" indent="-342900">
              <a:buFont typeface="+mj-lt"/>
              <a:buAutoNum type="arabicPeriod"/>
            </a:pPr>
            <a:r>
              <a:rPr lang="en-GB" dirty="0"/>
              <a:t>When prints are dry, </a:t>
            </a:r>
            <a:r>
              <a:rPr lang="en-GB" dirty="0" err="1"/>
              <a:t>hightlight</a:t>
            </a:r>
            <a:r>
              <a:rPr lang="en-GB" dirty="0"/>
              <a:t> with water colour paints or coloured markers.</a:t>
            </a:r>
          </a:p>
        </p:txBody>
      </p:sp>
      <p:pic>
        <p:nvPicPr>
          <p:cNvPr id="10" name="Picture 9">
            <a:extLst>
              <a:ext uri="{FF2B5EF4-FFF2-40B4-BE49-F238E27FC236}">
                <a16:creationId xmlns:a16="http://schemas.microsoft.com/office/drawing/2014/main" id="{A442C81E-DE67-401C-8D59-EAE776A51A06}"/>
              </a:ext>
            </a:extLst>
          </p:cNvPr>
          <p:cNvPicPr>
            <a:picLocks noChangeAspect="1"/>
          </p:cNvPicPr>
          <p:nvPr/>
        </p:nvPicPr>
        <p:blipFill>
          <a:blip r:embed="rId2"/>
          <a:stretch>
            <a:fillRect/>
          </a:stretch>
        </p:blipFill>
        <p:spPr>
          <a:xfrm flipH="1">
            <a:off x="10551679" y="61654"/>
            <a:ext cx="1462843" cy="1862011"/>
          </a:xfrm>
          <a:prstGeom prst="rect">
            <a:avLst/>
          </a:prstGeom>
        </p:spPr>
      </p:pic>
      <p:pic>
        <p:nvPicPr>
          <p:cNvPr id="11" name="Picture 10">
            <a:extLst>
              <a:ext uri="{FF2B5EF4-FFF2-40B4-BE49-F238E27FC236}">
                <a16:creationId xmlns:a16="http://schemas.microsoft.com/office/drawing/2014/main" id="{9EBAC33D-3930-4F54-B130-A778DA977A96}"/>
              </a:ext>
            </a:extLst>
          </p:cNvPr>
          <p:cNvPicPr>
            <a:picLocks noChangeAspect="1"/>
          </p:cNvPicPr>
          <p:nvPr/>
        </p:nvPicPr>
        <p:blipFill>
          <a:blip r:embed="rId3"/>
          <a:stretch>
            <a:fillRect/>
          </a:stretch>
        </p:blipFill>
        <p:spPr>
          <a:xfrm>
            <a:off x="7303625" y="198283"/>
            <a:ext cx="2882096" cy="1588755"/>
          </a:xfrm>
          <a:prstGeom prst="rect">
            <a:avLst/>
          </a:prstGeom>
        </p:spPr>
      </p:pic>
    </p:spTree>
    <p:extLst>
      <p:ext uri="{BB962C8B-B14F-4D97-AF65-F5344CB8AC3E}">
        <p14:creationId xmlns:p14="http://schemas.microsoft.com/office/powerpoint/2010/main" val="1007062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D2F6-547C-4763-A2A4-415649021230}"/>
              </a:ext>
            </a:extLst>
          </p:cNvPr>
          <p:cNvSpPr>
            <a:spLocks noGrp="1"/>
          </p:cNvSpPr>
          <p:nvPr>
            <p:ph type="ctrTitle"/>
          </p:nvPr>
        </p:nvSpPr>
        <p:spPr/>
        <p:txBody>
          <a:bodyPr/>
          <a:lstStyle/>
          <a:p>
            <a:r>
              <a:rPr lang="en-GB" dirty="0"/>
              <a:t>Lower ks2</a:t>
            </a:r>
          </a:p>
        </p:txBody>
      </p:sp>
      <p:sp>
        <p:nvSpPr>
          <p:cNvPr id="3" name="Subtitle 2">
            <a:extLst>
              <a:ext uri="{FF2B5EF4-FFF2-40B4-BE49-F238E27FC236}">
                <a16:creationId xmlns:a16="http://schemas.microsoft.com/office/drawing/2014/main" id="{3A537309-294D-4C06-B5D4-77C8111C4C96}"/>
              </a:ext>
            </a:extLst>
          </p:cNvPr>
          <p:cNvSpPr>
            <a:spLocks noGrp="1"/>
          </p:cNvSpPr>
          <p:nvPr>
            <p:ph type="subTitle" idx="1"/>
          </p:nvPr>
        </p:nvSpPr>
        <p:spPr/>
        <p:txBody>
          <a:bodyPr/>
          <a:lstStyle/>
          <a:p>
            <a:r>
              <a:rPr lang="en-GB" dirty="0"/>
              <a:t>Draw and Design</a:t>
            </a:r>
          </a:p>
        </p:txBody>
      </p:sp>
    </p:spTree>
    <p:extLst>
      <p:ext uri="{BB962C8B-B14F-4D97-AF65-F5344CB8AC3E}">
        <p14:creationId xmlns:p14="http://schemas.microsoft.com/office/powerpoint/2010/main" val="203582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3015-068E-4C2E-A631-8DAE49D1F951}"/>
              </a:ext>
            </a:extLst>
          </p:cNvPr>
          <p:cNvSpPr>
            <a:spLocks noGrp="1"/>
          </p:cNvSpPr>
          <p:nvPr>
            <p:ph type="title"/>
          </p:nvPr>
        </p:nvSpPr>
        <p:spPr/>
        <p:txBody>
          <a:bodyPr/>
          <a:lstStyle/>
          <a:p>
            <a:r>
              <a:rPr lang="en-GB" dirty="0"/>
              <a:t>Lesson 1-Circle peek-a-view</a:t>
            </a:r>
          </a:p>
        </p:txBody>
      </p:sp>
      <p:sp>
        <p:nvSpPr>
          <p:cNvPr id="3" name="Content Placeholder 2">
            <a:extLst>
              <a:ext uri="{FF2B5EF4-FFF2-40B4-BE49-F238E27FC236}">
                <a16:creationId xmlns:a16="http://schemas.microsoft.com/office/drawing/2014/main" id="{B8F83D78-D4D5-41DE-83A2-528F0855FC7F}"/>
              </a:ext>
            </a:extLst>
          </p:cNvPr>
          <p:cNvSpPr>
            <a:spLocks noGrp="1"/>
          </p:cNvSpPr>
          <p:nvPr>
            <p:ph idx="1"/>
          </p:nvPr>
        </p:nvSpPr>
        <p:spPr>
          <a:xfrm>
            <a:off x="223520" y="2011680"/>
            <a:ext cx="11724640" cy="4206240"/>
          </a:xfrm>
        </p:spPr>
        <p:txBody>
          <a:bodyPr/>
          <a:lstStyle/>
          <a:p>
            <a:pPr marL="0" indent="0">
              <a:buNone/>
            </a:pPr>
            <a:r>
              <a:rPr lang="en-GB" dirty="0"/>
              <a:t>Peek through a cardboard tube and spot an interesting subject to draw. </a:t>
            </a:r>
            <a:r>
              <a:rPr lang="en-GB" dirty="0" err="1"/>
              <a:t>Notic</a:t>
            </a:r>
            <a:r>
              <a:rPr lang="en-GB" dirty="0"/>
              <a:t> how it fits within the circle. Visualise it and remember it. Draw the same image within a black line circle on drawing paper.</a:t>
            </a:r>
          </a:p>
        </p:txBody>
      </p:sp>
      <p:sp>
        <p:nvSpPr>
          <p:cNvPr id="7" name="TextBox 6">
            <a:extLst>
              <a:ext uri="{FF2B5EF4-FFF2-40B4-BE49-F238E27FC236}">
                <a16:creationId xmlns:a16="http://schemas.microsoft.com/office/drawing/2014/main" id="{5B0BE410-BF92-4B03-87F0-EBAA416E0338}"/>
              </a:ext>
            </a:extLst>
          </p:cNvPr>
          <p:cNvSpPr txBox="1"/>
          <p:nvPr/>
        </p:nvSpPr>
        <p:spPr>
          <a:xfrm>
            <a:off x="314326" y="2828925"/>
            <a:ext cx="3042332" cy="2862322"/>
          </a:xfrm>
          <a:prstGeom prst="rect">
            <a:avLst/>
          </a:prstGeom>
          <a:noFill/>
        </p:spPr>
        <p:txBody>
          <a:bodyPr wrap="square" rtlCol="0">
            <a:spAutoFit/>
          </a:bodyPr>
          <a:lstStyle/>
          <a:p>
            <a:r>
              <a:rPr lang="en-GB" b="1" u="sng" dirty="0"/>
              <a:t>Material</a:t>
            </a:r>
          </a:p>
          <a:p>
            <a:pPr marL="285750" indent="-285750">
              <a:buFont typeface="Arial" panose="020B0604020202020204" pitchFamily="34" charset="0"/>
              <a:buChar char="•"/>
            </a:pPr>
            <a:r>
              <a:rPr lang="en-GB" dirty="0"/>
              <a:t>Cardboard tube (or sheet of paper rolled into a tube)</a:t>
            </a:r>
          </a:p>
          <a:p>
            <a:pPr marL="285750" indent="-285750">
              <a:buFont typeface="Arial" panose="020B0604020202020204" pitchFamily="34" charset="0"/>
              <a:buChar char="•"/>
            </a:pPr>
            <a:r>
              <a:rPr lang="en-GB" dirty="0"/>
              <a:t>Drawing paper</a:t>
            </a:r>
          </a:p>
          <a:p>
            <a:pPr marL="285750" indent="-285750">
              <a:buFont typeface="Arial" panose="020B0604020202020204" pitchFamily="34" charset="0"/>
              <a:buChar char="•"/>
            </a:pPr>
            <a:r>
              <a:rPr lang="en-GB" dirty="0"/>
              <a:t>Thick black marker</a:t>
            </a:r>
          </a:p>
          <a:p>
            <a:pPr marL="285750" indent="-285750">
              <a:buFont typeface="Arial" panose="020B0604020202020204" pitchFamily="34" charset="0"/>
              <a:buChar char="•"/>
            </a:pPr>
            <a:r>
              <a:rPr lang="en-GB" dirty="0"/>
              <a:t>Circle template (bowl, plate or other round object)</a:t>
            </a:r>
          </a:p>
          <a:p>
            <a:pPr marL="285750" indent="-285750">
              <a:buFont typeface="Arial" panose="020B0604020202020204" pitchFamily="34" charset="0"/>
              <a:buChar char="•"/>
            </a:pPr>
            <a:r>
              <a:rPr lang="en-GB" dirty="0"/>
              <a:t>Coloured pencils, coloured markers or crayons</a:t>
            </a:r>
          </a:p>
        </p:txBody>
      </p:sp>
      <p:sp>
        <p:nvSpPr>
          <p:cNvPr id="11" name="TextBox 10">
            <a:extLst>
              <a:ext uri="{FF2B5EF4-FFF2-40B4-BE49-F238E27FC236}">
                <a16:creationId xmlns:a16="http://schemas.microsoft.com/office/drawing/2014/main" id="{CEBFCB6E-8970-4DAC-9721-AA1DD302A0EF}"/>
              </a:ext>
            </a:extLst>
          </p:cNvPr>
          <p:cNvSpPr txBox="1"/>
          <p:nvPr/>
        </p:nvSpPr>
        <p:spPr>
          <a:xfrm>
            <a:off x="3512797" y="2828925"/>
            <a:ext cx="8345586" cy="3139321"/>
          </a:xfrm>
          <a:prstGeom prst="rect">
            <a:avLst/>
          </a:prstGeom>
          <a:noFill/>
        </p:spPr>
        <p:txBody>
          <a:bodyPr wrap="square" rtlCol="0">
            <a:spAutoFit/>
          </a:bodyPr>
          <a:lstStyle/>
          <a:p>
            <a:r>
              <a:rPr lang="en-GB" b="1" u="sng" dirty="0"/>
              <a:t>Process</a:t>
            </a:r>
          </a:p>
          <a:p>
            <a:pPr marL="342900" indent="-342900">
              <a:buFont typeface="+mj-lt"/>
              <a:buAutoNum type="arabicPeriod"/>
            </a:pPr>
            <a:r>
              <a:rPr lang="en-GB" dirty="0"/>
              <a:t>Look through a cardboard tube or rolled up paper, indoors or outdoors.</a:t>
            </a:r>
          </a:p>
          <a:p>
            <a:pPr marL="342900" indent="-342900">
              <a:buFont typeface="+mj-lt"/>
              <a:buAutoNum type="arabicPeriod"/>
            </a:pPr>
            <a:r>
              <a:rPr lang="en-GB" dirty="0"/>
              <a:t>Spot something interesting and remember it as it looks within that circle.</a:t>
            </a:r>
          </a:p>
          <a:p>
            <a:pPr marL="342900" indent="-342900">
              <a:buFont typeface="+mj-lt"/>
              <a:buAutoNum type="arabicPeriod"/>
            </a:pPr>
            <a:r>
              <a:rPr lang="en-GB" dirty="0"/>
              <a:t>Next, trace a large black circle in the </a:t>
            </a:r>
            <a:r>
              <a:rPr lang="en-GB" dirty="0" err="1"/>
              <a:t>center</a:t>
            </a:r>
            <a:r>
              <a:rPr lang="en-GB" dirty="0"/>
              <a:t> of the sheet of white paper (this is the frame of the ‘circle view’).</a:t>
            </a:r>
          </a:p>
          <a:p>
            <a:pPr marL="342900" indent="-342900">
              <a:buFont typeface="+mj-lt"/>
              <a:buAutoNum type="arabicPeriod"/>
            </a:pPr>
            <a:r>
              <a:rPr lang="en-GB" dirty="0" err="1"/>
              <a:t>Insode</a:t>
            </a:r>
            <a:r>
              <a:rPr lang="en-GB" dirty="0"/>
              <a:t> the circle boundaries, draw what was seen through the tube.</a:t>
            </a:r>
          </a:p>
          <a:p>
            <a:pPr marL="342900" indent="-342900">
              <a:buFont typeface="+mj-lt"/>
              <a:buAutoNum type="arabicPeriod"/>
            </a:pPr>
            <a:endParaRPr lang="en-GB" dirty="0"/>
          </a:p>
          <a:p>
            <a:r>
              <a:rPr lang="en-GB" dirty="0"/>
              <a:t>Circle Ideas</a:t>
            </a:r>
          </a:p>
          <a:p>
            <a:pPr marL="285750" indent="-285750">
              <a:buFont typeface="Arial" panose="020B0604020202020204" pitchFamily="34" charset="0"/>
              <a:buChar char="•"/>
            </a:pPr>
            <a:r>
              <a:rPr lang="en-GB" dirty="0"/>
              <a:t>Draw what is seen inside the circle view and also what is seen around it.</a:t>
            </a:r>
          </a:p>
          <a:p>
            <a:pPr marL="285750" indent="-285750">
              <a:buFont typeface="Arial" panose="020B0604020202020204" pitchFamily="34" charset="0"/>
              <a:buChar char="•"/>
            </a:pPr>
            <a:r>
              <a:rPr lang="en-GB" dirty="0"/>
              <a:t>Draw four circles on the paper to chow views from one location looking North, South, East and West.</a:t>
            </a:r>
          </a:p>
        </p:txBody>
      </p:sp>
      <p:pic>
        <p:nvPicPr>
          <p:cNvPr id="12" name="Picture 11">
            <a:extLst>
              <a:ext uri="{FF2B5EF4-FFF2-40B4-BE49-F238E27FC236}">
                <a16:creationId xmlns:a16="http://schemas.microsoft.com/office/drawing/2014/main" id="{26879538-9C0A-4643-815B-618FB2F601F4}"/>
              </a:ext>
            </a:extLst>
          </p:cNvPr>
          <p:cNvPicPr>
            <a:picLocks noChangeAspect="1"/>
          </p:cNvPicPr>
          <p:nvPr/>
        </p:nvPicPr>
        <p:blipFill>
          <a:blip r:embed="rId2"/>
          <a:stretch>
            <a:fillRect/>
          </a:stretch>
        </p:blipFill>
        <p:spPr>
          <a:xfrm>
            <a:off x="9149675" y="282139"/>
            <a:ext cx="2214602" cy="1479867"/>
          </a:xfrm>
          <a:prstGeom prst="rect">
            <a:avLst/>
          </a:prstGeom>
        </p:spPr>
      </p:pic>
    </p:spTree>
    <p:extLst>
      <p:ext uri="{BB962C8B-B14F-4D97-AF65-F5344CB8AC3E}">
        <p14:creationId xmlns:p14="http://schemas.microsoft.com/office/powerpoint/2010/main" val="3087482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F3379-3D9D-495E-8ADF-9C2D37A42978}"/>
              </a:ext>
            </a:extLst>
          </p:cNvPr>
          <p:cNvSpPr>
            <a:spLocks noGrp="1"/>
          </p:cNvSpPr>
          <p:nvPr>
            <p:ph type="title"/>
          </p:nvPr>
        </p:nvSpPr>
        <p:spPr>
          <a:xfrm>
            <a:off x="0" y="206772"/>
            <a:ext cx="9784080" cy="1508760"/>
          </a:xfrm>
        </p:spPr>
        <p:txBody>
          <a:bodyPr/>
          <a:lstStyle/>
          <a:p>
            <a:r>
              <a:rPr lang="en-GB" dirty="0"/>
              <a:t>Lesson 2- Simple grid enlargement</a:t>
            </a:r>
          </a:p>
        </p:txBody>
      </p:sp>
      <p:sp>
        <p:nvSpPr>
          <p:cNvPr id="3" name="Content Placeholder 2">
            <a:extLst>
              <a:ext uri="{FF2B5EF4-FFF2-40B4-BE49-F238E27FC236}">
                <a16:creationId xmlns:a16="http://schemas.microsoft.com/office/drawing/2014/main" id="{874FA5CE-E9CB-44CF-A0AB-EB56BE087810}"/>
              </a:ext>
            </a:extLst>
          </p:cNvPr>
          <p:cNvSpPr>
            <a:spLocks noGrp="1"/>
          </p:cNvSpPr>
          <p:nvPr>
            <p:ph idx="1"/>
          </p:nvPr>
        </p:nvSpPr>
        <p:spPr>
          <a:xfrm>
            <a:off x="254000" y="2011680"/>
            <a:ext cx="11673840" cy="4206240"/>
          </a:xfrm>
        </p:spPr>
        <p:txBody>
          <a:bodyPr/>
          <a:lstStyle/>
          <a:p>
            <a:pPr marL="0" indent="0">
              <a:buNone/>
            </a:pPr>
            <a:r>
              <a:rPr lang="en-GB" dirty="0"/>
              <a:t>Make an enlargement of an original drawing using a simplified grid approach. This is a technique artists use.</a:t>
            </a:r>
          </a:p>
        </p:txBody>
      </p:sp>
      <p:sp>
        <p:nvSpPr>
          <p:cNvPr id="5" name="TextBox 4">
            <a:extLst>
              <a:ext uri="{FF2B5EF4-FFF2-40B4-BE49-F238E27FC236}">
                <a16:creationId xmlns:a16="http://schemas.microsoft.com/office/drawing/2014/main" id="{FA6354DD-7E0E-40CE-B75B-9C9F4A91FBC8}"/>
              </a:ext>
            </a:extLst>
          </p:cNvPr>
          <p:cNvSpPr txBox="1"/>
          <p:nvPr/>
        </p:nvSpPr>
        <p:spPr>
          <a:xfrm>
            <a:off x="314326" y="2828925"/>
            <a:ext cx="3042332" cy="3139321"/>
          </a:xfrm>
          <a:prstGeom prst="rect">
            <a:avLst/>
          </a:prstGeom>
          <a:noFill/>
        </p:spPr>
        <p:txBody>
          <a:bodyPr wrap="square" rtlCol="0">
            <a:spAutoFit/>
          </a:bodyPr>
          <a:lstStyle/>
          <a:p>
            <a:r>
              <a:rPr lang="en-GB" b="1" u="sng" dirty="0"/>
              <a:t>Material</a:t>
            </a:r>
          </a:p>
          <a:p>
            <a:pPr marL="285750" indent="-285750">
              <a:buFont typeface="Arial" panose="020B0604020202020204" pitchFamily="34" charset="0"/>
              <a:buChar char="•"/>
            </a:pPr>
            <a:r>
              <a:rPr lang="en-GB" dirty="0"/>
              <a:t>Child’s original drawing (simple, bold, few details)</a:t>
            </a:r>
          </a:p>
          <a:p>
            <a:pPr marL="285750" indent="-285750">
              <a:buFont typeface="Arial" panose="020B0604020202020204" pitchFamily="34" charset="0"/>
              <a:buChar char="•"/>
            </a:pPr>
            <a:r>
              <a:rPr lang="en-GB" dirty="0"/>
              <a:t>Scissors</a:t>
            </a:r>
          </a:p>
          <a:p>
            <a:pPr marL="285750" indent="-285750">
              <a:buFont typeface="Arial" panose="020B0604020202020204" pitchFamily="34" charset="0"/>
              <a:buChar char="•"/>
            </a:pPr>
            <a:r>
              <a:rPr lang="en-GB" dirty="0"/>
              <a:t>Pencil</a:t>
            </a:r>
          </a:p>
          <a:p>
            <a:pPr marL="285750" indent="-285750">
              <a:buFont typeface="Arial" panose="020B0604020202020204" pitchFamily="34" charset="0"/>
              <a:buChar char="•"/>
            </a:pPr>
            <a:r>
              <a:rPr lang="en-GB" dirty="0" err="1"/>
              <a:t>Ruller</a:t>
            </a:r>
            <a:endParaRPr lang="en-GB" dirty="0"/>
          </a:p>
          <a:p>
            <a:pPr marL="285750" indent="-285750">
              <a:buFont typeface="Arial" panose="020B0604020202020204" pitchFamily="34" charset="0"/>
              <a:buChar char="•"/>
            </a:pPr>
            <a:r>
              <a:rPr lang="en-GB" dirty="0"/>
              <a:t>Large sheet of white drawing paper (about double the size of the drawing)</a:t>
            </a:r>
          </a:p>
          <a:p>
            <a:pPr marL="285750" indent="-285750">
              <a:buFont typeface="Arial" panose="020B0604020202020204" pitchFamily="34" charset="0"/>
              <a:buChar char="•"/>
            </a:pPr>
            <a:r>
              <a:rPr lang="en-GB" dirty="0"/>
              <a:t>Crayons </a:t>
            </a:r>
          </a:p>
        </p:txBody>
      </p:sp>
      <p:sp>
        <p:nvSpPr>
          <p:cNvPr id="7" name="TextBox 6">
            <a:extLst>
              <a:ext uri="{FF2B5EF4-FFF2-40B4-BE49-F238E27FC236}">
                <a16:creationId xmlns:a16="http://schemas.microsoft.com/office/drawing/2014/main" id="{2614DC79-7DD6-4EB3-9701-638496817407}"/>
              </a:ext>
            </a:extLst>
          </p:cNvPr>
          <p:cNvSpPr txBox="1"/>
          <p:nvPr/>
        </p:nvSpPr>
        <p:spPr>
          <a:xfrm>
            <a:off x="3469456" y="2473325"/>
            <a:ext cx="8345586" cy="4247317"/>
          </a:xfrm>
          <a:prstGeom prst="rect">
            <a:avLst/>
          </a:prstGeom>
          <a:noFill/>
        </p:spPr>
        <p:txBody>
          <a:bodyPr wrap="square" rtlCol="0">
            <a:spAutoFit/>
          </a:bodyPr>
          <a:lstStyle/>
          <a:p>
            <a:r>
              <a:rPr lang="en-GB" b="1" u="sng" dirty="0"/>
              <a:t>Process</a:t>
            </a:r>
          </a:p>
          <a:p>
            <a:pPr marL="342900" indent="-342900">
              <a:buFont typeface="+mj-lt"/>
              <a:buAutoNum type="arabicPeriod"/>
            </a:pPr>
            <a:r>
              <a:rPr lang="en-GB" dirty="0"/>
              <a:t>Trim the child’s drawing to a square shape (not a rectangle).</a:t>
            </a:r>
          </a:p>
          <a:p>
            <a:pPr marL="342900" indent="-342900">
              <a:buFont typeface="+mj-lt"/>
              <a:buAutoNum type="arabicPeriod"/>
            </a:pPr>
            <a:r>
              <a:rPr lang="en-GB" dirty="0"/>
              <a:t>To make the grid: Fold the square drawing into 16 sections by folding the drawing in half four times. Fold it in half, in half again, and one last time. Then unfold. Sixteen sections should show, four by four. With a ruler draw a straight pencil line along each fold line to make a grid. Set aside.</a:t>
            </a:r>
          </a:p>
          <a:p>
            <a:pPr marL="342900" indent="-342900">
              <a:buFont typeface="+mj-lt"/>
              <a:buAutoNum type="arabicPeriod"/>
            </a:pPr>
            <a:r>
              <a:rPr lang="en-GB" dirty="0"/>
              <a:t>To make the enlarged grid: With adult help, draw 16 equal sections, four by four, on the larger sheet of paper, at least double the size of the smaller grid sections. For example, if the original sections are 2cm wide, the larger sections should be at least 4cm wide.</a:t>
            </a:r>
          </a:p>
          <a:p>
            <a:pPr marL="342900" indent="-342900">
              <a:buFont typeface="+mj-lt"/>
              <a:buAutoNum type="arabicPeriod"/>
            </a:pPr>
            <a:r>
              <a:rPr lang="en-GB" dirty="0"/>
              <a:t>Look at the first section of the drawing with the pencil line grid. Draw the same lines in the enlarged grid in the first section, but draw them larger to fit the section. Do this for each grid section, one at a time. Soon all the sections will come together to form one enlarged copy of the original.</a:t>
            </a:r>
          </a:p>
          <a:p>
            <a:pPr marL="342900" indent="-342900">
              <a:buFont typeface="+mj-lt"/>
              <a:buAutoNum type="arabicPeriod"/>
            </a:pPr>
            <a:r>
              <a:rPr lang="en-GB" dirty="0"/>
              <a:t>Colour the enlarge drawing to match the original.</a:t>
            </a:r>
          </a:p>
        </p:txBody>
      </p:sp>
      <p:pic>
        <p:nvPicPr>
          <p:cNvPr id="10" name="Picture 9">
            <a:extLst>
              <a:ext uri="{FF2B5EF4-FFF2-40B4-BE49-F238E27FC236}">
                <a16:creationId xmlns:a16="http://schemas.microsoft.com/office/drawing/2014/main" id="{BD0C9111-7243-4E39-9D90-FF115E8EF337}"/>
              </a:ext>
            </a:extLst>
          </p:cNvPr>
          <p:cNvPicPr>
            <a:picLocks noChangeAspect="1"/>
          </p:cNvPicPr>
          <p:nvPr/>
        </p:nvPicPr>
        <p:blipFill>
          <a:blip r:embed="rId2"/>
          <a:stretch>
            <a:fillRect/>
          </a:stretch>
        </p:blipFill>
        <p:spPr>
          <a:xfrm>
            <a:off x="9520510" y="261144"/>
            <a:ext cx="2215807" cy="1483360"/>
          </a:xfrm>
          <a:prstGeom prst="rect">
            <a:avLst/>
          </a:prstGeom>
        </p:spPr>
      </p:pic>
    </p:spTree>
    <p:extLst>
      <p:ext uri="{BB962C8B-B14F-4D97-AF65-F5344CB8AC3E}">
        <p14:creationId xmlns:p14="http://schemas.microsoft.com/office/powerpoint/2010/main" val="21858268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F56617"/>
      </a:dk2>
      <a:lt2>
        <a:srgbClr val="DDDDDD"/>
      </a:lt2>
      <a:accent1>
        <a:srgbClr val="FFC000"/>
      </a:accent1>
      <a:accent2>
        <a:srgbClr val="BD582C"/>
      </a:accent2>
      <a:accent3>
        <a:srgbClr val="865640"/>
      </a:accent3>
      <a:accent4>
        <a:srgbClr val="9B8357"/>
      </a:accent4>
      <a:accent5>
        <a:srgbClr val="C2BC80"/>
      </a:accent5>
      <a:accent6>
        <a:srgbClr val="94A080"/>
      </a:accent6>
      <a:hlink>
        <a:srgbClr val="FF9933"/>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B7CF026C-957E-4F4E-893C-D02C23AB6317}"/>
    </a:ext>
  </a:extLst>
</a:theme>
</file>

<file path=docProps/app.xml><?xml version="1.0" encoding="utf-8"?>
<Properties xmlns="http://schemas.openxmlformats.org/officeDocument/2006/extended-properties" xmlns:vt="http://schemas.openxmlformats.org/officeDocument/2006/docPropsVTypes">
  <Template>Banded</Template>
  <TotalTime>204</TotalTime>
  <Words>972</Words>
  <Application>Microsoft Office PowerPoint</Application>
  <PresentationFormat>Widescreen</PresentationFormat>
  <Paragraphs>71</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Corbel</vt:lpstr>
      <vt:lpstr>Wingdings</vt:lpstr>
      <vt:lpstr>Banded</vt:lpstr>
      <vt:lpstr>Lower KS2</vt:lpstr>
      <vt:lpstr>Lesson 1 - Sponge dabbed stencil</vt:lpstr>
      <vt:lpstr>Lesson 2- String Print</vt:lpstr>
      <vt:lpstr>Lower ks2</vt:lpstr>
      <vt:lpstr>Lesson 1-Circle peek-a-view</vt:lpstr>
      <vt:lpstr>Lesson 2- Simple grid enlargement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2</dc:title>
  <dc:creator>Gaspare  Cala</dc:creator>
  <cp:lastModifiedBy>Gaspare  Cala</cp:lastModifiedBy>
  <cp:revision>13</cp:revision>
  <dcterms:created xsi:type="dcterms:W3CDTF">2020-10-05T09:55:00Z</dcterms:created>
  <dcterms:modified xsi:type="dcterms:W3CDTF">2020-10-05T13:19:21Z</dcterms:modified>
</cp:coreProperties>
</file>