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192142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294382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4D159E5-7D35-4FA0-B54B-D05FAE936343}" type="datetimeFigureOut">
              <a:rPr lang="en-GB" smtClean="0"/>
              <a:t>05/10/2020</a:t>
            </a:fld>
            <a:endParaRPr lang="en-GB" dirty="0"/>
          </a:p>
        </p:txBody>
      </p:sp>
      <p:sp>
        <p:nvSpPr>
          <p:cNvPr id="5" name="Footer Placeholder 4"/>
          <p:cNvSpPr>
            <a:spLocks noGrp="1"/>
          </p:cNvSpPr>
          <p:nvPr>
            <p:ph type="ftr" sz="quarter" idx="11"/>
          </p:nvPr>
        </p:nvSpPr>
        <p:spPr>
          <a:xfrm>
            <a:off x="3776135" y="6422854"/>
            <a:ext cx="4279669" cy="365125"/>
          </a:xfrm>
        </p:spPr>
        <p:txBody>
          <a:bodyPr/>
          <a:lstStyle/>
          <a:p>
            <a:endParaRPr lang="en-GB" dirty="0"/>
          </a:p>
        </p:txBody>
      </p:sp>
      <p:sp>
        <p:nvSpPr>
          <p:cNvPr id="6" name="Slide Number Placeholder 5"/>
          <p:cNvSpPr>
            <a:spLocks noGrp="1"/>
          </p:cNvSpPr>
          <p:nvPr>
            <p:ph type="sldNum" sz="quarter" idx="12"/>
          </p:nvPr>
        </p:nvSpPr>
        <p:spPr>
          <a:xfrm>
            <a:off x="8073048" y="6422854"/>
            <a:ext cx="879759" cy="365125"/>
          </a:xfrm>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186635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357437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4D159E5-7D35-4FA0-B54B-D05FAE936343}" type="datetimeFigureOut">
              <a:rPr lang="en-GB" smtClean="0"/>
              <a:t>05/10/2020</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D7E56F3-FBD6-4F69-A72A-30F20ABE87DD}" type="slidenum">
              <a:rPr lang="en-GB" smtClean="0"/>
              <a:t>‹#›</a:t>
            </a:fld>
            <a:endParaRPr lang="en-GB" dirty="0"/>
          </a:p>
        </p:txBody>
      </p:sp>
    </p:spTree>
    <p:extLst>
      <p:ext uri="{BB962C8B-B14F-4D97-AF65-F5344CB8AC3E}">
        <p14:creationId xmlns:p14="http://schemas.microsoft.com/office/powerpoint/2010/main" val="1063538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119692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26486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30470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290088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31562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159E5-7D35-4FA0-B54B-D05FAE936343}" type="datetimeFigureOut">
              <a:rPr lang="en-GB" smtClean="0"/>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7E56F3-FBD6-4F69-A72A-30F20ABE87DD}" type="slidenum">
              <a:rPr lang="en-GB" smtClean="0"/>
              <a:t>‹#›</a:t>
            </a:fld>
            <a:endParaRPr lang="en-GB" dirty="0"/>
          </a:p>
        </p:txBody>
      </p:sp>
    </p:spTree>
    <p:extLst>
      <p:ext uri="{BB962C8B-B14F-4D97-AF65-F5344CB8AC3E}">
        <p14:creationId xmlns:p14="http://schemas.microsoft.com/office/powerpoint/2010/main" val="93885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4D159E5-7D35-4FA0-B54B-D05FAE936343}" type="datetimeFigureOut">
              <a:rPr lang="en-GB" smtClean="0"/>
              <a:t>05/10/2020</a:t>
            </a:fld>
            <a:endParaRPr lang="en-GB"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D7E56F3-FBD6-4F69-A72A-30F20ABE87DD}" type="slidenum">
              <a:rPr lang="en-GB" smtClean="0"/>
              <a:t>‹#›</a:t>
            </a:fld>
            <a:endParaRPr lang="en-GB" dirty="0"/>
          </a:p>
        </p:txBody>
      </p:sp>
    </p:spTree>
    <p:extLst>
      <p:ext uri="{BB962C8B-B14F-4D97-AF65-F5344CB8AC3E}">
        <p14:creationId xmlns:p14="http://schemas.microsoft.com/office/powerpoint/2010/main" val="28937983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340A-5C45-49E5-A68B-367EBA39DFD8}"/>
              </a:ext>
            </a:extLst>
          </p:cNvPr>
          <p:cNvSpPr>
            <a:spLocks noGrp="1"/>
          </p:cNvSpPr>
          <p:nvPr>
            <p:ph type="ctrTitle"/>
          </p:nvPr>
        </p:nvSpPr>
        <p:spPr/>
        <p:txBody>
          <a:bodyPr/>
          <a:lstStyle/>
          <a:p>
            <a:r>
              <a:rPr lang="en-GB" dirty="0"/>
              <a:t>Upper ks2</a:t>
            </a:r>
          </a:p>
        </p:txBody>
      </p:sp>
      <p:sp>
        <p:nvSpPr>
          <p:cNvPr id="3" name="Subtitle 2">
            <a:extLst>
              <a:ext uri="{FF2B5EF4-FFF2-40B4-BE49-F238E27FC236}">
                <a16:creationId xmlns:a16="http://schemas.microsoft.com/office/drawing/2014/main" id="{0D982297-1AF1-4BC1-B75E-372974E3383B}"/>
              </a:ext>
            </a:extLst>
          </p:cNvPr>
          <p:cNvSpPr>
            <a:spLocks noGrp="1"/>
          </p:cNvSpPr>
          <p:nvPr>
            <p:ph type="subTitle" idx="1"/>
          </p:nvPr>
        </p:nvSpPr>
        <p:spPr/>
        <p:txBody>
          <a:bodyPr/>
          <a:lstStyle/>
          <a:p>
            <a:r>
              <a:rPr lang="en-GB" dirty="0"/>
              <a:t>Draw, Collage &amp; Design</a:t>
            </a:r>
          </a:p>
        </p:txBody>
      </p:sp>
    </p:spTree>
    <p:extLst>
      <p:ext uri="{BB962C8B-B14F-4D97-AF65-F5344CB8AC3E}">
        <p14:creationId xmlns:p14="http://schemas.microsoft.com/office/powerpoint/2010/main" val="354935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006F-8C92-4D9F-9D82-09BA3279EFBE}"/>
              </a:ext>
            </a:extLst>
          </p:cNvPr>
          <p:cNvSpPr>
            <a:spLocks noGrp="1"/>
          </p:cNvSpPr>
          <p:nvPr>
            <p:ph type="title"/>
          </p:nvPr>
        </p:nvSpPr>
        <p:spPr/>
        <p:txBody>
          <a:bodyPr/>
          <a:lstStyle/>
          <a:p>
            <a:pPr algn="ctr"/>
            <a:r>
              <a:rPr lang="en-GB" dirty="0"/>
              <a:t>Lesson 1- Surreal Clipping</a:t>
            </a:r>
          </a:p>
        </p:txBody>
      </p:sp>
      <p:sp>
        <p:nvSpPr>
          <p:cNvPr id="3" name="Content Placeholder 2">
            <a:extLst>
              <a:ext uri="{FF2B5EF4-FFF2-40B4-BE49-F238E27FC236}">
                <a16:creationId xmlns:a16="http://schemas.microsoft.com/office/drawing/2014/main" id="{70099E53-8FCC-485F-86EC-EBFD80FD0C4E}"/>
              </a:ext>
            </a:extLst>
          </p:cNvPr>
          <p:cNvSpPr>
            <a:spLocks noGrp="1"/>
          </p:cNvSpPr>
          <p:nvPr>
            <p:ph idx="1"/>
          </p:nvPr>
        </p:nvSpPr>
        <p:spPr>
          <a:xfrm>
            <a:off x="266330" y="2011680"/>
            <a:ext cx="11700769" cy="4206240"/>
          </a:xfrm>
        </p:spPr>
        <p:txBody>
          <a:bodyPr/>
          <a:lstStyle/>
          <a:p>
            <a:pPr marL="0" indent="0">
              <a:buNone/>
            </a:pPr>
            <a:r>
              <a:rPr lang="en-GB" dirty="0"/>
              <a:t>Incorporate enlarged and reduced copies of a magazine picture into a surreal drawing composition.</a:t>
            </a:r>
          </a:p>
        </p:txBody>
      </p:sp>
      <p:sp>
        <p:nvSpPr>
          <p:cNvPr id="5" name="TextBox 4">
            <a:extLst>
              <a:ext uri="{FF2B5EF4-FFF2-40B4-BE49-F238E27FC236}">
                <a16:creationId xmlns:a16="http://schemas.microsoft.com/office/drawing/2014/main" id="{5722BBF0-9330-494B-8E7B-96DE8023AFD3}"/>
              </a:ext>
            </a:extLst>
          </p:cNvPr>
          <p:cNvSpPr txBox="1"/>
          <p:nvPr/>
        </p:nvSpPr>
        <p:spPr>
          <a:xfrm>
            <a:off x="314326" y="2495550"/>
            <a:ext cx="1952624" cy="4247317"/>
          </a:xfrm>
          <a:prstGeom prst="rect">
            <a:avLst/>
          </a:prstGeom>
          <a:noFill/>
        </p:spPr>
        <p:txBody>
          <a:bodyPr wrap="square" rtlCol="0">
            <a:spAutoFit/>
          </a:bodyPr>
          <a:lstStyle/>
          <a:p>
            <a:r>
              <a:rPr lang="en-GB" b="1" u="sng" dirty="0"/>
              <a:t>Material</a:t>
            </a:r>
          </a:p>
          <a:p>
            <a:pPr marL="285750" indent="-285750">
              <a:buFont typeface="Arial" panose="020B0604020202020204" pitchFamily="34" charset="0"/>
              <a:buChar char="•"/>
            </a:pPr>
            <a:r>
              <a:rPr lang="en-GB" dirty="0"/>
              <a:t>Catalogue and magazines</a:t>
            </a:r>
          </a:p>
          <a:p>
            <a:pPr marL="285750" indent="-285750">
              <a:buFont typeface="Arial" panose="020B0604020202020204" pitchFamily="34" charset="0"/>
              <a:buChar char="•"/>
            </a:pPr>
            <a:r>
              <a:rPr lang="en-GB" dirty="0"/>
              <a:t>Scissors</a:t>
            </a:r>
          </a:p>
          <a:p>
            <a:pPr marL="285750" indent="-285750">
              <a:buFont typeface="Arial" panose="020B0604020202020204" pitchFamily="34" charset="0"/>
              <a:buChar char="•"/>
            </a:pPr>
            <a:r>
              <a:rPr lang="en-GB" dirty="0"/>
              <a:t>Scanner</a:t>
            </a:r>
          </a:p>
          <a:p>
            <a:pPr marL="285750" indent="-285750">
              <a:buFont typeface="Arial" panose="020B0604020202020204" pitchFamily="34" charset="0"/>
              <a:buChar char="•"/>
            </a:pPr>
            <a:r>
              <a:rPr lang="en-GB" dirty="0"/>
              <a:t>Drawing paper</a:t>
            </a:r>
          </a:p>
          <a:p>
            <a:pPr marL="285750" indent="-285750">
              <a:buFont typeface="Arial" panose="020B0604020202020204" pitchFamily="34" charset="0"/>
              <a:buChar char="•"/>
            </a:pPr>
            <a:r>
              <a:rPr lang="en-GB" dirty="0"/>
              <a:t>Glue stick</a:t>
            </a:r>
          </a:p>
          <a:p>
            <a:pPr marL="285750" indent="-285750">
              <a:buFont typeface="Arial" panose="020B0604020202020204" pitchFamily="34" charset="0"/>
              <a:buChar char="•"/>
            </a:pPr>
            <a:r>
              <a:rPr lang="en-GB" dirty="0"/>
              <a:t>Choice of drawing tools, such as coloured markers, coloured pencils and crayons.</a:t>
            </a:r>
          </a:p>
        </p:txBody>
      </p:sp>
      <p:sp>
        <p:nvSpPr>
          <p:cNvPr id="6" name="TextBox 5">
            <a:extLst>
              <a:ext uri="{FF2B5EF4-FFF2-40B4-BE49-F238E27FC236}">
                <a16:creationId xmlns:a16="http://schemas.microsoft.com/office/drawing/2014/main" id="{7828AB5E-30B4-465D-82CE-4A4398A75B56}"/>
              </a:ext>
            </a:extLst>
          </p:cNvPr>
          <p:cNvSpPr txBox="1"/>
          <p:nvPr/>
        </p:nvSpPr>
        <p:spPr>
          <a:xfrm>
            <a:off x="5057775" y="2331284"/>
            <a:ext cx="6919601" cy="4801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FFFFFF"/>
                </a:solidFill>
                <a:effectLst/>
                <a:uLnTx/>
                <a:uFillTx/>
              </a:rPr>
              <a:t>Process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sz="1600" kern="0" dirty="0">
                <a:solidFill>
                  <a:srgbClr val="FFFFFF"/>
                </a:solidFill>
              </a:rPr>
              <a:t>Select one interesting image from a magazine or catalogue. Tear or cut out the image.</a:t>
            </a:r>
            <a:endParaRPr lang="en-GB" kern="0" dirty="0">
              <a:solidFill>
                <a:srgbClr val="FFFFFF"/>
              </a:solidFill>
            </a:endParaRPr>
          </a:p>
          <a:p>
            <a:pPr marR="0" lvl="0" defTabSz="914400" eaLnBrk="1" fontAlgn="auto" latinLnBrk="0" hangingPunct="1">
              <a:lnSpc>
                <a:spcPct val="100000"/>
              </a:lnSpc>
              <a:spcBef>
                <a:spcPts val="0"/>
              </a:spcBef>
              <a:spcAft>
                <a:spcPts val="0"/>
              </a:spcAft>
              <a:buClrTx/>
              <a:buSzTx/>
              <a:tabLst/>
              <a:defRPr/>
            </a:pPr>
            <a:r>
              <a:rPr lang="en-GB" sz="1600" kern="0" dirty="0">
                <a:solidFill>
                  <a:srgbClr val="FFFFFF"/>
                </a:solidFill>
              </a:rPr>
              <a:t>Hint: Choose a picture clipping that inspires imagination.</a:t>
            </a:r>
          </a:p>
          <a:p>
            <a:pPr marL="342900" marR="0" lvl="0" indent="-342900" defTabSz="914400" eaLnBrk="1" fontAlgn="auto" latinLnBrk="0" hangingPunct="1">
              <a:lnSpc>
                <a:spcPct val="100000"/>
              </a:lnSpc>
              <a:spcBef>
                <a:spcPts val="0"/>
              </a:spcBef>
              <a:spcAft>
                <a:spcPts val="0"/>
              </a:spcAft>
              <a:buClrTx/>
              <a:buSzTx/>
              <a:buAutoNum type="arabicPeriod" startAt="2"/>
              <a:tabLst/>
              <a:defRPr/>
            </a:pPr>
            <a:r>
              <a:rPr lang="en-GB" sz="1600" kern="0" dirty="0">
                <a:solidFill>
                  <a:srgbClr val="FFFFFF"/>
                </a:solidFill>
              </a:rPr>
              <a:t>Place the clipped image on a photocopier or scanner and reproduced several enlarged images and several reduced images. Experiment with different sizes of reproduction. Save them all for the next step.</a:t>
            </a:r>
          </a:p>
          <a:p>
            <a:pPr marL="342900" marR="0" lvl="0" indent="-342900" defTabSz="914400" eaLnBrk="1" fontAlgn="auto" latinLnBrk="0" hangingPunct="1">
              <a:lnSpc>
                <a:spcPct val="100000"/>
              </a:lnSpc>
              <a:spcBef>
                <a:spcPts val="0"/>
              </a:spcBef>
              <a:spcAft>
                <a:spcPts val="0"/>
              </a:spcAft>
              <a:buClrTx/>
              <a:buSzTx/>
              <a:buAutoNum type="arabicPeriod" startAt="2"/>
              <a:tabLst/>
              <a:defRPr/>
            </a:pPr>
            <a:r>
              <a:rPr lang="en-GB" sz="1600" kern="0" dirty="0">
                <a:solidFill>
                  <a:srgbClr val="FFFFFF"/>
                </a:solidFill>
              </a:rPr>
              <a:t>Cut out a selection of different images in different sizes. Arrange them on the drawing paper while imagining how they might work together in one picture. For example, a flower enlarged and reduced many times might become a garden full of dancing flowers, both grown up and dancing flowers.</a:t>
            </a:r>
          </a:p>
          <a:p>
            <a:pPr marL="342900" marR="0" lvl="0" indent="-342900" defTabSz="914400" eaLnBrk="1" fontAlgn="auto" latinLnBrk="0" hangingPunct="1">
              <a:lnSpc>
                <a:spcPct val="100000"/>
              </a:lnSpc>
              <a:spcBef>
                <a:spcPts val="0"/>
              </a:spcBef>
              <a:spcAft>
                <a:spcPts val="0"/>
              </a:spcAft>
              <a:buClrTx/>
              <a:buSzTx/>
              <a:buAutoNum type="arabicPeriod" startAt="2"/>
              <a:tabLst/>
              <a:defRPr/>
            </a:pPr>
            <a:r>
              <a:rPr lang="en-GB" sz="1600" kern="0" dirty="0">
                <a:solidFill>
                  <a:srgbClr val="FFFFFF"/>
                </a:solidFill>
              </a:rPr>
              <a:t>Or reproductions of a lion in different sizes might become a basket full of lion kittens with a large mother and father lion.</a:t>
            </a:r>
          </a:p>
          <a:p>
            <a:pPr marL="342900" marR="0" lvl="0" indent="-342900" defTabSz="914400" eaLnBrk="1" fontAlgn="auto" latinLnBrk="0" hangingPunct="1">
              <a:lnSpc>
                <a:spcPct val="100000"/>
              </a:lnSpc>
              <a:spcBef>
                <a:spcPts val="0"/>
              </a:spcBef>
              <a:spcAft>
                <a:spcPts val="0"/>
              </a:spcAft>
              <a:buClrTx/>
              <a:buSzTx/>
              <a:buAutoNum type="arabicPeriod" startAt="2"/>
              <a:tabLst/>
              <a:defRPr/>
            </a:pPr>
            <a:r>
              <a:rPr lang="en-GB" sz="1600" kern="0" dirty="0">
                <a:solidFill>
                  <a:srgbClr val="FFFFFF"/>
                </a:solidFill>
              </a:rPr>
              <a:t>When an idea is forming, creating a drawing the incorporate the cut-out images. Draw details and features to add to the drawing. (Begin with either drawing or with gluing.)</a:t>
            </a:r>
          </a:p>
          <a:p>
            <a:pPr marR="0" lvl="0" defTabSz="914400" eaLnBrk="1" fontAlgn="auto" latinLnBrk="0" hangingPunct="1">
              <a:lnSpc>
                <a:spcPct val="100000"/>
              </a:lnSpc>
              <a:spcBef>
                <a:spcPts val="0"/>
              </a:spcBef>
              <a:spcAft>
                <a:spcPts val="0"/>
              </a:spcAft>
              <a:buClrTx/>
              <a:buSzTx/>
              <a:tabLst/>
              <a:defRPr/>
            </a:pPr>
            <a:r>
              <a:rPr lang="en-GB" sz="1600" kern="0" dirty="0">
                <a:solidFill>
                  <a:srgbClr val="FFFFFF"/>
                </a:solidFill>
              </a:rPr>
              <a:t>Hint: Use minimal glue to prevent glue from smearing on the drawing.</a:t>
            </a:r>
          </a:p>
          <a:p>
            <a:pPr marL="342900" marR="0" lvl="0" indent="-342900" defTabSz="914400" eaLnBrk="1" fontAlgn="auto" latinLnBrk="0" hangingPunct="1">
              <a:lnSpc>
                <a:spcPct val="100000"/>
              </a:lnSpc>
              <a:spcBef>
                <a:spcPts val="0"/>
              </a:spcBef>
              <a:spcAft>
                <a:spcPts val="0"/>
              </a:spcAft>
              <a:buClrTx/>
              <a:buSzTx/>
              <a:buAutoNum type="arabicPeriod" startAt="2"/>
              <a:tabLst/>
              <a:defRPr/>
            </a:pPr>
            <a:endParaRPr lang="en-GB" sz="1600" kern="0" dirty="0">
              <a:solidFill>
                <a:srgbClr val="FFFFFF"/>
              </a:solidFill>
            </a:endParaRPr>
          </a:p>
        </p:txBody>
      </p:sp>
      <p:pic>
        <p:nvPicPr>
          <p:cNvPr id="8" name="Picture 7">
            <a:extLst>
              <a:ext uri="{FF2B5EF4-FFF2-40B4-BE49-F238E27FC236}">
                <a16:creationId xmlns:a16="http://schemas.microsoft.com/office/drawing/2014/main" id="{8188F4EF-5B32-45B8-AD1C-C66F70A2BCFA}"/>
              </a:ext>
            </a:extLst>
          </p:cNvPr>
          <p:cNvPicPr>
            <a:picLocks noChangeAspect="1"/>
          </p:cNvPicPr>
          <p:nvPr/>
        </p:nvPicPr>
        <p:blipFill>
          <a:blip r:embed="rId2"/>
          <a:stretch>
            <a:fillRect/>
          </a:stretch>
        </p:blipFill>
        <p:spPr>
          <a:xfrm>
            <a:off x="2347912" y="2857500"/>
            <a:ext cx="2628900" cy="3333750"/>
          </a:xfrm>
          <a:prstGeom prst="rect">
            <a:avLst/>
          </a:prstGeom>
        </p:spPr>
      </p:pic>
    </p:spTree>
    <p:extLst>
      <p:ext uri="{BB962C8B-B14F-4D97-AF65-F5344CB8AC3E}">
        <p14:creationId xmlns:p14="http://schemas.microsoft.com/office/powerpoint/2010/main" val="160374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EB4B-704A-4DFC-A3D1-9642AE949721}"/>
              </a:ext>
            </a:extLst>
          </p:cNvPr>
          <p:cNvSpPr>
            <a:spLocks noGrp="1"/>
          </p:cNvSpPr>
          <p:nvPr>
            <p:ph type="title"/>
          </p:nvPr>
        </p:nvSpPr>
        <p:spPr/>
        <p:txBody>
          <a:bodyPr/>
          <a:lstStyle/>
          <a:p>
            <a:r>
              <a:rPr lang="en-GB" dirty="0"/>
              <a:t>Lesson 2- Master of parody</a:t>
            </a:r>
          </a:p>
        </p:txBody>
      </p:sp>
      <p:sp>
        <p:nvSpPr>
          <p:cNvPr id="3" name="Content Placeholder 2">
            <a:extLst>
              <a:ext uri="{FF2B5EF4-FFF2-40B4-BE49-F238E27FC236}">
                <a16:creationId xmlns:a16="http://schemas.microsoft.com/office/drawing/2014/main" id="{88B2053B-7A3B-4F3E-8D73-3699D034DE32}"/>
              </a:ext>
            </a:extLst>
          </p:cNvPr>
          <p:cNvSpPr>
            <a:spLocks noGrp="1"/>
          </p:cNvSpPr>
          <p:nvPr>
            <p:ph idx="1"/>
          </p:nvPr>
        </p:nvSpPr>
        <p:spPr>
          <a:xfrm>
            <a:off x="177552" y="2011680"/>
            <a:ext cx="12014447" cy="4206240"/>
          </a:xfrm>
        </p:spPr>
        <p:txBody>
          <a:bodyPr/>
          <a:lstStyle/>
          <a:p>
            <a:pPr marL="0" indent="0">
              <a:buNone/>
            </a:pPr>
            <a:r>
              <a:rPr lang="en-GB" dirty="0"/>
              <a:t>A parody is a work that imitates another artist’s style, often in a humorous way. Using a portion of a fine art print, create a new work of art that is a parody.</a:t>
            </a:r>
          </a:p>
        </p:txBody>
      </p:sp>
      <p:sp>
        <p:nvSpPr>
          <p:cNvPr id="5" name="TextBox 4">
            <a:extLst>
              <a:ext uri="{FF2B5EF4-FFF2-40B4-BE49-F238E27FC236}">
                <a16:creationId xmlns:a16="http://schemas.microsoft.com/office/drawing/2014/main" id="{C8EE5110-58EC-4EF5-ABB8-FBED86BC562F}"/>
              </a:ext>
            </a:extLst>
          </p:cNvPr>
          <p:cNvSpPr txBox="1"/>
          <p:nvPr/>
        </p:nvSpPr>
        <p:spPr>
          <a:xfrm>
            <a:off x="447491" y="2921678"/>
            <a:ext cx="3538583" cy="4062651"/>
          </a:xfrm>
          <a:prstGeom prst="rect">
            <a:avLst/>
          </a:prstGeom>
          <a:noFill/>
        </p:spPr>
        <p:txBody>
          <a:bodyPr wrap="square" rtlCol="0">
            <a:spAutoFit/>
          </a:bodyPr>
          <a:lstStyle/>
          <a:p>
            <a:r>
              <a:rPr lang="en-GB" sz="1600" b="1" u="sng" dirty="0"/>
              <a:t>Material</a:t>
            </a:r>
          </a:p>
          <a:p>
            <a:pPr marL="285750" indent="-285750">
              <a:buFont typeface="Arial" panose="020B0604020202020204" pitchFamily="34" charset="0"/>
              <a:buChar char="•"/>
            </a:pPr>
            <a:r>
              <a:rPr lang="en-GB" sz="1600" dirty="0"/>
              <a:t>Fine art print of a figure or person (from the renaissance or other long-ago era)</a:t>
            </a:r>
          </a:p>
          <a:p>
            <a:pPr marL="285750" indent="-285750">
              <a:buFont typeface="Arial" panose="020B0604020202020204" pitchFamily="34" charset="0"/>
              <a:buChar char="•"/>
            </a:pPr>
            <a:r>
              <a:rPr lang="en-GB" sz="1600" dirty="0"/>
              <a:t>Drawing paper</a:t>
            </a:r>
          </a:p>
          <a:p>
            <a:pPr marL="285750" indent="-285750">
              <a:buFont typeface="Arial" panose="020B0604020202020204" pitchFamily="34" charset="0"/>
              <a:buChar char="•"/>
            </a:pPr>
            <a:r>
              <a:rPr lang="en-GB" sz="1600" dirty="0"/>
              <a:t>Glue</a:t>
            </a:r>
          </a:p>
          <a:p>
            <a:pPr marL="285750" indent="-285750">
              <a:buFont typeface="Arial" panose="020B0604020202020204" pitchFamily="34" charset="0"/>
              <a:buChar char="•"/>
            </a:pPr>
            <a:r>
              <a:rPr lang="en-GB" sz="1600" dirty="0"/>
              <a:t>Coloured markers</a:t>
            </a:r>
          </a:p>
          <a:p>
            <a:pPr marL="285750" indent="-285750">
              <a:buFont typeface="Arial" panose="020B0604020202020204" pitchFamily="34" charset="0"/>
              <a:buChar char="•"/>
            </a:pPr>
            <a:r>
              <a:rPr lang="en-GB" sz="1600" dirty="0"/>
              <a:t>Collage materials, such as: fabric trim, lace, magazines clippings, wall paper scraps, wood curls</a:t>
            </a:r>
          </a:p>
          <a:p>
            <a:pPr marL="285750" indent="-285750">
              <a:buFont typeface="Arial" panose="020B0604020202020204" pitchFamily="34" charset="0"/>
              <a:buChar char="•"/>
            </a:pPr>
            <a:r>
              <a:rPr lang="en-GB" sz="1600" dirty="0"/>
              <a:t>Collected items, such as: bottle caps, corks, dried flowers, hair clips, shells, toothpicks.</a:t>
            </a:r>
          </a:p>
          <a:p>
            <a:pPr marL="285750" indent="-285750">
              <a:buFont typeface="Arial" panose="020B0604020202020204" pitchFamily="34" charset="0"/>
              <a:buChar char="•"/>
            </a:pPr>
            <a:r>
              <a:rPr lang="en-GB" sz="1600" dirty="0"/>
              <a:t>Additional coloured paper</a:t>
            </a:r>
          </a:p>
          <a:p>
            <a:pPr marL="285750" indent="-285750">
              <a:buFont typeface="Arial" panose="020B0604020202020204" pitchFamily="34" charset="0"/>
              <a:buChar char="•"/>
            </a:pPr>
            <a:r>
              <a:rPr lang="en-GB" sz="1600" dirty="0"/>
              <a:t>Scissors</a:t>
            </a:r>
          </a:p>
          <a:p>
            <a:endParaRPr lang="en-GB" dirty="0"/>
          </a:p>
        </p:txBody>
      </p:sp>
      <p:sp>
        <p:nvSpPr>
          <p:cNvPr id="7" name="TextBox 6">
            <a:extLst>
              <a:ext uri="{FF2B5EF4-FFF2-40B4-BE49-F238E27FC236}">
                <a16:creationId xmlns:a16="http://schemas.microsoft.com/office/drawing/2014/main" id="{7146E954-DF42-42D8-BAC0-6A36E138F259}"/>
              </a:ext>
            </a:extLst>
          </p:cNvPr>
          <p:cNvSpPr txBox="1"/>
          <p:nvPr/>
        </p:nvSpPr>
        <p:spPr>
          <a:xfrm>
            <a:off x="6853560" y="2547891"/>
            <a:ext cx="5123815" cy="40626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FFFFFF"/>
                </a:solidFill>
                <a:effectLst/>
                <a:uLnTx/>
                <a:uFillTx/>
              </a:rPr>
              <a:t>Process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sz="1600" kern="0" dirty="0">
                <a:solidFill>
                  <a:srgbClr val="FFFFFF"/>
                </a:solidFill>
              </a:rPr>
              <a:t>Cut out the centrals figure’s shape or portrait from the fine art picture. Glue it to drawing paper. Let the glue dry.</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sz="1600" kern="0" dirty="0">
                <a:solidFill>
                  <a:srgbClr val="FFFFFF"/>
                </a:solidFill>
              </a:rPr>
              <a:t>Decorate and embellish the figure in some way both on or around the figure with drawing and collage materials. Changing the original figure creates a ‘parody’ or changed likeness of the original. For example, add lace and fabric trims, beads and sequins to the figures clothing.</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sz="1600" kern="0" dirty="0">
                <a:solidFill>
                  <a:srgbClr val="FFFFFF"/>
                </a:solidFill>
              </a:rPr>
              <a:t>Crete a background scene or patterned background. Accent with pens and paints if desired.</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sz="1600" kern="0" dirty="0">
                <a:solidFill>
                  <a:srgbClr val="FFFFFF"/>
                </a:solidFill>
              </a:rPr>
              <a:t>Fashion a frame for the parody from another sheet of coloured paper. Draw fancy designs on the frame to resemble ornately carved frames of long ago. Tape of glue the frame to the parody.</a:t>
            </a:r>
            <a:endParaRPr lang="en-GB" kern="0" dirty="0">
              <a:solidFill>
                <a:srgbClr val="FFFFFF"/>
              </a:solidFill>
            </a:endParaRPr>
          </a:p>
        </p:txBody>
      </p:sp>
      <p:pic>
        <p:nvPicPr>
          <p:cNvPr id="8" name="Picture 7">
            <a:extLst>
              <a:ext uri="{FF2B5EF4-FFF2-40B4-BE49-F238E27FC236}">
                <a16:creationId xmlns:a16="http://schemas.microsoft.com/office/drawing/2014/main" id="{CA36426A-7469-440E-9DEA-4C5B6693960A}"/>
              </a:ext>
            </a:extLst>
          </p:cNvPr>
          <p:cNvPicPr>
            <a:picLocks noChangeAspect="1"/>
          </p:cNvPicPr>
          <p:nvPr/>
        </p:nvPicPr>
        <p:blipFill>
          <a:blip r:embed="rId2"/>
          <a:stretch>
            <a:fillRect/>
          </a:stretch>
        </p:blipFill>
        <p:spPr>
          <a:xfrm>
            <a:off x="4316172" y="3267097"/>
            <a:ext cx="2207290" cy="3147134"/>
          </a:xfrm>
          <a:prstGeom prst="rect">
            <a:avLst/>
          </a:prstGeom>
        </p:spPr>
      </p:pic>
    </p:spTree>
    <p:extLst>
      <p:ext uri="{BB962C8B-B14F-4D97-AF65-F5344CB8AC3E}">
        <p14:creationId xmlns:p14="http://schemas.microsoft.com/office/powerpoint/2010/main" val="422480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B297-CAAD-4A1B-9748-7B16F9C4DD9E}"/>
              </a:ext>
            </a:extLst>
          </p:cNvPr>
          <p:cNvSpPr>
            <a:spLocks noGrp="1"/>
          </p:cNvSpPr>
          <p:nvPr>
            <p:ph type="ctrTitle"/>
          </p:nvPr>
        </p:nvSpPr>
        <p:spPr/>
        <p:txBody>
          <a:bodyPr/>
          <a:lstStyle/>
          <a:p>
            <a:r>
              <a:rPr lang="en-GB" dirty="0"/>
              <a:t>Upper ks2</a:t>
            </a:r>
          </a:p>
        </p:txBody>
      </p:sp>
      <p:sp>
        <p:nvSpPr>
          <p:cNvPr id="3" name="Subtitle 2">
            <a:extLst>
              <a:ext uri="{FF2B5EF4-FFF2-40B4-BE49-F238E27FC236}">
                <a16:creationId xmlns:a16="http://schemas.microsoft.com/office/drawing/2014/main" id="{3747B5D0-6E52-44E4-9DB0-D69F53931FED}"/>
              </a:ext>
            </a:extLst>
          </p:cNvPr>
          <p:cNvSpPr>
            <a:spLocks noGrp="1"/>
          </p:cNvSpPr>
          <p:nvPr>
            <p:ph type="subTitle" idx="1"/>
          </p:nvPr>
        </p:nvSpPr>
        <p:spPr/>
        <p:txBody>
          <a:bodyPr/>
          <a:lstStyle/>
          <a:p>
            <a:r>
              <a:rPr lang="en-GB" dirty="0"/>
              <a:t>Sculpt &amp; Construct</a:t>
            </a:r>
          </a:p>
        </p:txBody>
      </p:sp>
    </p:spTree>
    <p:extLst>
      <p:ext uri="{BB962C8B-B14F-4D97-AF65-F5344CB8AC3E}">
        <p14:creationId xmlns:p14="http://schemas.microsoft.com/office/powerpoint/2010/main" val="259911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C045-91C3-404A-BA61-07A74A625F6A}"/>
              </a:ext>
            </a:extLst>
          </p:cNvPr>
          <p:cNvSpPr>
            <a:spLocks noGrp="1"/>
          </p:cNvSpPr>
          <p:nvPr>
            <p:ph type="title"/>
          </p:nvPr>
        </p:nvSpPr>
        <p:spPr/>
        <p:txBody>
          <a:bodyPr/>
          <a:lstStyle/>
          <a:p>
            <a:r>
              <a:rPr lang="en-GB" dirty="0"/>
              <a:t>Lesson 1- box sculpture</a:t>
            </a:r>
          </a:p>
        </p:txBody>
      </p:sp>
      <p:sp>
        <p:nvSpPr>
          <p:cNvPr id="3" name="Content Placeholder 2">
            <a:extLst>
              <a:ext uri="{FF2B5EF4-FFF2-40B4-BE49-F238E27FC236}">
                <a16:creationId xmlns:a16="http://schemas.microsoft.com/office/drawing/2014/main" id="{A4BA7A7D-E1DF-481F-B549-B836482861BD}"/>
              </a:ext>
            </a:extLst>
          </p:cNvPr>
          <p:cNvSpPr>
            <a:spLocks noGrp="1"/>
          </p:cNvSpPr>
          <p:nvPr>
            <p:ph idx="1"/>
          </p:nvPr>
        </p:nvSpPr>
        <p:spPr>
          <a:xfrm>
            <a:off x="159798" y="2011680"/>
            <a:ext cx="11825056" cy="4206240"/>
          </a:xfrm>
        </p:spPr>
        <p:txBody>
          <a:bodyPr/>
          <a:lstStyle/>
          <a:p>
            <a:pPr marL="0" indent="0">
              <a:buNone/>
            </a:pPr>
            <a:r>
              <a:rPr lang="en-GB" dirty="0"/>
              <a:t>Collect large cardboard boxes and build a sculpture with a message to share</a:t>
            </a:r>
          </a:p>
        </p:txBody>
      </p:sp>
      <p:sp>
        <p:nvSpPr>
          <p:cNvPr id="7" name="TextBox 6">
            <a:extLst>
              <a:ext uri="{FF2B5EF4-FFF2-40B4-BE49-F238E27FC236}">
                <a16:creationId xmlns:a16="http://schemas.microsoft.com/office/drawing/2014/main" id="{10EDCF55-756C-4638-B477-CC94B42CD226}"/>
              </a:ext>
            </a:extLst>
          </p:cNvPr>
          <p:cNvSpPr txBox="1"/>
          <p:nvPr/>
        </p:nvSpPr>
        <p:spPr>
          <a:xfrm>
            <a:off x="394225" y="2886168"/>
            <a:ext cx="3538583" cy="3847207"/>
          </a:xfrm>
          <a:prstGeom prst="rect">
            <a:avLst/>
          </a:prstGeom>
          <a:noFill/>
        </p:spPr>
        <p:txBody>
          <a:bodyPr wrap="square" rtlCol="0">
            <a:spAutoFit/>
          </a:bodyPr>
          <a:lstStyle/>
          <a:p>
            <a:r>
              <a:rPr lang="en-GB" sz="1600" b="1" u="sng" dirty="0"/>
              <a:t>Material</a:t>
            </a:r>
          </a:p>
          <a:p>
            <a:pPr marL="285750" indent="-285750">
              <a:buFont typeface="Arial" panose="020B0604020202020204" pitchFamily="34" charset="0"/>
              <a:buChar char="•"/>
            </a:pPr>
            <a:r>
              <a:rPr lang="en-GB" sz="1600" dirty="0"/>
              <a:t>Large boxes</a:t>
            </a:r>
          </a:p>
          <a:p>
            <a:pPr marL="285750" indent="-285750">
              <a:buFont typeface="Arial" panose="020B0604020202020204" pitchFamily="34" charset="0"/>
              <a:buChar char="•"/>
            </a:pPr>
            <a:r>
              <a:rPr lang="en-GB" sz="1600" dirty="0"/>
              <a:t>Glue, string or tape</a:t>
            </a:r>
          </a:p>
          <a:p>
            <a:pPr marL="285750" indent="-285750">
              <a:buFont typeface="Arial" panose="020B0604020202020204" pitchFamily="34" charset="0"/>
              <a:buChar char="•"/>
            </a:pPr>
            <a:r>
              <a:rPr lang="en-GB" sz="1600" dirty="0"/>
              <a:t>Hot glue gun (adult help)</a:t>
            </a:r>
          </a:p>
          <a:p>
            <a:pPr marL="285750" indent="-285750">
              <a:buFont typeface="Arial" panose="020B0604020202020204" pitchFamily="34" charset="0"/>
              <a:buChar char="•"/>
            </a:pPr>
            <a:r>
              <a:rPr lang="en-GB" sz="1600" dirty="0"/>
              <a:t>Pencil</a:t>
            </a:r>
          </a:p>
          <a:p>
            <a:pPr marL="285750" indent="-285750">
              <a:buFont typeface="Arial" panose="020B0604020202020204" pitchFamily="34" charset="0"/>
              <a:buChar char="•"/>
            </a:pPr>
            <a:r>
              <a:rPr lang="en-GB" sz="1600" dirty="0"/>
              <a:t>Scissors</a:t>
            </a:r>
          </a:p>
          <a:p>
            <a:pPr marL="285750" indent="-285750">
              <a:buFont typeface="Arial" panose="020B0604020202020204" pitchFamily="34" charset="0"/>
              <a:buChar char="•"/>
            </a:pPr>
            <a:r>
              <a:rPr lang="en-GB" sz="1600" dirty="0"/>
              <a:t>Decorating choices, such as:</a:t>
            </a:r>
          </a:p>
          <a:p>
            <a:r>
              <a:rPr lang="en-GB" sz="1600" dirty="0"/>
              <a:t>Coloured markers</a:t>
            </a:r>
          </a:p>
          <a:p>
            <a:r>
              <a:rPr lang="en-GB" sz="1600" dirty="0"/>
              <a:t>Mementos or collected items</a:t>
            </a:r>
          </a:p>
          <a:p>
            <a:r>
              <a:rPr lang="en-GB" sz="1600" dirty="0"/>
              <a:t>Paint</a:t>
            </a:r>
          </a:p>
          <a:p>
            <a:r>
              <a:rPr lang="en-GB" sz="1600" dirty="0"/>
              <a:t>Pens</a:t>
            </a:r>
          </a:p>
          <a:p>
            <a:r>
              <a:rPr lang="en-GB" sz="1600" dirty="0"/>
              <a:t>Photo or magazine cut outs</a:t>
            </a:r>
          </a:p>
          <a:p>
            <a:r>
              <a:rPr lang="en-GB" sz="1600" dirty="0"/>
              <a:t>Wide permanent marker</a:t>
            </a:r>
          </a:p>
          <a:p>
            <a:endParaRPr lang="en-GB" dirty="0"/>
          </a:p>
          <a:p>
            <a:pPr lvl="1"/>
            <a:endParaRPr lang="en-GB" dirty="0"/>
          </a:p>
        </p:txBody>
      </p:sp>
      <p:sp>
        <p:nvSpPr>
          <p:cNvPr id="9" name="TextBox 8">
            <a:extLst>
              <a:ext uri="{FF2B5EF4-FFF2-40B4-BE49-F238E27FC236}">
                <a16:creationId xmlns:a16="http://schemas.microsoft.com/office/drawing/2014/main" id="{CF33507C-A2FD-4CE2-881D-4191FA3D816E}"/>
              </a:ext>
            </a:extLst>
          </p:cNvPr>
          <p:cNvSpPr txBox="1"/>
          <p:nvPr/>
        </p:nvSpPr>
        <p:spPr>
          <a:xfrm>
            <a:off x="5733629" y="2435793"/>
            <a:ext cx="6064146" cy="42473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FFFFFF"/>
                </a:solidFill>
                <a:effectLst/>
                <a:uLnTx/>
                <a:uFillTx/>
              </a:rPr>
              <a:t>Process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800" i="0" strike="noStrike" kern="0" cap="none" spc="0" normalizeH="0" baseline="0" noProof="0" dirty="0">
                <a:ln>
                  <a:noFill/>
                </a:ln>
                <a:solidFill>
                  <a:srgbClr val="FFFFFF"/>
                </a:solidFill>
                <a:effectLst/>
                <a:uLnTx/>
                <a:uFillTx/>
              </a:rPr>
              <a:t>Create a box sculpture with large boxes stacked and joined together in an interesting shape or assembly. Think </a:t>
            </a:r>
            <a:r>
              <a:rPr lang="en-GB" kern="0" dirty="0">
                <a:solidFill>
                  <a:srgbClr val="FFFFFF"/>
                </a:solidFill>
              </a:rPr>
              <a:t>of ways to make the boxes balance in unexpected ways. Boxes may be joined together with glue, tape, string or hot glue gun (with adult assistance). Holes poke with a pencil allowing for string to tie them together.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800" i="0" strike="noStrike" kern="0" cap="none" spc="0" normalizeH="0" baseline="0" noProof="0" dirty="0">
                <a:ln>
                  <a:noFill/>
                </a:ln>
                <a:solidFill>
                  <a:srgbClr val="FFFFFF"/>
                </a:solidFill>
                <a:effectLst/>
                <a:uLnTx/>
                <a:uFillTx/>
              </a:rPr>
              <a:t>When the box sculpture is assembled, think of how to use the sides </a:t>
            </a:r>
            <a:r>
              <a:rPr lang="en-GB" kern="0" dirty="0">
                <a:solidFill>
                  <a:srgbClr val="FFFFFF"/>
                </a:solidFill>
              </a:rPr>
              <a:t>of the boxes to communicate a message or let others know about something important. For example, convey feelings like sadness, joy or anger, or strong messages such as ‘I believe in recycling!’ ‘I believe in saving animals!’ ‘I believe in exercise!’ ‘I believe in family!’ Then represent the message with collage, paint or slogans. Paint or further decorate the boxes in any chosen way.</a:t>
            </a:r>
            <a:endParaRPr kumimoji="0" lang="en-GB" sz="1800" i="0" strike="noStrike" kern="0" cap="none" spc="0" normalizeH="0" baseline="0" noProof="0" dirty="0">
              <a:ln>
                <a:noFill/>
              </a:ln>
              <a:solidFill>
                <a:srgbClr val="FFFFFF"/>
              </a:solidFill>
              <a:effectLst/>
              <a:uLnTx/>
              <a:uFillTx/>
            </a:endParaRPr>
          </a:p>
        </p:txBody>
      </p:sp>
      <p:pic>
        <p:nvPicPr>
          <p:cNvPr id="10" name="Picture 9">
            <a:extLst>
              <a:ext uri="{FF2B5EF4-FFF2-40B4-BE49-F238E27FC236}">
                <a16:creationId xmlns:a16="http://schemas.microsoft.com/office/drawing/2014/main" id="{781FA834-0A0F-4D96-9D00-50F87CA50014}"/>
              </a:ext>
            </a:extLst>
          </p:cNvPr>
          <p:cNvPicPr>
            <a:picLocks noChangeAspect="1"/>
          </p:cNvPicPr>
          <p:nvPr/>
        </p:nvPicPr>
        <p:blipFill rotWithShape="1">
          <a:blip r:embed="rId2"/>
          <a:srcRect b="4724"/>
          <a:stretch/>
        </p:blipFill>
        <p:spPr>
          <a:xfrm>
            <a:off x="3485894" y="2893575"/>
            <a:ext cx="2147588" cy="3331752"/>
          </a:xfrm>
          <a:prstGeom prst="rect">
            <a:avLst/>
          </a:prstGeom>
        </p:spPr>
      </p:pic>
    </p:spTree>
    <p:extLst>
      <p:ext uri="{BB962C8B-B14F-4D97-AF65-F5344CB8AC3E}">
        <p14:creationId xmlns:p14="http://schemas.microsoft.com/office/powerpoint/2010/main" val="6541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9E0A-B2C4-4642-B6B1-225D1EC734F2}"/>
              </a:ext>
            </a:extLst>
          </p:cNvPr>
          <p:cNvSpPr>
            <a:spLocks noGrp="1"/>
          </p:cNvSpPr>
          <p:nvPr>
            <p:ph type="title"/>
          </p:nvPr>
        </p:nvSpPr>
        <p:spPr/>
        <p:txBody>
          <a:bodyPr/>
          <a:lstStyle/>
          <a:p>
            <a:r>
              <a:rPr lang="en-GB" dirty="0"/>
              <a:t>Lesson 2- Foil Figure</a:t>
            </a:r>
          </a:p>
        </p:txBody>
      </p:sp>
      <p:sp>
        <p:nvSpPr>
          <p:cNvPr id="3" name="Content Placeholder 2">
            <a:extLst>
              <a:ext uri="{FF2B5EF4-FFF2-40B4-BE49-F238E27FC236}">
                <a16:creationId xmlns:a16="http://schemas.microsoft.com/office/drawing/2014/main" id="{3A8ADB6F-EA01-4B40-BB1D-E7D8079FCB48}"/>
              </a:ext>
            </a:extLst>
          </p:cNvPr>
          <p:cNvSpPr>
            <a:spLocks noGrp="1"/>
          </p:cNvSpPr>
          <p:nvPr>
            <p:ph idx="1"/>
          </p:nvPr>
        </p:nvSpPr>
        <p:spPr>
          <a:xfrm>
            <a:off x="79898" y="2011680"/>
            <a:ext cx="11967099" cy="4206240"/>
          </a:xfrm>
        </p:spPr>
        <p:txBody>
          <a:bodyPr/>
          <a:lstStyle/>
          <a:p>
            <a:pPr marL="0" indent="0">
              <a:buNone/>
            </a:pPr>
            <a:r>
              <a:rPr lang="en-GB" dirty="0"/>
              <a:t>Squeeze and bend aluminium foil in the shape of a person or figure, wrap in making tape and add paint and decorations to create hair and clothing.</a:t>
            </a:r>
          </a:p>
        </p:txBody>
      </p:sp>
      <p:sp>
        <p:nvSpPr>
          <p:cNvPr id="7" name="TextBox 6">
            <a:extLst>
              <a:ext uri="{FF2B5EF4-FFF2-40B4-BE49-F238E27FC236}">
                <a16:creationId xmlns:a16="http://schemas.microsoft.com/office/drawing/2014/main" id="{2C57847C-6AB7-4E93-8D78-49BCBC54F219}"/>
              </a:ext>
            </a:extLst>
          </p:cNvPr>
          <p:cNvSpPr txBox="1"/>
          <p:nvPr/>
        </p:nvSpPr>
        <p:spPr>
          <a:xfrm>
            <a:off x="394225" y="2886168"/>
            <a:ext cx="3538583" cy="3354765"/>
          </a:xfrm>
          <a:prstGeom prst="rect">
            <a:avLst/>
          </a:prstGeom>
          <a:noFill/>
        </p:spPr>
        <p:txBody>
          <a:bodyPr wrap="square" rtlCol="0">
            <a:spAutoFit/>
          </a:bodyPr>
          <a:lstStyle/>
          <a:p>
            <a:r>
              <a:rPr lang="en-GB" sz="1600" b="1" u="sng" dirty="0"/>
              <a:t>Material</a:t>
            </a:r>
          </a:p>
          <a:p>
            <a:pPr marL="285750" indent="-285750">
              <a:buFont typeface="Arial" panose="020B0604020202020204" pitchFamily="34" charset="0"/>
              <a:buChar char="•"/>
            </a:pPr>
            <a:r>
              <a:rPr lang="en-GB" sz="1600" dirty="0"/>
              <a:t>Aluminium foil</a:t>
            </a:r>
          </a:p>
          <a:p>
            <a:pPr marL="285750" indent="-285750">
              <a:buFont typeface="Arial" panose="020B0604020202020204" pitchFamily="34" charset="0"/>
              <a:buChar char="•"/>
            </a:pPr>
            <a:r>
              <a:rPr lang="en-GB" sz="1600" dirty="0"/>
              <a:t>Masking tape</a:t>
            </a:r>
          </a:p>
          <a:p>
            <a:pPr marL="285750" indent="-285750">
              <a:buFont typeface="Arial" panose="020B0604020202020204" pitchFamily="34" charset="0"/>
              <a:buChar char="•"/>
            </a:pPr>
            <a:r>
              <a:rPr lang="en-GB" sz="1600" dirty="0"/>
              <a:t>Acrylic paint and brush (or coloured markers) </a:t>
            </a:r>
          </a:p>
          <a:p>
            <a:pPr marL="285750" indent="-285750">
              <a:buFont typeface="Arial" panose="020B0604020202020204" pitchFamily="34" charset="0"/>
              <a:buChar char="•"/>
            </a:pPr>
            <a:r>
              <a:rPr lang="en-GB" sz="1600" dirty="0"/>
              <a:t>Glue</a:t>
            </a:r>
          </a:p>
          <a:p>
            <a:pPr marL="285750" indent="-285750">
              <a:buFont typeface="Arial" panose="020B0604020202020204" pitchFamily="34" charset="0"/>
              <a:buChar char="•"/>
            </a:pPr>
            <a:r>
              <a:rPr lang="en-GB" sz="1600" dirty="0"/>
              <a:t>Decorations and embellishments, such as:</a:t>
            </a:r>
          </a:p>
          <a:p>
            <a:r>
              <a:rPr lang="en-GB" sz="1600" dirty="0"/>
              <a:t>Feathers, wool, string, fabric</a:t>
            </a:r>
          </a:p>
          <a:p>
            <a:pPr marL="285750" indent="-285750">
              <a:buFont typeface="Arial" panose="020B0604020202020204" pitchFamily="34" charset="0"/>
              <a:buChar char="•"/>
            </a:pPr>
            <a:r>
              <a:rPr lang="en-GB" sz="1600" dirty="0"/>
              <a:t>Additional props (optional)</a:t>
            </a:r>
          </a:p>
          <a:p>
            <a:pPr marL="285750" indent="-285750">
              <a:buFont typeface="Arial" panose="020B0604020202020204" pitchFamily="34" charset="0"/>
              <a:buChar char="•"/>
            </a:pPr>
            <a:r>
              <a:rPr lang="en-GB" sz="1600" dirty="0"/>
              <a:t>Think cardboard or wooden base</a:t>
            </a:r>
          </a:p>
          <a:p>
            <a:pPr marL="285750" indent="-285750">
              <a:buFont typeface="Arial" panose="020B0604020202020204" pitchFamily="34" charset="0"/>
              <a:buChar char="•"/>
            </a:pPr>
            <a:r>
              <a:rPr lang="en-GB" sz="1600" dirty="0"/>
              <a:t>Hot glue gun (optional, adult only)</a:t>
            </a:r>
            <a:endParaRPr lang="en-GB" dirty="0"/>
          </a:p>
          <a:p>
            <a:pPr lvl="1"/>
            <a:endParaRPr lang="en-GB" dirty="0"/>
          </a:p>
        </p:txBody>
      </p:sp>
      <p:sp>
        <p:nvSpPr>
          <p:cNvPr id="9" name="TextBox 8">
            <a:extLst>
              <a:ext uri="{FF2B5EF4-FFF2-40B4-BE49-F238E27FC236}">
                <a16:creationId xmlns:a16="http://schemas.microsoft.com/office/drawing/2014/main" id="{C9172C1E-98B2-404B-8580-A4FD41DD3BFB}"/>
              </a:ext>
            </a:extLst>
          </p:cNvPr>
          <p:cNvSpPr txBox="1"/>
          <p:nvPr/>
        </p:nvSpPr>
        <p:spPr>
          <a:xfrm>
            <a:off x="4029762" y="3024667"/>
            <a:ext cx="7920280" cy="3416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FFFFFF"/>
                </a:solidFill>
                <a:effectLst/>
                <a:uLnTx/>
                <a:uFillTx/>
              </a:rPr>
              <a:t>Process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kern="0" dirty="0">
                <a:solidFill>
                  <a:srgbClr val="FFFFFF"/>
                </a:solidFill>
              </a:rPr>
              <a:t>Scrunch, crumple and bend aluminium foil into a human or animal shape. Bend the figure into a pose or posture.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800" i="0" strike="noStrike" kern="0" cap="none" spc="0" normalizeH="0" baseline="0" noProof="0" dirty="0">
                <a:ln>
                  <a:noFill/>
                </a:ln>
                <a:solidFill>
                  <a:srgbClr val="FFFFFF"/>
                </a:solidFill>
                <a:effectLst/>
                <a:uLnTx/>
                <a:uFillTx/>
              </a:rPr>
              <a:t>Wrap the fissure in masking tape to cover. Tear small pieces and strips of masking tape to cover the entire figure.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kern="0" dirty="0">
                <a:solidFill>
                  <a:srgbClr val="FFFFFF"/>
                </a:solidFill>
              </a:rPr>
              <a:t>Add details such as facial features, expression to the figure with acrylic paint or coloured permanent markers. Glue pieces of string, fabric and other decorations to create clothing and hair. Additional props can also be added to express more about the figure, such as a ball, tiny toys walking stick.</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800" i="0" strike="noStrike" kern="0" cap="none" spc="0" normalizeH="0" baseline="0" noProof="0" dirty="0">
                <a:ln>
                  <a:noFill/>
                </a:ln>
                <a:solidFill>
                  <a:srgbClr val="FFFFFF"/>
                </a:solidFill>
                <a:effectLst/>
                <a:uLnTx/>
                <a:uFillTx/>
              </a:rPr>
              <a:t>Place the</a:t>
            </a:r>
            <a:r>
              <a:rPr lang="en-GB" kern="0" dirty="0">
                <a:solidFill>
                  <a:srgbClr val="FFFFFF"/>
                </a:solidFill>
              </a:rPr>
              <a:t> cardboard or wooden base flat on the table top. Attached the sculpted person with tape. Add enough tape for the person to stand and be strong! (If necessary, use a hot glue gun with adult supervision.)</a:t>
            </a:r>
            <a:endParaRPr kumimoji="0" lang="en-GB" sz="1800" i="0" strike="noStrike" kern="0" cap="none" spc="0" normalizeH="0" baseline="0" noProof="0" dirty="0">
              <a:ln>
                <a:noFill/>
              </a:ln>
              <a:solidFill>
                <a:srgbClr val="FFFFFF"/>
              </a:solidFill>
              <a:effectLst/>
              <a:uLnTx/>
              <a:uFillTx/>
            </a:endParaRPr>
          </a:p>
        </p:txBody>
      </p:sp>
      <p:pic>
        <p:nvPicPr>
          <p:cNvPr id="10" name="Picture 9">
            <a:extLst>
              <a:ext uri="{FF2B5EF4-FFF2-40B4-BE49-F238E27FC236}">
                <a16:creationId xmlns:a16="http://schemas.microsoft.com/office/drawing/2014/main" id="{796E2E94-BE2E-408D-9C77-5D7D6C39F4E8}"/>
              </a:ext>
            </a:extLst>
          </p:cNvPr>
          <p:cNvPicPr>
            <a:picLocks noChangeAspect="1"/>
          </p:cNvPicPr>
          <p:nvPr/>
        </p:nvPicPr>
        <p:blipFill rotWithShape="1">
          <a:blip r:embed="rId2"/>
          <a:srcRect b="11165"/>
          <a:stretch/>
        </p:blipFill>
        <p:spPr>
          <a:xfrm>
            <a:off x="8069524" y="137181"/>
            <a:ext cx="1811322" cy="1651432"/>
          </a:xfrm>
          <a:prstGeom prst="rect">
            <a:avLst/>
          </a:prstGeom>
        </p:spPr>
      </p:pic>
    </p:spTree>
    <p:extLst>
      <p:ext uri="{BB962C8B-B14F-4D97-AF65-F5344CB8AC3E}">
        <p14:creationId xmlns:p14="http://schemas.microsoft.com/office/powerpoint/2010/main" val="3247140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239</TotalTime>
  <Words>928</Words>
  <Application>Microsoft Office PowerPoint</Application>
  <PresentationFormat>Widescreen</PresentationFormat>
  <Paragraphs>72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Wingdings</vt:lpstr>
      <vt:lpstr>Banded</vt:lpstr>
      <vt:lpstr>Upper ks2</vt:lpstr>
      <vt:lpstr>Lesson 1- Surreal Clipping</vt:lpstr>
      <vt:lpstr>Lesson 2- Master of parody</vt:lpstr>
      <vt:lpstr>Upper ks2</vt:lpstr>
      <vt:lpstr>Lesson 1- box sculpture</vt:lpstr>
      <vt:lpstr>Lesson 2- Foil Figure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ks2</dc:title>
  <dc:creator>Gaspare  Cala</dc:creator>
  <cp:lastModifiedBy>Gaspare  Cala</cp:lastModifiedBy>
  <cp:revision>17</cp:revision>
  <dcterms:created xsi:type="dcterms:W3CDTF">2020-10-05T13:20:35Z</dcterms:created>
  <dcterms:modified xsi:type="dcterms:W3CDTF">2020-10-05T17:20:23Z</dcterms:modified>
</cp:coreProperties>
</file>