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8BD36-2DFF-6E29-4D9B-CD7A0B532518}" v="33" dt="2021-01-10T10:28:16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0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kett@hotmail.co.uk" userId="S::urn:spo:guest#charlottekett@hotmail.co.uk::" providerId="AD" clId="Web-{B8C8BD36-2DFF-6E29-4D9B-CD7A0B532518}"/>
    <pc:docChg chg="modSld">
      <pc:chgData name="charlottekett@hotmail.co.uk" userId="S::urn:spo:guest#charlottekett@hotmail.co.uk::" providerId="AD" clId="Web-{B8C8BD36-2DFF-6E29-4D9B-CD7A0B532518}" dt="2021-01-10T10:28:16.661" v="31" actId="20577"/>
      <pc:docMkLst>
        <pc:docMk/>
      </pc:docMkLst>
      <pc:sldChg chg="modSp">
        <pc:chgData name="charlottekett@hotmail.co.uk" userId="S::urn:spo:guest#charlottekett@hotmail.co.uk::" providerId="AD" clId="Web-{B8C8BD36-2DFF-6E29-4D9B-CD7A0B532518}" dt="2021-01-10T10:28:15.332" v="30" actId="20577"/>
        <pc:sldMkLst>
          <pc:docMk/>
          <pc:sldMk cId="2221032123" sldId="261"/>
        </pc:sldMkLst>
        <pc:spChg chg="mod">
          <ac:chgData name="charlottekett@hotmail.co.uk" userId="S::urn:spo:guest#charlottekett@hotmail.co.uk::" providerId="AD" clId="Web-{B8C8BD36-2DFF-6E29-4D9B-CD7A0B532518}" dt="2021-01-10T10:28:15.332" v="30" actId="20577"/>
          <ac:spMkLst>
            <pc:docMk/>
            <pc:sldMk cId="2221032123" sldId="261"/>
            <ac:spMk id="12" creationId="{68B32E24-61D3-472D-BA46-9FEDCB086CBD}"/>
          </ac:spMkLst>
        </pc:spChg>
        <pc:picChg chg="mod">
          <ac:chgData name="charlottekett@hotmail.co.uk" userId="S::urn:spo:guest#charlottekett@hotmail.co.uk::" providerId="AD" clId="Web-{B8C8BD36-2DFF-6E29-4D9B-CD7A0B532518}" dt="2021-01-10T10:26:33.127" v="26" actId="1076"/>
          <ac:picMkLst>
            <pc:docMk/>
            <pc:sldMk cId="2221032123" sldId="261"/>
            <ac:picMk id="9" creationId="{03992640-F4D1-4281-A139-9B6DD2A648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ED1-A3AB-49FB-9339-896DB152B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5D7E8-612E-4691-929B-D8C1F33B4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2B58-9348-443C-BE94-B0B80E1E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5CF8-CAD7-4FB3-9BA1-EBC09854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012DE-FCE2-4013-BE44-9B923D4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7C1A-32EF-460D-8835-42E471F2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DC59-31B1-4BDF-B084-F0949E64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001B-F063-4718-9776-2311A76D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DC9D-707F-49C1-BD2F-FA5CDB4D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84DCE-918C-47CA-8684-6ADE190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1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A9D0F-A243-47DD-AA7A-143D29F8A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EF8A2-5363-413C-AB56-B89603C7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F8F51-0D5E-46D5-904A-9711C576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E50B-2F34-473E-A8EE-7019708C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F929-4986-473C-8DCD-5B0B9D14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5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4064000"/>
            <a:ext cx="105156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5205" y="1"/>
            <a:ext cx="12237612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2"/>
            <a:ext cx="12222408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37" y="505620"/>
            <a:ext cx="157025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083B-CC33-4359-B974-F8F6CDC6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0268-4A70-4124-8F13-9F9114C5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40B1-D7B9-46D3-BC57-6D898C63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B2AD-AFAA-48E9-A405-9ACE70F0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97230-5C72-423F-9AC4-6301FBF5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72E5-FD5D-46E1-A3A9-D344056B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B294F-5E68-4CE4-9931-F5FBF5AD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7C26-9BA7-4B81-9D23-C6582AF2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5CE8-F418-4CBA-BCAA-B471AD59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7FDCC-0773-4B65-86C4-50E325AF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8746-DB19-434D-ABDD-8D249602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6C28-3B1C-4577-BEBA-4E943D53F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8EF3D-774E-42E8-BD94-1B26BF0ED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849E9-3FA0-4BFA-92CB-2780FFC9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3F57F-C5C3-4207-A062-34E29C49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4BF34-6DC1-4787-AB6F-B484E075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9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F3F-9E0C-4D47-83B9-99E8DF95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DF43-852F-4915-88CF-46E0B3DF7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01E5F-ED7D-4740-AB26-0C9F7709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537D-0508-420E-A997-0DFD5E1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0A08-D4E0-47D6-BCC1-06315A13F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712DB-9474-4AE2-99C9-B2BC078F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76F46-1961-41EA-8184-F457964C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EBA70-97EC-421A-94FF-A9804D67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D1D4-9098-47A2-9CF5-E1EE3CDE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18BD-8CF2-4FCC-9739-AE66333C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BA92B-5E18-453C-AE51-7D6FC8B0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003BD-65FF-4D40-92ED-E1658D31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C2BE1-90D2-4015-BCAE-3BFD31EF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7FD4-BF40-4396-9DF2-A655CDA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7236-3F2E-44DB-A2EE-301F584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8340-6E03-47EB-A4F9-B4A72133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A3A3-EE60-4E57-BF01-8031C43F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0913C-E208-44F7-8CE6-800716A93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39D3E-56A6-469A-92FC-2E811D5A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BDF95-B580-42B8-8DD0-290040C1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9738-C8FE-497D-AA67-B3331BC5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4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93F-EBFD-4443-A82A-8FEB36EB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1FA22-6746-42DB-A6BD-E18D07E57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9C986-B94E-4D0E-9B73-971BE8020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643EB-B62D-40D2-9B7D-70EF194E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2A6F-1835-4BFE-92C8-27D3CCAE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3FC91-F180-480F-87D8-E87CCC4F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95D3B-F1A6-4B43-B504-B027802D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AF893-1386-4B66-A9AF-9C98D217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05B0-55E7-4151-9452-788D4229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6657-DDDC-4724-AEA1-4BD2E383C50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145E-7EE3-4854-A305-5FD1F755C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C376-1E86-4EA3-85D3-0CA11BFE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0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2295527"/>
            <a:ext cx="1083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5204" y="1"/>
            <a:ext cx="12222408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5204" y="5295902"/>
            <a:ext cx="12222408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37" y="505620"/>
            <a:ext cx="157025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_lQVixR9Q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993013B-5B02-4C64-B41C-2849FCB1E796}"/>
              </a:ext>
            </a:extLst>
          </p:cNvPr>
          <p:cNvSpPr txBox="1">
            <a:spLocks/>
          </p:cNvSpPr>
          <p:nvPr/>
        </p:nvSpPr>
        <p:spPr>
          <a:xfrm>
            <a:off x="2209800" y="2401886"/>
            <a:ext cx="7772400" cy="854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GB" sz="6000">
                <a:solidFill>
                  <a:prstClr val="black"/>
                </a:solidFill>
              </a:rPr>
              <a:t>Drawing Using Tone</a:t>
            </a:r>
            <a:endParaRPr lang="en-GB" sz="6000" dirty="0">
              <a:solidFill>
                <a:prstClr val="black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8013DF0-9A6A-4485-9843-A287872A70B5}"/>
              </a:ext>
            </a:extLst>
          </p:cNvPr>
          <p:cNvSpPr txBox="1">
            <a:spLocks/>
          </p:cNvSpPr>
          <p:nvPr/>
        </p:nvSpPr>
        <p:spPr>
          <a:xfrm>
            <a:off x="2667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Lower KS2  - Lesson 1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5FB4B4-AF3B-49C9-9064-A32542CD24AE}"/>
              </a:ext>
            </a:extLst>
          </p:cNvPr>
          <p:cNvSpPr/>
          <p:nvPr/>
        </p:nvSpPr>
        <p:spPr>
          <a:xfrm>
            <a:off x="594360" y="2739549"/>
            <a:ext cx="11033760" cy="27279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D3FB10-5AD9-4007-ACF9-6CF5FF542B79}"/>
              </a:ext>
            </a:extLst>
          </p:cNvPr>
          <p:cNvSpPr/>
          <p:nvPr/>
        </p:nvSpPr>
        <p:spPr>
          <a:xfrm>
            <a:off x="594360" y="423227"/>
            <a:ext cx="1103376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84378-8F9E-4942-B3CD-C4DA114C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227"/>
            <a:ext cx="10515600" cy="1325563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Learning Objective</a:t>
            </a:r>
            <a:br>
              <a:rPr lang="en-GB" sz="3100" b="1" dirty="0">
                <a:latin typeface="Comic Sans MS" panose="030F0702030302020204" pitchFamily="66" charset="0"/>
              </a:rPr>
            </a:br>
            <a:br>
              <a:rPr lang="en-GB" sz="3100" b="1" dirty="0">
                <a:latin typeface="Comic Sans MS" panose="030F0702030302020204" pitchFamily="66" charset="0"/>
              </a:rPr>
            </a:br>
            <a:r>
              <a:rPr lang="en-US" sz="3100" dirty="0">
                <a:latin typeface="Comic Sans MS" panose="030F0702030302020204" pitchFamily="66" charset="0"/>
              </a:rPr>
              <a:t>To be able to understand how to create </a:t>
            </a:r>
            <a:r>
              <a:rPr lang="en-US" sz="3100" b="1" dirty="0">
                <a:latin typeface="Comic Sans MS" panose="030F0702030302020204" pitchFamily="66" charset="0"/>
              </a:rPr>
              <a:t>tone</a:t>
            </a:r>
            <a:r>
              <a:rPr lang="en-US" sz="3100" dirty="0">
                <a:latin typeface="Comic Sans MS" panose="030F0702030302020204" pitchFamily="66" charset="0"/>
              </a:rPr>
              <a:t> using pencil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8EC6-C0E4-4B33-825C-4CED5072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37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Success Criteria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To use cross hatching to achieve tone.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53BE6-1BCE-4027-833A-C3D1257059FF}"/>
              </a:ext>
            </a:extLst>
          </p:cNvPr>
          <p:cNvSpPr/>
          <p:nvPr/>
        </p:nvSpPr>
        <p:spPr>
          <a:xfrm>
            <a:off x="6111240" y="5634991"/>
            <a:ext cx="5665787" cy="879475"/>
          </a:xfrm>
          <a:prstGeom prst="rect">
            <a:avLst/>
          </a:prstGeom>
          <a:solidFill>
            <a:srgbClr val="E4C000"/>
          </a:solidFill>
        </p:spPr>
        <p:txBody>
          <a:bodyPr lIns="144000" tIns="108000" rIns="144000" bIns="108000"/>
          <a:lstStyle/>
          <a:p>
            <a:pPr algn="r">
              <a:defRPr/>
            </a:pPr>
            <a:r>
              <a:rPr lang="en-GB" dirty="0">
                <a:solidFill>
                  <a:srgbClr val="1C1C1C"/>
                </a:solidFill>
                <a:latin typeface="Twinkl SemiBold"/>
              </a:rPr>
              <a:t>Key Terms</a:t>
            </a:r>
          </a:p>
          <a:p>
            <a:pPr algn="r">
              <a:defRPr/>
            </a:pPr>
            <a:r>
              <a:rPr lang="en-GB" dirty="0">
                <a:solidFill>
                  <a:srgbClr val="1C1C1C"/>
                </a:solidFill>
                <a:latin typeface="Twinkl Light"/>
              </a:rPr>
              <a:t>tone, light, medium, dark, shadow, highlight</a:t>
            </a:r>
          </a:p>
        </p:txBody>
      </p:sp>
    </p:spTree>
    <p:extLst>
      <p:ext uri="{BB962C8B-B14F-4D97-AF65-F5344CB8AC3E}">
        <p14:creationId xmlns:p14="http://schemas.microsoft.com/office/powerpoint/2010/main" val="388820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FB092E-7EA9-45CA-8440-A42B2DF934D5}"/>
              </a:ext>
            </a:extLst>
          </p:cNvPr>
          <p:cNvSpPr/>
          <p:nvPr/>
        </p:nvSpPr>
        <p:spPr>
          <a:xfrm>
            <a:off x="533400" y="350520"/>
            <a:ext cx="11140440" cy="1341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59E72-A227-4838-9B87-627EEAFA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8BD1-3BEA-4016-8ADF-1B84C6B2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10820400" cy="49256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Artists use tone to create observational drawings.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An observational drawing could be a portrait, architecture (buildings) or still life (bowl of fruit).</a:t>
            </a:r>
          </a:p>
          <a:p>
            <a:pPr>
              <a:lnSpc>
                <a:spcPct val="120000"/>
              </a:lnSpc>
            </a:pPr>
            <a:endParaRPr lang="en-US" sz="3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Artists use layers of shading to achieve light, medium and dark tones. You may also use cross-hatching to achieve tone. Cross-hatching is when an artists uses layers of line to create highlights and shadows within a drawing.</a:t>
            </a:r>
          </a:p>
          <a:p>
            <a:pPr>
              <a:lnSpc>
                <a:spcPct val="120000"/>
              </a:lnSpc>
            </a:pPr>
            <a:endParaRPr lang="en-US" sz="34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You achieve a light tone with a light pressure on the pencil, so you achieve a darker tone with a heavier pressure.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D4C5C-5B54-4493-A2FD-40F50D03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97" y="243840"/>
            <a:ext cx="2606243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0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68E13-1000-45C3-B8E3-726E665D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230188"/>
            <a:ext cx="11144454" cy="1347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44B90-F163-487A-ACA4-3223545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Examples of Tone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C97D5-8E6A-4224-912D-0303EC330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773" y="2008505"/>
            <a:ext cx="6448292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7C60B-DA9B-4298-A5BF-BE561426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856" y="1690688"/>
            <a:ext cx="3859157" cy="5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9DA3D-3FC4-47DE-802C-BFFDB8BC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3" y="343355"/>
            <a:ext cx="11144454" cy="1347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01C67-D794-45BF-9FEF-1F395F5E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Activity – Using Tone</a:t>
            </a:r>
          </a:p>
        </p:txBody>
      </p:sp>
      <p:pic>
        <p:nvPicPr>
          <p:cNvPr id="9" name="Online Media 8" title="How to do Shading and Cross-hatching">
            <a:hlinkClick r:id="" action="ppaction://media"/>
            <a:extLst>
              <a:ext uri="{FF2B5EF4-FFF2-40B4-BE49-F238E27FC236}">
                <a16:creationId xmlns:a16="http://schemas.microsoft.com/office/drawing/2014/main" id="{03992640-F4D1-4281-A139-9B6DD2A648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10637" y="3778786"/>
            <a:ext cx="4992337" cy="2820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B32E24-61D3-472D-BA46-9FEDCB086CBD}"/>
              </a:ext>
            </a:extLst>
          </p:cNvPr>
          <p:cNvSpPr txBox="1"/>
          <p:nvPr/>
        </p:nvSpPr>
        <p:spPr>
          <a:xfrm>
            <a:off x="6675889" y="1845379"/>
            <a:ext cx="4992337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/>
              </a:rPr>
              <a:t>Before you begin the activity watch the ‘How to’ shading and cross-hatching video.</a:t>
            </a:r>
            <a:endParaRPr lang="en-US" dirty="0"/>
          </a:p>
          <a:p>
            <a:endParaRPr lang="en-GB" sz="2400" dirty="0">
              <a:latin typeface="Comic Sans MS"/>
            </a:endParaRPr>
          </a:p>
          <a:p>
            <a:r>
              <a:rPr lang="en-GB" dirty="0">
                <a:latin typeface="Comic Sans MS"/>
              </a:rPr>
              <a:t>Click on the link below.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694F3-08CE-4384-9344-8D1AF098A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24" t="26908" r="38251" b="12204"/>
          <a:stretch/>
        </p:blipFill>
        <p:spPr>
          <a:xfrm>
            <a:off x="1524000" y="1725406"/>
            <a:ext cx="3688080" cy="50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098ED-636F-4903-B914-7DF7A2CA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626428"/>
            <a:ext cx="11144454" cy="134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ED96-460E-4C9C-A5F2-0B23213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4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Look at your work and write down </a:t>
            </a:r>
            <a:r>
              <a:rPr lang="en-US" b="1" dirty="0">
                <a:latin typeface="Comic Sans MS" panose="030F0702030302020204" pitchFamily="66" charset="0"/>
              </a:rPr>
              <a:t>one</a:t>
            </a:r>
            <a:r>
              <a:rPr lang="en-US" dirty="0">
                <a:latin typeface="Comic Sans MS" panose="030F0702030302020204" pitchFamily="66" charset="0"/>
              </a:rPr>
              <a:t> new thing you have learnt today in the thought bubble. Below are some sentence starters to help you.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F4017B-50F1-484B-B3DF-610F7CBD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819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What have you learnt today?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94CFCB-053A-433C-9925-BD957E2DB57F}"/>
              </a:ext>
            </a:extLst>
          </p:cNvPr>
          <p:cNvSpPr/>
          <p:nvPr/>
        </p:nvSpPr>
        <p:spPr>
          <a:xfrm>
            <a:off x="3002280" y="3322320"/>
            <a:ext cx="5943600" cy="3139440"/>
          </a:xfrm>
          <a:prstGeom prst="cloudCallout">
            <a:avLst>
              <a:gd name="adj1" fmla="val -84679"/>
              <a:gd name="adj2" fmla="val 40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7C0A-9E41-4C2F-AFEA-C3611FDEBC18}"/>
              </a:ext>
            </a:extLst>
          </p:cNvPr>
          <p:cNvSpPr txBox="1"/>
          <p:nvPr/>
        </p:nvSpPr>
        <p:spPr>
          <a:xfrm>
            <a:off x="3672840" y="3916759"/>
            <a:ext cx="470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Today I have learnt to…………….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AFDDD-AD65-4F32-B5EE-1E020E30154D}"/>
              </a:ext>
            </a:extLst>
          </p:cNvPr>
          <p:cNvSpPr txBox="1"/>
          <p:nvPr/>
        </p:nvSpPr>
        <p:spPr>
          <a:xfrm>
            <a:off x="3619500" y="4515085"/>
            <a:ext cx="500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Cross hatching is used to…………….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B5DA6-2FBA-4B37-841C-D7EAB42146B6}"/>
              </a:ext>
            </a:extLst>
          </p:cNvPr>
          <p:cNvSpPr txBox="1"/>
          <p:nvPr/>
        </p:nvSpPr>
        <p:spPr>
          <a:xfrm>
            <a:off x="3619500" y="5132702"/>
            <a:ext cx="470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 enjoyed……………because………</a:t>
            </a:r>
          </a:p>
        </p:txBody>
      </p:sp>
    </p:spTree>
    <p:extLst>
      <p:ext uri="{BB962C8B-B14F-4D97-AF65-F5344CB8AC3E}">
        <p14:creationId xmlns:p14="http://schemas.microsoft.com/office/powerpoint/2010/main" val="202981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219</Words>
  <Application>Microsoft Office PowerPoint</Application>
  <PresentationFormat>Widescreen</PresentationFormat>
  <Paragraphs>24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Title slide</vt:lpstr>
      <vt:lpstr>PowerPoint Presentation</vt:lpstr>
      <vt:lpstr> Learning Objective  To be able to understand how to create tone using pencil</vt:lpstr>
      <vt:lpstr>What is tone?</vt:lpstr>
      <vt:lpstr>Examples of Tone</vt:lpstr>
      <vt:lpstr>Activity – Using Tone</vt:lpstr>
      <vt:lpstr>What have you learnt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Using Tone</dc:title>
  <dc:creator>15scala</dc:creator>
  <cp:lastModifiedBy>15scala</cp:lastModifiedBy>
  <cp:revision>19</cp:revision>
  <dcterms:created xsi:type="dcterms:W3CDTF">2021-01-09T14:54:29Z</dcterms:created>
  <dcterms:modified xsi:type="dcterms:W3CDTF">2021-01-10T10:28:25Z</dcterms:modified>
</cp:coreProperties>
</file>