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1200" r:id="rId2"/>
    <p:sldId id="1217" r:id="rId3"/>
    <p:sldId id="121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AF34C-6767-4E33-9013-947079784A46}" v="17" dt="2022-12-19T16:14:34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0B85E-08A9-408B-8E63-8C5ED01BF36E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72784-1E32-4DAF-94D0-DE1E7F8B0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8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2138-1803-4AC7-A386-48F6E3D79F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8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862FD29-019E-454A-A6F6-5DFD241CD8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" y="4320"/>
            <a:ext cx="9133141" cy="6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3189" y="2514651"/>
            <a:ext cx="5664964" cy="192728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3296" y="4539280"/>
            <a:ext cx="5655355" cy="652814"/>
          </a:xfrm>
        </p:spPr>
        <p:txBody>
          <a:bodyPr/>
          <a:lstStyle>
            <a:lvl1pPr marL="0" indent="0" algn="ctr">
              <a:buFontTx/>
              <a:buNone/>
              <a:defRPr sz="1539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769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48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2296" y="97910"/>
            <a:ext cx="2074233" cy="6028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525" y="97910"/>
            <a:ext cx="6096453" cy="60286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94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4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42" y="1709101"/>
            <a:ext cx="7885614" cy="2853780"/>
          </a:xfrm>
        </p:spPr>
        <p:txBody>
          <a:bodyPr anchor="b"/>
          <a:lstStyle>
            <a:lvl1pPr>
              <a:defRPr sz="513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42" y="4588799"/>
            <a:ext cx="7885614" cy="1500322"/>
          </a:xfrm>
        </p:spPr>
        <p:txBody>
          <a:bodyPr/>
          <a:lstStyle>
            <a:lvl1pPr marL="0" indent="0">
              <a:buNone/>
              <a:defRPr sz="2052"/>
            </a:lvl1pPr>
            <a:lvl2pPr marL="390952" indent="0">
              <a:buNone/>
              <a:defRPr sz="1710"/>
            </a:lvl2pPr>
            <a:lvl3pPr marL="781903" indent="0">
              <a:buNone/>
              <a:defRPr sz="1539"/>
            </a:lvl3pPr>
            <a:lvl4pPr marL="1172855" indent="0">
              <a:buNone/>
              <a:defRPr sz="1368"/>
            </a:lvl4pPr>
            <a:lvl5pPr marL="1563807" indent="0">
              <a:buNone/>
              <a:defRPr sz="1368"/>
            </a:lvl5pPr>
            <a:lvl6pPr marL="1954759" indent="0">
              <a:buNone/>
              <a:defRPr sz="1368"/>
            </a:lvl6pPr>
            <a:lvl7pPr marL="2345710" indent="0">
              <a:buNone/>
              <a:defRPr sz="1368"/>
            </a:lvl7pPr>
            <a:lvl8pPr marL="2736662" indent="0">
              <a:buNone/>
              <a:defRPr sz="1368"/>
            </a:lvl8pPr>
            <a:lvl9pPr marL="3127614" indent="0">
              <a:buNone/>
              <a:defRPr sz="136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57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892" y="1339059"/>
            <a:ext cx="4065659" cy="4787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0870" y="1339059"/>
            <a:ext cx="4065660" cy="4787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3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72" y="365722"/>
            <a:ext cx="7886971" cy="132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72" y="1681744"/>
            <a:ext cx="3868824" cy="8235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72" y="2505337"/>
            <a:ext cx="3868824" cy="3684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014" y="1681744"/>
            <a:ext cx="3887829" cy="823593"/>
          </a:xfrm>
        </p:spPr>
        <p:txBody>
          <a:bodyPr anchor="b"/>
          <a:lstStyle>
            <a:lvl1pPr marL="0" indent="0">
              <a:buNone/>
              <a:defRPr sz="2052" b="1"/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014" y="2505337"/>
            <a:ext cx="3887829" cy="36845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79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61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72" y="457873"/>
            <a:ext cx="2949809" cy="1599672"/>
          </a:xfrm>
        </p:spPr>
        <p:txBody>
          <a:bodyPr anchor="b"/>
          <a:lstStyle>
            <a:lvl1pPr>
              <a:defRPr sz="273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830" y="987736"/>
            <a:ext cx="4629014" cy="4873888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72" y="2057544"/>
            <a:ext cx="2949809" cy="3811279"/>
          </a:xfrm>
        </p:spPr>
        <p:txBody>
          <a:bodyPr/>
          <a:lstStyle>
            <a:lvl1pPr marL="0" indent="0">
              <a:buNone/>
              <a:defRPr sz="1368"/>
            </a:lvl1pPr>
            <a:lvl2pPr marL="390952" indent="0">
              <a:buNone/>
              <a:defRPr sz="1197"/>
            </a:lvl2pPr>
            <a:lvl3pPr marL="781903" indent="0">
              <a:buNone/>
              <a:defRPr sz="1026"/>
            </a:lvl3pPr>
            <a:lvl4pPr marL="1172855" indent="0">
              <a:buNone/>
              <a:defRPr sz="855"/>
            </a:lvl4pPr>
            <a:lvl5pPr marL="1563807" indent="0">
              <a:buNone/>
              <a:defRPr sz="855"/>
            </a:lvl5pPr>
            <a:lvl6pPr marL="1954759" indent="0">
              <a:buNone/>
              <a:defRPr sz="855"/>
            </a:lvl6pPr>
            <a:lvl7pPr marL="2345710" indent="0">
              <a:buNone/>
              <a:defRPr sz="855"/>
            </a:lvl7pPr>
            <a:lvl8pPr marL="2736662" indent="0">
              <a:buNone/>
              <a:defRPr sz="855"/>
            </a:lvl8pPr>
            <a:lvl9pPr marL="3127614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06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72" y="457873"/>
            <a:ext cx="2949809" cy="1599672"/>
          </a:xfrm>
        </p:spPr>
        <p:txBody>
          <a:bodyPr anchor="b"/>
          <a:lstStyle>
            <a:lvl1pPr>
              <a:defRPr sz="273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830" y="987736"/>
            <a:ext cx="4629014" cy="4873888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72" y="2057544"/>
            <a:ext cx="2949809" cy="3811279"/>
          </a:xfrm>
        </p:spPr>
        <p:txBody>
          <a:bodyPr/>
          <a:lstStyle>
            <a:lvl1pPr marL="0" indent="0">
              <a:buNone/>
              <a:defRPr sz="1368"/>
            </a:lvl1pPr>
            <a:lvl2pPr marL="390952" indent="0">
              <a:buNone/>
              <a:defRPr sz="1197"/>
            </a:lvl2pPr>
            <a:lvl3pPr marL="781903" indent="0">
              <a:buNone/>
              <a:defRPr sz="1026"/>
            </a:lvl3pPr>
            <a:lvl4pPr marL="1172855" indent="0">
              <a:buNone/>
              <a:defRPr sz="855"/>
            </a:lvl4pPr>
            <a:lvl5pPr marL="1563807" indent="0">
              <a:buNone/>
              <a:defRPr sz="855"/>
            </a:lvl5pPr>
            <a:lvl6pPr marL="1954759" indent="0">
              <a:buNone/>
              <a:defRPr sz="855"/>
            </a:lvl6pPr>
            <a:lvl7pPr marL="2345710" indent="0">
              <a:buNone/>
              <a:defRPr sz="855"/>
            </a:lvl7pPr>
            <a:lvl8pPr marL="2736662" indent="0">
              <a:buNone/>
              <a:defRPr sz="855"/>
            </a:lvl8pPr>
            <a:lvl9pPr marL="3127614" indent="0">
              <a:buNone/>
              <a:defRPr sz="85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50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4 white SJB Presentation slide 2 V3">
            <a:extLst>
              <a:ext uri="{FF2B5EF4-FFF2-40B4-BE49-F238E27FC236}">
                <a16:creationId xmlns:a16="http://schemas.microsoft.com/office/drawing/2014/main" id="{041CE677-10D0-4E0B-BC66-BB025F88AB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0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95AD52B7-3992-4656-AE90-BCC244E2B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5525" y="97910"/>
            <a:ext cx="7141714" cy="114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05E3F2AA-1E4D-41B5-B1B6-A6D694A52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93" y="1339059"/>
            <a:ext cx="8261637" cy="5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049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1859" rtl="0" eaLnBrk="0" fontAlgn="base" hangingPunct="0">
        <a:spcBef>
          <a:spcPct val="0"/>
        </a:spcBef>
        <a:spcAft>
          <a:spcPct val="0"/>
        </a:spcAft>
        <a:defRPr sz="3420" b="1" kern="1200">
          <a:solidFill>
            <a:srgbClr val="002649"/>
          </a:solidFill>
          <a:latin typeface="Gotham Bold" panose="02000604040000020004" pitchFamily="2" charset="0"/>
          <a:ea typeface="+mj-ea"/>
          <a:cs typeface="+mj-cs"/>
        </a:defRPr>
      </a:lvl1pPr>
      <a:lvl2pPr algn="l" defTabSz="891859" rtl="0" eaLnBrk="0" fontAlgn="base" hangingPunct="0">
        <a:spcBef>
          <a:spcPct val="0"/>
        </a:spcBef>
        <a:spcAft>
          <a:spcPct val="0"/>
        </a:spcAft>
        <a:defRPr sz="342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2pPr>
      <a:lvl3pPr algn="l" defTabSz="891859" rtl="0" eaLnBrk="0" fontAlgn="base" hangingPunct="0">
        <a:spcBef>
          <a:spcPct val="0"/>
        </a:spcBef>
        <a:spcAft>
          <a:spcPct val="0"/>
        </a:spcAft>
        <a:defRPr sz="342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3pPr>
      <a:lvl4pPr algn="l" defTabSz="891859" rtl="0" eaLnBrk="0" fontAlgn="base" hangingPunct="0">
        <a:spcBef>
          <a:spcPct val="0"/>
        </a:spcBef>
        <a:spcAft>
          <a:spcPct val="0"/>
        </a:spcAft>
        <a:defRPr sz="342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4pPr>
      <a:lvl5pPr algn="l" defTabSz="891859" rtl="0" eaLnBrk="0" fontAlgn="base" hangingPunct="0">
        <a:spcBef>
          <a:spcPct val="0"/>
        </a:spcBef>
        <a:spcAft>
          <a:spcPct val="0"/>
        </a:spcAft>
        <a:defRPr sz="342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5pPr>
      <a:lvl6pPr marL="390952" algn="l" defTabSz="891859" rtl="0" fontAlgn="base">
        <a:spcBef>
          <a:spcPct val="0"/>
        </a:spcBef>
        <a:spcAft>
          <a:spcPct val="0"/>
        </a:spcAft>
        <a:defRPr sz="342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6pPr>
      <a:lvl7pPr marL="781903" algn="l" defTabSz="891859" rtl="0" fontAlgn="base">
        <a:spcBef>
          <a:spcPct val="0"/>
        </a:spcBef>
        <a:spcAft>
          <a:spcPct val="0"/>
        </a:spcAft>
        <a:defRPr sz="342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7pPr>
      <a:lvl8pPr marL="1172855" algn="l" defTabSz="891859" rtl="0" fontAlgn="base">
        <a:spcBef>
          <a:spcPct val="0"/>
        </a:spcBef>
        <a:spcAft>
          <a:spcPct val="0"/>
        </a:spcAft>
        <a:defRPr sz="342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8pPr>
      <a:lvl9pPr marL="1563807" algn="l" defTabSz="891859" rtl="0" fontAlgn="base">
        <a:spcBef>
          <a:spcPct val="0"/>
        </a:spcBef>
        <a:spcAft>
          <a:spcPct val="0"/>
        </a:spcAft>
        <a:defRPr sz="342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9pPr>
    </p:titleStyle>
    <p:bodyStyle>
      <a:lvl1pPr marL="333938" indent="-333938" algn="l" defTabSz="891859" rtl="0" eaLnBrk="0" fontAlgn="base" hangingPunct="0">
        <a:spcBef>
          <a:spcPct val="20000"/>
        </a:spcBef>
        <a:spcAft>
          <a:spcPct val="0"/>
        </a:spcAft>
        <a:buChar char="•"/>
        <a:defRPr sz="2565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1pPr>
      <a:lvl2pPr marL="724890" indent="-278282" algn="l" defTabSz="891859" rtl="0" eaLnBrk="0" fontAlgn="base" hangingPunct="0">
        <a:spcBef>
          <a:spcPct val="20000"/>
        </a:spcBef>
        <a:spcAft>
          <a:spcPct val="0"/>
        </a:spcAft>
        <a:buChar char="–"/>
        <a:defRPr sz="2138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2pPr>
      <a:lvl3pPr marL="1114484" indent="-222625" algn="l" defTabSz="891859" rtl="0" eaLnBrk="0" fontAlgn="base" hangingPunct="0">
        <a:spcBef>
          <a:spcPct val="20000"/>
        </a:spcBef>
        <a:spcAft>
          <a:spcPct val="0"/>
        </a:spcAft>
        <a:buChar char="•"/>
        <a:defRPr sz="171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3pPr>
      <a:lvl4pPr marL="1561092" indent="-222625" algn="l" defTabSz="891859" rtl="0" eaLnBrk="0" fontAlgn="base" hangingPunct="0">
        <a:spcBef>
          <a:spcPct val="20000"/>
        </a:spcBef>
        <a:spcAft>
          <a:spcPct val="0"/>
        </a:spcAft>
        <a:buChar char="–"/>
        <a:defRPr sz="171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4pPr>
      <a:lvl5pPr marL="2006343" indent="-222625" algn="l" defTabSz="891859" rtl="0" eaLnBrk="0" fontAlgn="base" hangingPunct="0">
        <a:spcBef>
          <a:spcPct val="20000"/>
        </a:spcBef>
        <a:spcAft>
          <a:spcPct val="0"/>
        </a:spcAft>
        <a:buChar char="»"/>
        <a:defRPr sz="171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5pPr>
      <a:lvl6pPr marL="2150234" indent="-195476" algn="l" defTabSz="781903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541186" indent="-195476" algn="l" defTabSz="781903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427E-AD05-4AC1-9E47-A03BF217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83922"/>
            <a:ext cx="7640875" cy="1077841"/>
          </a:xfrm>
        </p:spPr>
        <p:txBody>
          <a:bodyPr/>
          <a:lstStyle/>
          <a:p>
            <a:r>
              <a:rPr lang="en-GB" sz="3078" dirty="0">
                <a:latin typeface="Gotham Bold"/>
              </a:rPr>
              <a:t>Refine: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7E065-7546-4B90-990E-3A79D3B16723}"/>
              </a:ext>
            </a:extLst>
          </p:cNvPr>
          <p:cNvSpPr txBox="1"/>
          <p:nvPr/>
        </p:nvSpPr>
        <p:spPr>
          <a:xfrm>
            <a:off x="368300" y="864028"/>
            <a:ext cx="81788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/>
                <a:cs typeface="Arial" panose="020B0604020202020204" pitchFamily="34" charset="0"/>
              </a:rPr>
              <a:t>Encouraging </a:t>
            </a:r>
            <a:r>
              <a:rPr lang="en-US" sz="2400" dirty="0">
                <a:solidFill>
                  <a:srgbClr val="002060"/>
                </a:solidFill>
                <a:latin typeface="Gotham Book"/>
                <a:cs typeface="Arial" panose="020B0604020202020204" pitchFamily="34" charset="0"/>
              </a:rPr>
              <a:t>pupils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/>
                <a:cs typeface="Arial" panose="020B0604020202020204" pitchFamily="34" charset="0"/>
              </a:rPr>
              <a:t> to act on </a:t>
            </a:r>
            <a:r>
              <a:rPr lang="en-US" sz="2400" dirty="0">
                <a:solidFill>
                  <a:srgbClr val="002060"/>
                </a:solidFill>
                <a:latin typeface="Gotham Book"/>
                <a:cs typeface="Arial" panose="020B0604020202020204" pitchFamily="34" charset="0"/>
              </a:rPr>
              <a:t>f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/>
                <a:cs typeface="Arial" panose="020B0604020202020204" pitchFamily="34" charset="0"/>
              </a:rPr>
              <a:t>eedback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/>
                <a:cs typeface="Arial" panose="020B0604020202020204" pitchFamily="34" charset="0"/>
              </a:rPr>
              <a:t>::</a:t>
            </a:r>
          </a:p>
          <a:p>
            <a:pPr marL="342900" marR="0" lvl="0" indent="-34290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/>
                <a:cs typeface="Arial" panose="020B0604020202020204" pitchFamily="34" charset="0"/>
              </a:rPr>
              <a:t>Refining answers using a skeleton gap fill 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01076D-71AD-4F68-B9B4-90D513F98A62}"/>
              </a:ext>
            </a:extLst>
          </p:cNvPr>
          <p:cNvSpPr txBox="1"/>
          <p:nvPr/>
        </p:nvSpPr>
        <p:spPr>
          <a:xfrm>
            <a:off x="368300" y="2087227"/>
            <a:ext cx="6632575" cy="31393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Type of Observation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For this observation, I would conduct a covert, naturalistic, non-participant and structured observation. I would pose as a gym member or member of staff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so that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There are no ethical issues with conducting my covert observation in a gym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because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Observing the behaviour in the gym is a naturalistic setting which increases external validity of the observations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because…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38189C-6CDB-4B40-9954-D27073CBB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3874497"/>
            <a:ext cx="4283390" cy="27041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555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DD15CA-DDEE-AC14-F799-E0A3ED98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72" y="4082964"/>
            <a:ext cx="2957808" cy="25720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083B4B-6494-48C1-6B15-3920A7E6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Refine: ABC questioning in sociology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B1FD8-A5B9-F7F7-5B44-851B8A85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25" y="1196898"/>
            <a:ext cx="5585944" cy="7392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6A8B0-C058-56F6-2233-92E996F869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9" t="9076" r="41175"/>
          <a:stretch/>
        </p:blipFill>
        <p:spPr>
          <a:xfrm rot="5400000">
            <a:off x="2541312" y="111262"/>
            <a:ext cx="1833705" cy="5847653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1A79F-5052-7A44-2D14-2F0B46FCC1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r="43662"/>
          <a:stretch/>
        </p:blipFill>
        <p:spPr>
          <a:xfrm rot="5400000">
            <a:off x="1399599" y="3322956"/>
            <a:ext cx="2520895" cy="4143134"/>
          </a:xfrm>
          <a:prstGeom prst="rect">
            <a:avLst/>
          </a:prstGeom>
          <a:ln w="63500">
            <a:solidFill>
              <a:srgbClr val="00B05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DC5697-7447-0FF3-144D-D58E0E21E9BB}"/>
              </a:ext>
            </a:extLst>
          </p:cNvPr>
          <p:cNvSpPr txBox="1"/>
          <p:nvPr/>
        </p:nvSpPr>
        <p:spPr>
          <a:xfrm>
            <a:off x="6381991" y="1770683"/>
            <a:ext cx="26246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/>
              </a:rPr>
              <a:t>Can be used to get </a:t>
            </a:r>
            <a:r>
              <a:rPr lang="en-GB" sz="2000" dirty="0">
                <a:solidFill>
                  <a:srgbClr val="002060"/>
                </a:solidFill>
                <a:latin typeface="Gotham Book"/>
              </a:rPr>
              <a:t>pupils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/>
              </a:rPr>
              <a:t> to build on their work, agreeing with a point in their essay or challenging a point in their essay…to increase their mark.</a:t>
            </a:r>
          </a:p>
        </p:txBody>
      </p:sp>
    </p:spTree>
    <p:extLst>
      <p:ext uri="{BB962C8B-B14F-4D97-AF65-F5344CB8AC3E}">
        <p14:creationId xmlns:p14="http://schemas.microsoft.com/office/powerpoint/2010/main" val="77823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779A73-E127-6500-F9BD-007BAA6E9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4" y="1381052"/>
            <a:ext cx="8721381" cy="500145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34E5FD1F-2240-B1E8-BCC5-BC8C0B13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98425"/>
            <a:ext cx="7142162" cy="1143000"/>
          </a:xfrm>
        </p:spPr>
        <p:txBody>
          <a:bodyPr/>
          <a:lstStyle/>
          <a:p>
            <a:r>
              <a:rPr lang="en-GB" dirty="0"/>
              <a:t>Refine: ABC questioning in sociology</a:t>
            </a:r>
          </a:p>
        </p:txBody>
      </p:sp>
    </p:spTree>
    <p:extLst>
      <p:ext uri="{BB962C8B-B14F-4D97-AF65-F5344CB8AC3E}">
        <p14:creationId xmlns:p14="http://schemas.microsoft.com/office/powerpoint/2010/main" val="37934342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132</Words>
  <Application>Microsoft Office PowerPoint</Application>
  <PresentationFormat>On-screen Show (4:3)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Gotham Bold</vt:lpstr>
      <vt:lpstr>Gotham Book</vt:lpstr>
      <vt:lpstr>Trebuchet MS</vt:lpstr>
      <vt:lpstr>Default Design</vt:lpstr>
      <vt:lpstr>Refine:</vt:lpstr>
      <vt:lpstr>Refine: ABC questioning in sociology</vt:lpstr>
      <vt:lpstr>Refine: ABC questioning in sociology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Acting on Feedback Examples</dc:title>
  <dc:creator>Lisa Skeldon</dc:creator>
  <cp:lastModifiedBy>J Belli</cp:lastModifiedBy>
  <cp:revision>5</cp:revision>
  <dcterms:created xsi:type="dcterms:W3CDTF">2022-12-14T15:38:45Z</dcterms:created>
  <dcterms:modified xsi:type="dcterms:W3CDTF">2023-01-11T09:20:18Z</dcterms:modified>
</cp:coreProperties>
</file>