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4" r:id="rId3"/>
    <p:sldId id="266" r:id="rId4"/>
    <p:sldId id="257" r:id="rId5"/>
    <p:sldId id="259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>
        <p:scale>
          <a:sx n="75" d="100"/>
          <a:sy n="75" d="100"/>
        </p:scale>
        <p:origin x="1445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D5ED1-A3AB-49FB-9339-896DB152B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C5D7E8-612E-4691-929B-D8C1F33B4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62B58-9348-443C-BE94-B0B80E1E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15CF8-CAD7-4FB3-9BA1-EBC09854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012DE-FCE2-4013-BE44-9B923D405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84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17C1A-32EF-460D-8835-42E471F2B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3DC59-31B1-4BDF-B084-F0949E64B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8001B-F063-4718-9776-2311A76D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6DC9D-707F-49C1-BD2F-FA5CDB4D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84DCE-918C-47CA-8684-6ADE1909D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71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A9D0F-A243-47DD-AA7A-143D29F8A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EF8A2-5363-413C-AB56-B89603C74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F8F51-0D5E-46D5-904A-9711C5763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9E50B-2F34-473E-A8EE-7019708CB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4F929-4986-473C-8DCD-5B0B9D140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451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4064000"/>
            <a:ext cx="105156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95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4"/>
            <a:ext cx="103632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5205" y="1"/>
            <a:ext cx="12237612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2"/>
            <a:ext cx="12222408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537" y="505620"/>
            <a:ext cx="1570259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083B-CC33-4359-B974-F8F6CDC66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A0268-4A70-4124-8F13-9F9114C58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D40B1-D7B9-46D3-BC57-6D898C636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3B2AD-AFAA-48E9-A405-9ACE70F0C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97230-5C72-423F-9AC4-6301FBF5C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87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E72E5-FD5D-46E1-A3A9-D344056B4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B294F-5E68-4CE4-9931-F5FBF5AD2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97C26-9BA7-4B81-9D23-C6582AF23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75CE8-F418-4CBA-BCAA-B471AD592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7FDCC-0773-4B65-86C4-50E325AF2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49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8746-DB19-434D-ABDD-8D249602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D6C28-3B1C-4577-BEBA-4E943D53F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8EF3D-774E-42E8-BD94-1B26BF0ED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849E9-3FA0-4BFA-92CB-2780FFC9F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3F57F-C5C3-4207-A062-34E29C491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4BF34-6DC1-4787-AB6F-B484E075B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79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42F3F-9E0C-4D47-83B9-99E8DF95D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CDF43-852F-4915-88CF-46E0B3DF7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01E5F-ED7D-4740-AB26-0C9F77090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C1537D-0508-420E-A997-0DFD5E1A9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E0A08-D4E0-47D6-BCC1-06315A13F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B712DB-9474-4AE2-99C9-B2BC078F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876F46-1961-41EA-8184-F457964C1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AEBA70-97EC-421A-94FF-A9804D67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6D1D4-9098-47A2-9CF5-E1EE3CDE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B218BD-8CF2-4FCC-9739-AE66333C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FBA92B-5E18-453C-AE51-7D6FC8B0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003BD-65FF-4D40-92ED-E1658D314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53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8C2BE1-90D2-4015-BCAE-3BFD31EF4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027FD4-BF40-4396-9DF2-A655CDA93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77236-3F2E-44DB-A2EE-301F584D7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56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E8340-6E03-47EB-A4F9-B4A721337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4A3A3-EE60-4E57-BF01-8031C43F9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0913C-E208-44F7-8CE6-800716A93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39D3E-56A6-469A-92FC-2E811D5A7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BDF95-B580-42B8-8DD0-290040C1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59738-C8FE-497D-AA67-B3331BC5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04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1193F-EBFD-4443-A82A-8FEB36EB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1FA22-6746-42DB-A6BD-E18D07E57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9C986-B94E-4D0E-9B73-971BE8020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643EB-B62D-40D2-9B7D-70EF194E5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32A6F-1835-4BFE-92C8-27D3CCAE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3FC91-F180-480F-87D8-E87CCC4F0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99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695D3B-F1A6-4B43-B504-B027802D4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AF893-1386-4B66-A9AF-9C98D2179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A05B0-55E7-4151-9452-788D42295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46657-DDDC-4724-AEA1-4BD2E383C50D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E145E-7EE3-4854-A305-5FD1F755C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C376-1E86-4EA3-85D3-0CA11BFE3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410F3-78DA-46A6-B17C-F0582A49E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0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2295527"/>
            <a:ext cx="10837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5204" y="1"/>
            <a:ext cx="12222408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5204" y="5295902"/>
            <a:ext cx="12222408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537" y="505620"/>
            <a:ext cx="1570259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15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mbLRMzELDc?feature=oembed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C993013B-5B02-4C64-B41C-2849FCB1E796}"/>
              </a:ext>
            </a:extLst>
          </p:cNvPr>
          <p:cNvSpPr txBox="1">
            <a:spLocks/>
          </p:cNvSpPr>
          <p:nvPr/>
        </p:nvSpPr>
        <p:spPr>
          <a:xfrm>
            <a:off x="2209800" y="2401886"/>
            <a:ext cx="7772400" cy="854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otham" charset="0"/>
                <a:ea typeface="Gotham" charset="0"/>
                <a:cs typeface="Gotham" charset="0"/>
              </a:defRPr>
            </a:lvl1pPr>
          </a:lstStyle>
          <a:p>
            <a:r>
              <a:rPr lang="en-GB" sz="6000" dirty="0">
                <a:solidFill>
                  <a:prstClr val="black"/>
                </a:solidFill>
              </a:rPr>
              <a:t>Tone - Drawing Techniques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8013DF0-9A6A-4485-9843-A287872A70B5}"/>
              </a:ext>
            </a:extLst>
          </p:cNvPr>
          <p:cNvSpPr txBox="1">
            <a:spLocks/>
          </p:cNvSpPr>
          <p:nvPr/>
        </p:nvSpPr>
        <p:spPr>
          <a:xfrm>
            <a:off x="2667000" y="3602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prstClr val="black"/>
                </a:solidFill>
              </a:rPr>
              <a:t>Lower KS2  - Lesson 2 </a:t>
            </a: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84FEF8-9CF3-4523-9611-313D770D97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47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35FB4B4-AF3B-49C9-9064-A32542CD24AE}"/>
              </a:ext>
            </a:extLst>
          </p:cNvPr>
          <p:cNvSpPr/>
          <p:nvPr/>
        </p:nvSpPr>
        <p:spPr>
          <a:xfrm>
            <a:off x="594360" y="2739549"/>
            <a:ext cx="11033760" cy="27279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3D3FB10-5AD9-4007-ACF9-6CF5FF542B79}"/>
              </a:ext>
            </a:extLst>
          </p:cNvPr>
          <p:cNvSpPr/>
          <p:nvPr/>
        </p:nvSpPr>
        <p:spPr>
          <a:xfrm>
            <a:off x="594360" y="423227"/>
            <a:ext cx="11033760" cy="1905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C84378-8F9E-4942-B3CD-C4DA114C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227"/>
            <a:ext cx="10515600" cy="1325563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en-GB" b="1" dirty="0">
                <a:solidFill>
                  <a:schemeClr val="accent1"/>
                </a:solidFill>
                <a:latin typeface="Comic Sans MS" panose="030F0702030302020204" pitchFamily="66" charset="0"/>
              </a:rPr>
            </a:br>
            <a:r>
              <a:rPr lang="en-GB" sz="31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Learning Objective</a:t>
            </a:r>
            <a:br>
              <a:rPr lang="en-GB" sz="3100" b="1" dirty="0">
                <a:latin typeface="Comic Sans MS" panose="030F0702030302020204" pitchFamily="66" charset="0"/>
              </a:rPr>
            </a:br>
            <a:br>
              <a:rPr lang="en-GB" sz="3100" b="1" dirty="0">
                <a:latin typeface="Comic Sans MS" panose="030F0702030302020204" pitchFamily="66" charset="0"/>
              </a:rPr>
            </a:br>
            <a:r>
              <a:rPr lang="en-US" sz="3100" dirty="0">
                <a:latin typeface="Comic Sans MS" panose="030F0702030302020204" pitchFamily="66" charset="0"/>
              </a:rPr>
              <a:t>To </a:t>
            </a:r>
            <a:r>
              <a:rPr lang="en-US" sz="3100" b="1" dirty="0">
                <a:latin typeface="Comic Sans MS" panose="030F0702030302020204" pitchFamily="66" charset="0"/>
              </a:rPr>
              <a:t>develop</a:t>
            </a:r>
            <a:r>
              <a:rPr lang="en-US" sz="3100" dirty="0">
                <a:latin typeface="Comic Sans MS" panose="030F0702030302020204" pitchFamily="66" charset="0"/>
              </a:rPr>
              <a:t> your drawing technique when creating </a:t>
            </a:r>
            <a:r>
              <a:rPr lang="en-US" sz="3100" b="1" dirty="0">
                <a:latin typeface="Comic Sans MS" panose="030F0702030302020204" pitchFamily="66" charset="0"/>
              </a:rPr>
              <a:t>tone</a:t>
            </a:r>
            <a:r>
              <a:rPr lang="en-US" sz="3100" dirty="0">
                <a:latin typeface="Comic Sans MS" panose="030F0702030302020204" pitchFamily="66" charset="0"/>
              </a:rPr>
              <a:t>.</a:t>
            </a:r>
            <a:br>
              <a:rPr lang="en-US" sz="3100" b="1" dirty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58EC6-C0E4-4B33-825C-4CED50723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3720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Success Criteria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To experiment with cross-hatching, blending and stippling.</a:t>
            </a:r>
          </a:p>
          <a:p>
            <a:endParaRPr lang="en-US" b="1" dirty="0">
              <a:solidFill>
                <a:schemeClr val="accent5">
                  <a:lumMod val="20000"/>
                  <a:lumOff val="8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D53BE6-1BCE-4027-833A-C3D1257059FF}"/>
              </a:ext>
            </a:extLst>
          </p:cNvPr>
          <p:cNvSpPr/>
          <p:nvPr/>
        </p:nvSpPr>
        <p:spPr>
          <a:xfrm>
            <a:off x="6111240" y="5634991"/>
            <a:ext cx="5665787" cy="879475"/>
          </a:xfrm>
          <a:prstGeom prst="rect">
            <a:avLst/>
          </a:prstGeom>
          <a:solidFill>
            <a:srgbClr val="E4C000"/>
          </a:solidFill>
        </p:spPr>
        <p:txBody>
          <a:bodyPr lIns="144000" tIns="108000" rIns="144000" bIns="108000"/>
          <a:lstStyle/>
          <a:p>
            <a:pPr algn="r">
              <a:defRPr/>
            </a:pPr>
            <a:r>
              <a:rPr lang="en-GB" dirty="0">
                <a:solidFill>
                  <a:srgbClr val="1C1C1C"/>
                </a:solidFill>
                <a:latin typeface="Twinkl SemiBold"/>
              </a:rPr>
              <a:t>Key Terms</a:t>
            </a:r>
          </a:p>
          <a:p>
            <a:pPr algn="r">
              <a:defRPr/>
            </a:pPr>
            <a:r>
              <a:rPr lang="en-GB" dirty="0">
                <a:solidFill>
                  <a:srgbClr val="1C1C1C"/>
                </a:solidFill>
                <a:latin typeface="Twinkl Light"/>
              </a:rPr>
              <a:t>cross-hatching, stippling, blending, 3D, tone, light, medium, dark, shadow, highlight</a:t>
            </a:r>
          </a:p>
        </p:txBody>
      </p:sp>
    </p:spTree>
    <p:extLst>
      <p:ext uri="{BB962C8B-B14F-4D97-AF65-F5344CB8AC3E}">
        <p14:creationId xmlns:p14="http://schemas.microsoft.com/office/powerpoint/2010/main" val="388820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AA2224D5-A1FB-4795-A432-BDE61E1F1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4096" y="5188865"/>
            <a:ext cx="5907536" cy="1347333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BFB092E-7EA9-45CA-8440-A42B2DF934D5}"/>
              </a:ext>
            </a:extLst>
          </p:cNvPr>
          <p:cNvSpPr/>
          <p:nvPr/>
        </p:nvSpPr>
        <p:spPr>
          <a:xfrm>
            <a:off x="533400" y="350520"/>
            <a:ext cx="11140440" cy="13411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559E72-A227-4838-9B87-627EEAFA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Tonal Shading – Activity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A05AF1-7222-4FE4-9756-1D22C4BE6C73}"/>
              </a:ext>
            </a:extLst>
          </p:cNvPr>
          <p:cNvSpPr txBox="1"/>
          <p:nvPr/>
        </p:nvSpPr>
        <p:spPr>
          <a:xfrm>
            <a:off x="612559" y="1926454"/>
            <a:ext cx="10848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You will be experimenting with the following three techniques to create tone: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80EE2CB-C3AB-4D89-B049-A714388CB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3113" y="2395902"/>
            <a:ext cx="8553885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Twinkl Ligh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 Ligh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 Ligh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 Ligh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 Light" charset="0"/>
              </a:defRPr>
            </a:lvl9pPr>
          </a:lstStyle>
          <a:p>
            <a:r>
              <a:rPr lang="en-GB" altLang="en-US" sz="1400" b="1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Cross-hatching</a:t>
            </a:r>
          </a:p>
          <a:p>
            <a:r>
              <a:rPr lang="en-GB" altLang="en-US" sz="14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Layers of lines are drawn in several directions. The more layers are used, the darker the area becomes.</a:t>
            </a:r>
          </a:p>
          <a:p>
            <a:endParaRPr lang="en-GB" altLang="en-US" sz="14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n-GB" altLang="en-US" sz="1400" b="1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Blending</a:t>
            </a:r>
          </a:p>
          <a:p>
            <a:r>
              <a:rPr lang="en-GB" altLang="en-US" sz="14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Different pressures are used when shading to achieve light, medium and dark tones. Using your finger tip to gently blend and smooth the graphite achieves a smooth blend; a rubber can also be used to blend and add highlights.</a:t>
            </a:r>
          </a:p>
          <a:p>
            <a:endParaRPr lang="en-GB" altLang="en-US" sz="14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n-GB" altLang="en-US" sz="1400" b="1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Stippling</a:t>
            </a:r>
          </a:p>
          <a:p>
            <a:r>
              <a:rPr lang="en-GB" altLang="en-US" sz="14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Layers of dots are built up to give the appearance of light, medium and dark tones within an object or drawing.</a:t>
            </a:r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7D839A61-D3FE-4EDD-8362-07BF9C7ABC70}"/>
              </a:ext>
            </a:extLst>
          </p:cNvPr>
          <p:cNvSpPr/>
          <p:nvPr/>
        </p:nvSpPr>
        <p:spPr>
          <a:xfrm>
            <a:off x="8389397" y="0"/>
            <a:ext cx="3190043" cy="1926454"/>
          </a:xfrm>
          <a:prstGeom prst="cloudCallout">
            <a:avLst>
              <a:gd name="adj1" fmla="val -96250"/>
              <a:gd name="adj2" fmla="val 46832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B88B5E-75BA-439E-903F-9339DB75576A}"/>
              </a:ext>
            </a:extLst>
          </p:cNvPr>
          <p:cNvSpPr txBox="1"/>
          <p:nvPr/>
        </p:nvSpPr>
        <p:spPr>
          <a:xfrm>
            <a:off x="8732666" y="282416"/>
            <a:ext cx="25035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Pause for Thought</a:t>
            </a:r>
          </a:p>
          <a:p>
            <a:pPr algn="ctr"/>
            <a:r>
              <a:rPr lang="en-US" dirty="0">
                <a:latin typeface="Comic Sans MS" panose="030F0702030302020204" pitchFamily="66" charset="0"/>
              </a:rPr>
              <a:t>Why is tone an</a:t>
            </a:r>
          </a:p>
          <a:p>
            <a:pPr algn="ctr"/>
            <a:r>
              <a:rPr lang="en-US" dirty="0">
                <a:latin typeface="Comic Sans MS" panose="030F0702030302020204" pitchFamily="66" charset="0"/>
              </a:rPr>
              <a:t> important skill to </a:t>
            </a:r>
          </a:p>
          <a:p>
            <a:pPr algn="ctr"/>
            <a:r>
              <a:rPr lang="en-US" dirty="0">
                <a:latin typeface="Comic Sans MS" panose="030F0702030302020204" pitchFamily="66" charset="0"/>
              </a:rPr>
              <a:t>develop when drawing?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29347E6-4BC6-475D-A545-DF514CC8A90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917" t="24652" r="37743" b="12362"/>
          <a:stretch/>
        </p:blipFill>
        <p:spPr>
          <a:xfrm>
            <a:off x="301841" y="2295786"/>
            <a:ext cx="3089429" cy="431949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F320981-10EE-4023-B187-81C2BE56E9E2}"/>
              </a:ext>
            </a:extLst>
          </p:cNvPr>
          <p:cNvSpPr txBox="1"/>
          <p:nvPr/>
        </p:nvSpPr>
        <p:spPr>
          <a:xfrm>
            <a:off x="3842847" y="5677865"/>
            <a:ext cx="6883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Click on the link to watch the ‘How-to’ video.</a:t>
            </a:r>
          </a:p>
        </p:txBody>
      </p:sp>
      <p:pic>
        <p:nvPicPr>
          <p:cNvPr id="18" name="Online Media 17" title="Tonal Shading   Cross Hatching, Blending, Stippling">
            <a:hlinkClick r:id="" action="ppaction://media"/>
            <a:extLst>
              <a:ext uri="{FF2B5EF4-FFF2-40B4-BE49-F238E27FC236}">
                <a16:creationId xmlns:a16="http://schemas.microsoft.com/office/drawing/2014/main" id="{B68D3B5D-420B-4D15-A2E0-D4542CD04E6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9133840" y="4838839"/>
            <a:ext cx="2540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0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D098ED-636F-4903-B914-7DF7A2CA5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73" y="626428"/>
            <a:ext cx="11144454" cy="13473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1ED96-460E-4C9C-A5F2-0B232131A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049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Thinking about the success criteria below, write two positive comments about your work and one thing you could improve upon.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>
                <a:latin typeface="Comic Sans MS" panose="030F0702030302020204" pitchFamily="66" charset="0"/>
              </a:rPr>
              <a:t>Success Criteria</a:t>
            </a:r>
          </a:p>
          <a:p>
            <a:r>
              <a:rPr lang="en-US">
                <a:latin typeface="Comic Sans MS" panose="030F0702030302020204" pitchFamily="66" charset="0"/>
              </a:rPr>
              <a:t>To </a:t>
            </a:r>
            <a:r>
              <a:rPr lang="en-US" dirty="0">
                <a:latin typeface="Comic Sans MS" panose="030F0702030302020204" pitchFamily="66" charset="0"/>
              </a:rPr>
              <a:t>experiment with cross-hatching, blending and stippling.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EF4017B-50F1-484B-B3DF-610F7CBD7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8198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What have you learnt today?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E6B42D-1E63-44D8-A76D-5BD3E1317A0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1185770" y="2211077"/>
            <a:ext cx="8577920" cy="350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19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230</Words>
  <Application>Microsoft Office PowerPoint</Application>
  <PresentationFormat>Widescreen</PresentationFormat>
  <Paragraphs>28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Gotham</vt:lpstr>
      <vt:lpstr>Gotham Book</vt:lpstr>
      <vt:lpstr>Twinkl Light</vt:lpstr>
      <vt:lpstr>Twinkl SemiBold</vt:lpstr>
      <vt:lpstr>Office Theme</vt:lpstr>
      <vt:lpstr>Title slide</vt:lpstr>
      <vt:lpstr>PowerPoint Presentation</vt:lpstr>
      <vt:lpstr>PowerPoint Presentation</vt:lpstr>
      <vt:lpstr> Learning Objective  To develop your drawing technique when creating tone. </vt:lpstr>
      <vt:lpstr>Tonal Shading – Activity 1</vt:lpstr>
      <vt:lpstr>What have you learnt today?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 5 Email Address</dc:creator>
  <cp:lastModifiedBy>Year 5 Email Address</cp:lastModifiedBy>
  <cp:revision>11</cp:revision>
  <dcterms:created xsi:type="dcterms:W3CDTF">2021-01-16T09:20:46Z</dcterms:created>
  <dcterms:modified xsi:type="dcterms:W3CDTF">2021-01-16T13:59:47Z</dcterms:modified>
</cp:coreProperties>
</file>