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75" r:id="rId4"/>
    <p:sldId id="260" r:id="rId5"/>
    <p:sldId id="261" r:id="rId6"/>
    <p:sldId id="264" r:id="rId7"/>
    <p:sldId id="277" r:id="rId8"/>
    <p:sldId id="259" r:id="rId9"/>
    <p:sldId id="262" r:id="rId10"/>
    <p:sldId id="268" r:id="rId11"/>
    <p:sldId id="274" r:id="rId12"/>
    <p:sldId id="276" r:id="rId13"/>
    <p:sldId id="263" r:id="rId14"/>
    <p:sldId id="279" r:id="rId15"/>
    <p:sldId id="280"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4632" autoAdjust="0"/>
  </p:normalViewPr>
  <p:slideViewPr>
    <p:cSldViewPr snapToGrid="0">
      <p:cViewPr varScale="1">
        <p:scale>
          <a:sx n="81" d="100"/>
          <a:sy n="81" d="100"/>
        </p:scale>
        <p:origin x="71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AE9D4-EB6E-4C4A-978E-05293F2D9188}"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03ED4-FF37-4181-A514-2B7D3A293D18}" type="slidenum">
              <a:rPr lang="en-GB" smtClean="0"/>
              <a:t>‹#›</a:t>
            </a:fld>
            <a:endParaRPr lang="en-GB"/>
          </a:p>
        </p:txBody>
      </p:sp>
    </p:spTree>
    <p:extLst>
      <p:ext uri="{BB962C8B-B14F-4D97-AF65-F5344CB8AC3E}">
        <p14:creationId xmlns:p14="http://schemas.microsoft.com/office/powerpoint/2010/main" val="20898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just  about deepening knowledge and promote optimal learning</a:t>
            </a:r>
          </a:p>
        </p:txBody>
      </p:sp>
      <p:sp>
        <p:nvSpPr>
          <p:cNvPr id="4" name="Slide Number Placeholder 3"/>
          <p:cNvSpPr>
            <a:spLocks noGrp="1"/>
          </p:cNvSpPr>
          <p:nvPr>
            <p:ph type="sldNum" sz="quarter" idx="5"/>
          </p:nvPr>
        </p:nvSpPr>
        <p:spPr/>
        <p:txBody>
          <a:bodyPr/>
          <a:lstStyle/>
          <a:p>
            <a:fld id="{47603ED4-FF37-4181-A514-2B7D3A293D18}" type="slidenum">
              <a:rPr lang="en-GB" smtClean="0"/>
              <a:t>2</a:t>
            </a:fld>
            <a:endParaRPr lang="en-GB"/>
          </a:p>
        </p:txBody>
      </p:sp>
    </p:spTree>
    <p:extLst>
      <p:ext uri="{BB962C8B-B14F-4D97-AF65-F5344CB8AC3E}">
        <p14:creationId xmlns:p14="http://schemas.microsoft.com/office/powerpoint/2010/main" val="367136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cannot teach in a vacuum – children need to feed connected</a:t>
            </a:r>
            <a:r>
              <a:rPr lang="en-GB" baseline="0" dirty="0"/>
              <a:t> and to feel that their work is recognised and valued.</a:t>
            </a:r>
            <a:endParaRPr lang="en-GB" dirty="0"/>
          </a:p>
        </p:txBody>
      </p:sp>
      <p:sp>
        <p:nvSpPr>
          <p:cNvPr id="4" name="Slide Number Placeholder 3"/>
          <p:cNvSpPr>
            <a:spLocks noGrp="1"/>
          </p:cNvSpPr>
          <p:nvPr>
            <p:ph type="sldNum" sz="quarter" idx="10"/>
          </p:nvPr>
        </p:nvSpPr>
        <p:spPr/>
        <p:txBody>
          <a:bodyPr/>
          <a:lstStyle/>
          <a:p>
            <a:fld id="{47603ED4-FF37-4181-A514-2B7D3A293D18}" type="slidenum">
              <a:rPr lang="en-GB" smtClean="0"/>
              <a:t>3</a:t>
            </a:fld>
            <a:endParaRPr lang="en-GB"/>
          </a:p>
        </p:txBody>
      </p:sp>
    </p:spTree>
    <p:extLst>
      <p:ext uri="{BB962C8B-B14F-4D97-AF65-F5344CB8AC3E}">
        <p14:creationId xmlns:p14="http://schemas.microsoft.com/office/powerpoint/2010/main" val="239845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t>
            </a:r>
            <a:r>
              <a:rPr lang="en-GB" baseline="0" dirty="0"/>
              <a:t> opportunity to build much greater independence</a:t>
            </a:r>
            <a:endParaRPr lang="en-GB" dirty="0"/>
          </a:p>
        </p:txBody>
      </p:sp>
      <p:sp>
        <p:nvSpPr>
          <p:cNvPr id="4" name="Slide Number Placeholder 3"/>
          <p:cNvSpPr>
            <a:spLocks noGrp="1"/>
          </p:cNvSpPr>
          <p:nvPr>
            <p:ph type="sldNum" sz="quarter" idx="10"/>
          </p:nvPr>
        </p:nvSpPr>
        <p:spPr/>
        <p:txBody>
          <a:bodyPr/>
          <a:lstStyle/>
          <a:p>
            <a:fld id="{47603ED4-FF37-4181-A514-2B7D3A293D18}" type="slidenum">
              <a:rPr lang="en-GB" smtClean="0"/>
              <a:t>15</a:t>
            </a:fld>
            <a:endParaRPr lang="en-GB"/>
          </a:p>
        </p:txBody>
      </p:sp>
    </p:spTree>
    <p:extLst>
      <p:ext uri="{BB962C8B-B14F-4D97-AF65-F5344CB8AC3E}">
        <p14:creationId xmlns:p14="http://schemas.microsoft.com/office/powerpoint/2010/main" val="291355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Maybe this is the perfect time to support our students with developing their self-regulation skills. Students (and their parents) are feeling frustrated with ‘being stuck’ and ‘not knowing what to do’. So instead of focusing feedback just on concept development, also use it to develop independent working skills.</a:t>
            </a:r>
          </a:p>
          <a:p>
            <a:endParaRPr lang="en-GB" dirty="0"/>
          </a:p>
        </p:txBody>
      </p:sp>
      <p:sp>
        <p:nvSpPr>
          <p:cNvPr id="4" name="Slide Number Placeholder 3"/>
          <p:cNvSpPr>
            <a:spLocks noGrp="1"/>
          </p:cNvSpPr>
          <p:nvPr>
            <p:ph type="sldNum" sz="quarter" idx="10"/>
          </p:nvPr>
        </p:nvSpPr>
        <p:spPr/>
        <p:txBody>
          <a:bodyPr/>
          <a:lstStyle/>
          <a:p>
            <a:fld id="{47603ED4-FF37-4181-A514-2B7D3A293D18}" type="slidenum">
              <a:rPr lang="en-GB" smtClean="0"/>
              <a:t>16</a:t>
            </a:fld>
            <a:endParaRPr lang="en-GB"/>
          </a:p>
        </p:txBody>
      </p:sp>
    </p:spTree>
    <p:extLst>
      <p:ext uri="{BB962C8B-B14F-4D97-AF65-F5344CB8AC3E}">
        <p14:creationId xmlns:p14="http://schemas.microsoft.com/office/powerpoint/2010/main" val="247418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important feedback is that which pupils provide to their teacher and not the other way around.</a:t>
            </a:r>
          </a:p>
          <a:p>
            <a:r>
              <a:rPr lang="en-GB" dirty="0"/>
              <a:t>It</a:t>
            </a:r>
            <a:r>
              <a:rPr lang="en-GB" baseline="0" dirty="0"/>
              <a:t> can be hard to pick up the cues in remote learning? What opportunities are you giving the pupils to feedback to you. Feedback is a 2 way process. </a:t>
            </a:r>
          </a:p>
          <a:p>
            <a:r>
              <a:rPr lang="en-GB" baseline="0" dirty="0"/>
              <a:t>One way might be to ask each person to post an exit card ‘What did you find tricky today?’ Or include a challenge question or task.</a:t>
            </a:r>
            <a:endParaRPr lang="en-GB" dirty="0"/>
          </a:p>
        </p:txBody>
      </p:sp>
      <p:sp>
        <p:nvSpPr>
          <p:cNvPr id="4" name="Slide Number Placeholder 3"/>
          <p:cNvSpPr>
            <a:spLocks noGrp="1"/>
          </p:cNvSpPr>
          <p:nvPr>
            <p:ph type="sldNum" sz="quarter" idx="10"/>
          </p:nvPr>
        </p:nvSpPr>
        <p:spPr/>
        <p:txBody>
          <a:bodyPr/>
          <a:lstStyle/>
          <a:p>
            <a:fld id="{47603ED4-FF37-4181-A514-2B7D3A293D18}" type="slidenum">
              <a:rPr lang="en-GB" smtClean="0"/>
              <a:t>17</a:t>
            </a:fld>
            <a:endParaRPr lang="en-GB"/>
          </a:p>
        </p:txBody>
      </p:sp>
    </p:spTree>
    <p:extLst>
      <p:ext uri="{BB962C8B-B14F-4D97-AF65-F5344CB8AC3E}">
        <p14:creationId xmlns:p14="http://schemas.microsoft.com/office/powerpoint/2010/main" val="14744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E39A-EFA8-4589-A7C8-7BE41E8D9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84520C-A4BB-4BA7-A6E2-BD59C4A6F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080FB5-CDA2-4463-B891-3778BBE4DA3E}"/>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1C9F00BC-63FF-4D44-9720-B692F7BDE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7DA8E-BEEB-467E-BBA7-C9F90E4E99A0}"/>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361433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8036-2853-4304-ACFD-AA901FE945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510BF6-D66B-4BA4-A263-900B78155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431C4-CE5C-4B17-9C9D-47F8896688C2}"/>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EB10AF63-D7F0-4998-9F84-053FF727B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C02AF-7786-4521-9EFC-7F20AC10FBA8}"/>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223654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AC570-5830-4C87-9CBC-FD86168D06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09CD8A-ED13-4957-BE1C-D534E214D7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1C808-2C88-4ABA-A564-B63EECD6749A}"/>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76B223C0-D826-4AAC-9E44-80D7D0C8C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2184BE-0E9E-4ECB-A865-F2F324C800AA}"/>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10799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207-19D9-4BCE-995C-D4A0D2EDEE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7893DF-9D95-49F8-A8BA-E7E2E7450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80EA7-F08A-4FB8-B726-626D7022A379}"/>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0AE0D74A-2AEE-4E80-8F46-9B0816735B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2DD37-9FB2-45FA-B06D-83E30833816B}"/>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278570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F18C-B391-4B42-AA91-AEEFAE3EF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38B23-EBC3-4FAD-B33D-AD31FB9AF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9E28AC-BB8C-4896-B617-9AF06B567269}"/>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CBB82067-0428-48D2-94E7-158AF6E81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18B6FB-C175-4710-BE72-A0D7877E5877}"/>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30102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DAA7-F4EF-4E86-886B-7C9C1CA28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8B32A2-4E32-413B-9089-624F134D7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D94097-E695-475C-B755-C73DC9C7B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782F56-589C-4078-AEB8-348300C5504A}"/>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6" name="Footer Placeholder 5">
            <a:extLst>
              <a:ext uri="{FF2B5EF4-FFF2-40B4-BE49-F238E27FC236}">
                <a16:creationId xmlns:a16="http://schemas.microsoft.com/office/drawing/2014/main" id="{DC117FCC-2DF9-4CBF-9513-826DE0BB8F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FD908C-3A01-4408-9695-1D511A742F1B}"/>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31697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D345-26F7-4307-A522-4C8A13719E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307C7B-4FE7-46DB-9745-F93E8AA90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08277-DEDB-4C6B-ADD8-0349658776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EC1F94-C413-4558-AFD8-E26F80640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426DD-FD22-4A09-ACFB-0DC742018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B73245-2740-4E05-9FB8-04BD2E93F413}"/>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8" name="Footer Placeholder 7">
            <a:extLst>
              <a:ext uri="{FF2B5EF4-FFF2-40B4-BE49-F238E27FC236}">
                <a16:creationId xmlns:a16="http://schemas.microsoft.com/office/drawing/2014/main" id="{CCFF96B4-0C60-4760-AD2D-E407560AFB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AB0B8A-5549-4242-88C1-5DCCE12ADE26}"/>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157018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3BD4-FC7C-413E-897B-A41C5D71E3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8576AA-375D-4311-B9F0-CD64969EB793}"/>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4" name="Footer Placeholder 3">
            <a:extLst>
              <a:ext uri="{FF2B5EF4-FFF2-40B4-BE49-F238E27FC236}">
                <a16:creationId xmlns:a16="http://schemas.microsoft.com/office/drawing/2014/main" id="{78ACF953-9DE3-423D-B255-D19D949730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A067C4-57D9-4E1D-A3F7-AFDBDA669266}"/>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40916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FED5C-4C75-41DF-A757-CF8BA41AD700}"/>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3" name="Footer Placeholder 2">
            <a:extLst>
              <a:ext uri="{FF2B5EF4-FFF2-40B4-BE49-F238E27FC236}">
                <a16:creationId xmlns:a16="http://schemas.microsoft.com/office/drawing/2014/main" id="{6D8A5CED-2B95-4C5F-9DE2-3A55C4B015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18EA05-EFD5-4539-9E19-FEACA7495131}"/>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280592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7F39-AD48-4065-A13E-B32105300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1E1AC8-68D3-4434-A781-C43BFEAF3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4AAC2D-AFC2-491A-B979-28D0584EC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972B2-282E-4323-B449-11B00E881355}"/>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6" name="Footer Placeholder 5">
            <a:extLst>
              <a:ext uri="{FF2B5EF4-FFF2-40B4-BE49-F238E27FC236}">
                <a16:creationId xmlns:a16="http://schemas.microsoft.com/office/drawing/2014/main" id="{DD3648B9-B748-4919-8780-858B8C4AD5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732BA0-5355-40EB-9451-616ACCE7B286}"/>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146880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B91A-31FB-4DE4-B5D5-D8DC26208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2DD7AB-444B-4929-8B57-F1F2FACDD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F01783-4E20-4B2A-8813-7EF49A403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F8D234-5D00-4579-92BE-1FCD3128E8E5}"/>
              </a:ext>
            </a:extLst>
          </p:cNvPr>
          <p:cNvSpPr>
            <a:spLocks noGrp="1"/>
          </p:cNvSpPr>
          <p:nvPr>
            <p:ph type="dt" sz="half" idx="10"/>
          </p:nvPr>
        </p:nvSpPr>
        <p:spPr/>
        <p:txBody>
          <a:bodyPr/>
          <a:lstStyle/>
          <a:p>
            <a:fld id="{75B5E2FC-9333-454A-8AF5-AD5CEB18F060}" type="datetimeFigureOut">
              <a:rPr lang="en-GB" smtClean="0"/>
              <a:t>03/02/2021</a:t>
            </a:fld>
            <a:endParaRPr lang="en-GB"/>
          </a:p>
        </p:txBody>
      </p:sp>
      <p:sp>
        <p:nvSpPr>
          <p:cNvPr id="6" name="Footer Placeholder 5">
            <a:extLst>
              <a:ext uri="{FF2B5EF4-FFF2-40B4-BE49-F238E27FC236}">
                <a16:creationId xmlns:a16="http://schemas.microsoft.com/office/drawing/2014/main" id="{BD98EA22-D0A7-4DD0-ACF6-69E0C0ECB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1BF2D9-BCF6-402E-8312-A06574F22D71}"/>
              </a:ext>
            </a:extLst>
          </p:cNvPr>
          <p:cNvSpPr>
            <a:spLocks noGrp="1"/>
          </p:cNvSpPr>
          <p:nvPr>
            <p:ph type="sldNum" sz="quarter" idx="12"/>
          </p:nvPr>
        </p:nvSpPr>
        <p:spPr/>
        <p:txBody>
          <a:bodyPr/>
          <a:lstStyle/>
          <a:p>
            <a:fld id="{D93520F8-F894-4DE1-8F1A-E3A4C13FBF8D}" type="slidenum">
              <a:rPr lang="en-GB" smtClean="0"/>
              <a:t>‹#›</a:t>
            </a:fld>
            <a:endParaRPr lang="en-GB"/>
          </a:p>
        </p:txBody>
      </p:sp>
    </p:spTree>
    <p:extLst>
      <p:ext uri="{BB962C8B-B14F-4D97-AF65-F5344CB8AC3E}">
        <p14:creationId xmlns:p14="http://schemas.microsoft.com/office/powerpoint/2010/main" val="80038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9EDBB-4EB9-45F4-9799-610D219FB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77C47D-1D9D-4C05-B62C-856372FF2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BA19C-86DB-4227-AECB-4496BD7E5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5E2FC-9333-454A-8AF5-AD5CEB18F060}" type="datetimeFigureOut">
              <a:rPr lang="en-GB" smtClean="0"/>
              <a:t>03/02/2021</a:t>
            </a:fld>
            <a:endParaRPr lang="en-GB"/>
          </a:p>
        </p:txBody>
      </p:sp>
      <p:sp>
        <p:nvSpPr>
          <p:cNvPr id="5" name="Footer Placeholder 4">
            <a:extLst>
              <a:ext uri="{FF2B5EF4-FFF2-40B4-BE49-F238E27FC236}">
                <a16:creationId xmlns:a16="http://schemas.microsoft.com/office/drawing/2014/main" id="{FB9A852D-F994-4BAA-B998-81E85502A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4A3554-D3D2-4A3D-8839-17AA26422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520F8-F894-4DE1-8F1A-E3A4C13FBF8D}" type="slidenum">
              <a:rPr lang="en-GB" smtClean="0"/>
              <a:t>‹#›</a:t>
            </a:fld>
            <a:endParaRPr lang="en-GB"/>
          </a:p>
        </p:txBody>
      </p:sp>
    </p:spTree>
    <p:extLst>
      <p:ext uri="{BB962C8B-B14F-4D97-AF65-F5344CB8AC3E}">
        <p14:creationId xmlns:p14="http://schemas.microsoft.com/office/powerpoint/2010/main" val="67491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DA318F2-40D6-436F-A623-4A6F7CD25538}"/>
              </a:ext>
            </a:extLst>
          </p:cNvPr>
          <p:cNvSpPr>
            <a:spLocks noGrp="1"/>
          </p:cNvSpPr>
          <p:nvPr>
            <p:ph type="subTitle" idx="1"/>
          </p:nvPr>
        </p:nvSpPr>
        <p:spPr>
          <a:xfrm>
            <a:off x="4406718" y="5152611"/>
            <a:ext cx="3312734" cy="1141851"/>
          </a:xfrm>
          <a:noFill/>
        </p:spPr>
        <p:txBody>
          <a:bodyPr>
            <a:normAutofit fontScale="92500" lnSpcReduction="10000"/>
          </a:bodyPr>
          <a:lstStyle/>
          <a:p>
            <a:r>
              <a:rPr lang="en-GB" sz="4000" dirty="0">
                <a:solidFill>
                  <a:srgbClr val="080808"/>
                </a:solidFill>
              </a:rPr>
              <a:t>at</a:t>
            </a:r>
          </a:p>
          <a:p>
            <a:r>
              <a:rPr lang="en-GB" sz="4000" dirty="0">
                <a:solidFill>
                  <a:srgbClr val="080808"/>
                </a:solidFill>
              </a:rPr>
              <a:t>The Marist</a:t>
            </a:r>
          </a:p>
        </p:txBody>
      </p:sp>
      <p:sp>
        <p:nvSpPr>
          <p:cNvPr id="2" name="Title 1">
            <a:extLst>
              <a:ext uri="{FF2B5EF4-FFF2-40B4-BE49-F238E27FC236}">
                <a16:creationId xmlns:a16="http://schemas.microsoft.com/office/drawing/2014/main" id="{F75D94DC-56DF-4ACD-8A2A-D7453277E87A}"/>
              </a:ext>
            </a:extLst>
          </p:cNvPr>
          <p:cNvSpPr>
            <a:spLocks noGrp="1"/>
          </p:cNvSpPr>
          <p:nvPr>
            <p:ph type="ctrTitle"/>
          </p:nvPr>
        </p:nvSpPr>
        <p:spPr>
          <a:xfrm>
            <a:off x="3185041" y="2793896"/>
            <a:ext cx="5782716" cy="2150719"/>
          </a:xfrm>
          <a:solidFill>
            <a:schemeClr val="accent4">
              <a:lumMod val="20000"/>
              <a:lumOff val="80000"/>
            </a:schemeClr>
          </a:solidFill>
          <a:ln w="19050">
            <a:solidFill>
              <a:schemeClr val="tx1"/>
            </a:solidFill>
          </a:ln>
        </p:spPr>
        <p:txBody>
          <a:bodyPr anchor="ctr">
            <a:normAutofit/>
          </a:bodyPr>
          <a:lstStyle/>
          <a:p>
            <a:r>
              <a:rPr lang="en-GB" sz="11500" b="1" dirty="0"/>
              <a:t>Feedback</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0E4939C-7855-4974-8700-5DCA1E857648}"/>
              </a:ext>
            </a:extLst>
          </p:cNvPr>
          <p:cNvPicPr>
            <a:picLocks noChangeAspect="1"/>
          </p:cNvPicPr>
          <p:nvPr/>
        </p:nvPicPr>
        <p:blipFill>
          <a:blip r:embed="rId2"/>
          <a:stretch>
            <a:fillRect/>
          </a:stretch>
        </p:blipFill>
        <p:spPr>
          <a:xfrm>
            <a:off x="10532050" y="282064"/>
            <a:ext cx="1357625" cy="1357625"/>
          </a:xfrm>
          <a:prstGeom prst="rect">
            <a:avLst/>
          </a:prstGeom>
        </p:spPr>
      </p:pic>
      <p:pic>
        <p:nvPicPr>
          <p:cNvPr id="5" name="Picture 4">
            <a:extLst>
              <a:ext uri="{FF2B5EF4-FFF2-40B4-BE49-F238E27FC236}">
                <a16:creationId xmlns:a16="http://schemas.microsoft.com/office/drawing/2014/main" id="{55999E38-1342-41C0-97A3-4DEB1BEC7358}"/>
              </a:ext>
            </a:extLst>
          </p:cNvPr>
          <p:cNvPicPr>
            <a:picLocks noChangeAspect="1"/>
          </p:cNvPicPr>
          <p:nvPr/>
        </p:nvPicPr>
        <p:blipFill>
          <a:blip r:embed="rId3"/>
          <a:stretch>
            <a:fillRect/>
          </a:stretch>
        </p:blipFill>
        <p:spPr>
          <a:xfrm>
            <a:off x="4439633" y="245836"/>
            <a:ext cx="3064893" cy="1824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862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A1B05-9B69-450D-BCDC-18ED060E9F28}"/>
              </a:ext>
            </a:extLst>
          </p:cNvPr>
          <p:cNvPicPr>
            <a:picLocks noChangeAspect="1"/>
          </p:cNvPicPr>
          <p:nvPr/>
        </p:nvPicPr>
        <p:blipFill>
          <a:blip r:embed="rId2"/>
          <a:stretch>
            <a:fillRect/>
          </a:stretch>
        </p:blipFill>
        <p:spPr>
          <a:xfrm>
            <a:off x="320352" y="867747"/>
            <a:ext cx="10541646" cy="5652116"/>
          </a:xfrm>
          <a:prstGeom prst="rect">
            <a:avLst/>
          </a:prstGeom>
        </p:spPr>
      </p:pic>
      <p:pic>
        <p:nvPicPr>
          <p:cNvPr id="6" name="Picture 5">
            <a:extLst>
              <a:ext uri="{FF2B5EF4-FFF2-40B4-BE49-F238E27FC236}">
                <a16:creationId xmlns:a16="http://schemas.microsoft.com/office/drawing/2014/main" id="{DD5343A0-2A32-4669-B028-4FF94CF7ED60}"/>
              </a:ext>
            </a:extLst>
          </p:cNvPr>
          <p:cNvPicPr>
            <a:picLocks noChangeAspect="1"/>
          </p:cNvPicPr>
          <p:nvPr/>
        </p:nvPicPr>
        <p:blipFill>
          <a:blip r:embed="rId3"/>
          <a:stretch>
            <a:fillRect/>
          </a:stretch>
        </p:blipFill>
        <p:spPr>
          <a:xfrm>
            <a:off x="10933425" y="5629275"/>
            <a:ext cx="1023938" cy="1023938"/>
          </a:xfrm>
          <a:prstGeom prst="rect">
            <a:avLst/>
          </a:prstGeom>
        </p:spPr>
      </p:pic>
      <p:sp>
        <p:nvSpPr>
          <p:cNvPr id="2" name="TextBox 1"/>
          <p:cNvSpPr txBox="1"/>
          <p:nvPr/>
        </p:nvSpPr>
        <p:spPr>
          <a:xfrm>
            <a:off x="699796" y="195943"/>
            <a:ext cx="6419461" cy="523220"/>
          </a:xfrm>
          <a:prstGeom prst="rect">
            <a:avLst/>
          </a:prstGeom>
          <a:solidFill>
            <a:schemeClr val="bg1"/>
          </a:solidFill>
        </p:spPr>
        <p:txBody>
          <a:bodyPr wrap="square" rtlCol="0">
            <a:spAutoFit/>
          </a:bodyPr>
          <a:lstStyle/>
          <a:p>
            <a:r>
              <a:rPr lang="en-GB" sz="2800" b="1" dirty="0"/>
              <a:t>Whole Class Feedback on the Big Write</a:t>
            </a:r>
          </a:p>
        </p:txBody>
      </p:sp>
    </p:spTree>
    <p:extLst>
      <p:ext uri="{BB962C8B-B14F-4D97-AF65-F5344CB8AC3E}">
        <p14:creationId xmlns:p14="http://schemas.microsoft.com/office/powerpoint/2010/main" val="406055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DCC7-57C4-4DBE-AE34-A27DC0667112}"/>
              </a:ext>
            </a:extLst>
          </p:cNvPr>
          <p:cNvSpPr>
            <a:spLocks noGrp="1"/>
          </p:cNvSpPr>
          <p:nvPr>
            <p:ph type="title"/>
          </p:nvPr>
        </p:nvSpPr>
        <p:spPr/>
        <p:txBody>
          <a:bodyPr>
            <a:normAutofit/>
          </a:bodyPr>
          <a:lstStyle/>
          <a:p>
            <a:r>
              <a:rPr lang="en-GB" sz="5400" b="1" dirty="0"/>
              <a:t>Teams Quiz</a:t>
            </a:r>
          </a:p>
        </p:txBody>
      </p:sp>
      <p:pic>
        <p:nvPicPr>
          <p:cNvPr id="4" name="Content Placeholder 3"/>
          <p:cNvPicPr>
            <a:picLocks noGrp="1" noChangeAspect="1"/>
          </p:cNvPicPr>
          <p:nvPr>
            <p:ph idx="1"/>
          </p:nvPr>
        </p:nvPicPr>
        <p:blipFill>
          <a:blip r:embed="rId2"/>
          <a:stretch>
            <a:fillRect/>
          </a:stretch>
        </p:blipFill>
        <p:spPr>
          <a:xfrm>
            <a:off x="5316527" y="150477"/>
            <a:ext cx="5634557" cy="6522091"/>
          </a:xfrm>
          <a:prstGeom prst="rect">
            <a:avLst/>
          </a:prstGeom>
          <a:ln>
            <a:solidFill>
              <a:schemeClr val="tx1"/>
            </a:solidFill>
          </a:ln>
        </p:spPr>
      </p:pic>
    </p:spTree>
    <p:extLst>
      <p:ext uri="{BB962C8B-B14F-4D97-AF65-F5344CB8AC3E}">
        <p14:creationId xmlns:p14="http://schemas.microsoft.com/office/powerpoint/2010/main" val="10224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0F66-FAD7-4230-919F-5014CA8758B8}"/>
              </a:ext>
            </a:extLst>
          </p:cNvPr>
          <p:cNvSpPr>
            <a:spLocks noGrp="1"/>
          </p:cNvSpPr>
          <p:nvPr>
            <p:ph type="title"/>
          </p:nvPr>
        </p:nvSpPr>
        <p:spPr>
          <a:xfrm>
            <a:off x="838200" y="1430576"/>
            <a:ext cx="10515600" cy="3201808"/>
          </a:xfrm>
          <a:solidFill>
            <a:schemeClr val="bg1">
              <a:lumMod val="95000"/>
            </a:schemeClr>
          </a:solidFill>
        </p:spPr>
        <p:txBody>
          <a:bodyPr>
            <a:normAutofit fontScale="90000"/>
          </a:bodyPr>
          <a:lstStyle/>
          <a:p>
            <a:pPr algn="ctr"/>
            <a:r>
              <a:rPr lang="en-GB" sz="8000" b="1" dirty="0"/>
              <a:t>Frontloading – how to build  feedback into lessons</a:t>
            </a:r>
          </a:p>
        </p:txBody>
      </p:sp>
      <p:pic>
        <p:nvPicPr>
          <p:cNvPr id="3" name="Picture 2"/>
          <p:cNvPicPr>
            <a:picLocks noChangeAspect="1"/>
          </p:cNvPicPr>
          <p:nvPr/>
        </p:nvPicPr>
        <p:blipFill>
          <a:blip r:embed="rId2"/>
          <a:stretch>
            <a:fillRect/>
          </a:stretch>
        </p:blipFill>
        <p:spPr>
          <a:xfrm>
            <a:off x="10731373" y="5497019"/>
            <a:ext cx="1121761" cy="1121761"/>
          </a:xfrm>
          <a:prstGeom prst="rect">
            <a:avLst/>
          </a:prstGeom>
        </p:spPr>
      </p:pic>
    </p:spTree>
    <p:extLst>
      <p:ext uri="{BB962C8B-B14F-4D97-AF65-F5344CB8AC3E}">
        <p14:creationId xmlns:p14="http://schemas.microsoft.com/office/powerpoint/2010/main" val="401725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BF91-1A56-4664-A478-6AADC8B3AB97}"/>
              </a:ext>
            </a:extLst>
          </p:cNvPr>
          <p:cNvSpPr>
            <a:spLocks noGrp="1"/>
          </p:cNvSpPr>
          <p:nvPr>
            <p:ph type="title"/>
          </p:nvPr>
        </p:nvSpPr>
        <p:spPr>
          <a:xfrm>
            <a:off x="205886" y="268411"/>
            <a:ext cx="10515600" cy="784922"/>
          </a:xfrm>
          <a:solidFill>
            <a:schemeClr val="bg1">
              <a:lumMod val="95000"/>
            </a:schemeClr>
          </a:solidFill>
          <a:ln>
            <a:solidFill>
              <a:schemeClr val="tx1"/>
            </a:solidFill>
          </a:ln>
        </p:spPr>
        <p:txBody>
          <a:bodyPr>
            <a:normAutofit fontScale="90000"/>
          </a:bodyPr>
          <a:lstStyle/>
          <a:p>
            <a:r>
              <a:rPr lang="en-GB" dirty="0"/>
              <a:t>Plan in advance where you are giving feedback</a:t>
            </a:r>
          </a:p>
        </p:txBody>
      </p:sp>
      <p:sp>
        <p:nvSpPr>
          <p:cNvPr id="3" name="Content Placeholder 2">
            <a:extLst>
              <a:ext uri="{FF2B5EF4-FFF2-40B4-BE49-F238E27FC236}">
                <a16:creationId xmlns:a16="http://schemas.microsoft.com/office/drawing/2014/main" id="{16D7BE49-042E-428A-BB7D-FABAEC296DAD}"/>
              </a:ext>
            </a:extLst>
          </p:cNvPr>
          <p:cNvSpPr>
            <a:spLocks noGrp="1"/>
          </p:cNvSpPr>
          <p:nvPr>
            <p:ph idx="1"/>
          </p:nvPr>
        </p:nvSpPr>
        <p:spPr>
          <a:xfrm>
            <a:off x="838200" y="1380931"/>
            <a:ext cx="10515600" cy="4796032"/>
          </a:xfrm>
        </p:spPr>
        <p:txBody>
          <a:bodyPr>
            <a:normAutofit/>
          </a:bodyPr>
          <a:lstStyle/>
          <a:p>
            <a:pPr marL="514350" indent="-514350">
              <a:buAutoNum type="arabicPeriod"/>
            </a:pPr>
            <a:r>
              <a:rPr lang="en-GB" dirty="0"/>
              <a:t>Plan in advance what you will give detailed feedback on (this is included on Weekly timetables)</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pic>
        <p:nvPicPr>
          <p:cNvPr id="4" name="Picture 3">
            <a:extLst>
              <a:ext uri="{FF2B5EF4-FFF2-40B4-BE49-F238E27FC236}">
                <a16:creationId xmlns:a16="http://schemas.microsoft.com/office/drawing/2014/main" id="{4F4BE2AE-3569-4F49-A9D6-6B3CCBED0BFE}"/>
              </a:ext>
            </a:extLst>
          </p:cNvPr>
          <p:cNvPicPr>
            <a:picLocks noChangeAspect="1"/>
          </p:cNvPicPr>
          <p:nvPr/>
        </p:nvPicPr>
        <p:blipFill>
          <a:blip r:embed="rId2"/>
          <a:stretch>
            <a:fillRect/>
          </a:stretch>
        </p:blipFill>
        <p:spPr>
          <a:xfrm>
            <a:off x="10877550" y="5525570"/>
            <a:ext cx="1123950" cy="1123950"/>
          </a:xfrm>
          <a:prstGeom prst="rect">
            <a:avLst/>
          </a:prstGeom>
        </p:spPr>
      </p:pic>
      <p:pic>
        <p:nvPicPr>
          <p:cNvPr id="6" name="Picture 5"/>
          <p:cNvPicPr>
            <a:picLocks noChangeAspect="1"/>
          </p:cNvPicPr>
          <p:nvPr/>
        </p:nvPicPr>
        <p:blipFill>
          <a:blip r:embed="rId3"/>
          <a:stretch>
            <a:fillRect/>
          </a:stretch>
        </p:blipFill>
        <p:spPr>
          <a:xfrm>
            <a:off x="120161" y="1380931"/>
            <a:ext cx="10601325" cy="5257800"/>
          </a:xfrm>
          <a:prstGeom prst="rect">
            <a:avLst/>
          </a:prstGeom>
        </p:spPr>
      </p:pic>
    </p:spTree>
    <p:extLst>
      <p:ext uri="{BB962C8B-B14F-4D97-AF65-F5344CB8AC3E}">
        <p14:creationId xmlns:p14="http://schemas.microsoft.com/office/powerpoint/2010/main" val="407495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BF91-1A56-4664-A478-6AADC8B3AB97}"/>
              </a:ext>
            </a:extLst>
          </p:cNvPr>
          <p:cNvSpPr>
            <a:spLocks noGrp="1"/>
          </p:cNvSpPr>
          <p:nvPr>
            <p:ph type="title"/>
          </p:nvPr>
        </p:nvSpPr>
        <p:spPr>
          <a:xfrm>
            <a:off x="838200" y="365125"/>
            <a:ext cx="3470031" cy="953721"/>
          </a:xfrm>
          <a:solidFill>
            <a:schemeClr val="bg1">
              <a:lumMod val="95000"/>
            </a:schemeClr>
          </a:solidFill>
          <a:ln>
            <a:solidFill>
              <a:schemeClr val="tx1"/>
            </a:solidFill>
          </a:ln>
        </p:spPr>
        <p:txBody>
          <a:bodyPr/>
          <a:lstStyle/>
          <a:p>
            <a:pPr algn="ctr"/>
            <a:r>
              <a:rPr lang="en-GB" dirty="0"/>
              <a:t>Top Tips</a:t>
            </a:r>
          </a:p>
        </p:txBody>
      </p:sp>
      <p:sp>
        <p:nvSpPr>
          <p:cNvPr id="3" name="Content Placeholder 2">
            <a:extLst>
              <a:ext uri="{FF2B5EF4-FFF2-40B4-BE49-F238E27FC236}">
                <a16:creationId xmlns:a16="http://schemas.microsoft.com/office/drawing/2014/main" id="{16D7BE49-042E-428A-BB7D-FABAEC296DAD}"/>
              </a:ext>
            </a:extLst>
          </p:cNvPr>
          <p:cNvSpPr>
            <a:spLocks noGrp="1"/>
          </p:cNvSpPr>
          <p:nvPr>
            <p:ph idx="1"/>
          </p:nvPr>
        </p:nvSpPr>
        <p:spPr>
          <a:xfrm>
            <a:off x="838200" y="1464906"/>
            <a:ext cx="10515600" cy="4712057"/>
          </a:xfrm>
        </p:spPr>
        <p:txBody>
          <a:bodyPr>
            <a:normAutofit/>
          </a:bodyPr>
          <a:lstStyle/>
          <a:p>
            <a:pPr marL="514350" indent="-514350">
              <a:buAutoNum type="arabicPeriod"/>
            </a:pPr>
            <a:r>
              <a:rPr lang="en-GB" dirty="0"/>
              <a:t>Share clear success criteria. Share these at the beginning of the lesson and keep referring back. At the end give time for the pupils to check their work against these success criteria.</a:t>
            </a:r>
          </a:p>
          <a:p>
            <a:pPr marL="514350" indent="-514350">
              <a:buFont typeface="Arial" panose="020B0604020202020204" pitchFamily="34" charset="0"/>
              <a:buAutoNum type="arabicPeriod"/>
            </a:pPr>
            <a:r>
              <a:rPr lang="en-GB" dirty="0"/>
              <a:t>Use Rubrics to make your job easier – also award points</a:t>
            </a:r>
          </a:p>
          <a:p>
            <a:pPr marL="0" indent="0">
              <a:buNone/>
            </a:pPr>
            <a:endParaRPr lang="en-GB" dirty="0"/>
          </a:p>
          <a:p>
            <a:pPr marL="514350" indent="-514350">
              <a:buAutoNum type="arabicPeriod"/>
            </a:pPr>
            <a:endParaRPr lang="en-GB" dirty="0"/>
          </a:p>
          <a:p>
            <a:pPr marL="514350" indent="-514350">
              <a:buAutoNum type="arabicPeriod"/>
            </a:pPr>
            <a:endParaRPr lang="en-GB" dirty="0"/>
          </a:p>
        </p:txBody>
      </p:sp>
      <p:pic>
        <p:nvPicPr>
          <p:cNvPr id="4" name="Picture 3">
            <a:extLst>
              <a:ext uri="{FF2B5EF4-FFF2-40B4-BE49-F238E27FC236}">
                <a16:creationId xmlns:a16="http://schemas.microsoft.com/office/drawing/2014/main" id="{4F4BE2AE-3569-4F49-A9D6-6B3CCBED0BFE}"/>
              </a:ext>
            </a:extLst>
          </p:cNvPr>
          <p:cNvPicPr>
            <a:picLocks noChangeAspect="1"/>
          </p:cNvPicPr>
          <p:nvPr/>
        </p:nvPicPr>
        <p:blipFill>
          <a:blip r:embed="rId2"/>
          <a:stretch>
            <a:fillRect/>
          </a:stretch>
        </p:blipFill>
        <p:spPr>
          <a:xfrm>
            <a:off x="10696575" y="5467350"/>
            <a:ext cx="1123950" cy="1123950"/>
          </a:xfrm>
          <a:prstGeom prst="rect">
            <a:avLst/>
          </a:prstGeom>
        </p:spPr>
      </p:pic>
      <p:pic>
        <p:nvPicPr>
          <p:cNvPr id="5" name="Picture 4"/>
          <p:cNvPicPr>
            <a:picLocks noChangeAspect="1"/>
          </p:cNvPicPr>
          <p:nvPr/>
        </p:nvPicPr>
        <p:blipFill rotWithShape="1">
          <a:blip r:embed="rId3"/>
          <a:srcRect l="1500" t="-3628" r="-1500" b="53250"/>
          <a:stretch/>
        </p:blipFill>
        <p:spPr>
          <a:xfrm>
            <a:off x="189140" y="3481873"/>
            <a:ext cx="10572750" cy="3109427"/>
          </a:xfrm>
          <a:prstGeom prst="rect">
            <a:avLst/>
          </a:prstGeom>
          <a:ln w="15875">
            <a:solidFill>
              <a:schemeClr val="tx1"/>
            </a:solidFill>
          </a:ln>
        </p:spPr>
      </p:pic>
    </p:spTree>
    <p:extLst>
      <p:ext uri="{BB962C8B-B14F-4D97-AF65-F5344CB8AC3E}">
        <p14:creationId xmlns:p14="http://schemas.microsoft.com/office/powerpoint/2010/main" val="74463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592" y="378069"/>
            <a:ext cx="10515600" cy="6301752"/>
          </a:xfrm>
        </p:spPr>
        <p:txBody>
          <a:bodyPr>
            <a:normAutofit/>
          </a:bodyPr>
          <a:lstStyle/>
          <a:p>
            <a:pPr marL="0" indent="0">
              <a:buNone/>
            </a:pPr>
            <a:r>
              <a:rPr lang="en-GB" dirty="0"/>
              <a:t>3. Bring feedback into the lesson e.g. by displaying two anonymous pieces of writing and ask pupils to critique and compare them. Discuss which is most successful and why.</a:t>
            </a:r>
          </a:p>
          <a:p>
            <a:pPr marL="0" indent="0">
              <a:buNone/>
            </a:pPr>
            <a:endParaRPr lang="en-GB" dirty="0"/>
          </a:p>
          <a:p>
            <a:pPr marL="0" indent="0">
              <a:buNone/>
            </a:pPr>
            <a:r>
              <a:rPr lang="en-GB" dirty="0"/>
              <a:t>4. Encourage the children to self mark as much as possible and incorporate this into live and recorded lessons </a:t>
            </a:r>
            <a:r>
              <a:rPr lang="en-GB" dirty="0" err="1"/>
              <a:t>i.e</a:t>
            </a:r>
            <a:r>
              <a:rPr lang="en-GB" dirty="0"/>
              <a:t> live marking, stop the video now, Tick and Fix, (send out answers with task).</a:t>
            </a:r>
          </a:p>
          <a:p>
            <a:pPr marL="514350" indent="-514350">
              <a:buAutoNum type="arabicPeriod"/>
            </a:pPr>
            <a:endParaRPr lang="en-GB" dirty="0"/>
          </a:p>
          <a:p>
            <a:pPr marL="0" indent="0">
              <a:buNone/>
            </a:pPr>
            <a:r>
              <a:rPr lang="en-GB" dirty="0"/>
              <a:t>5.  For younger children use digital stickers (or save some in a word document).</a:t>
            </a:r>
          </a:p>
          <a:p>
            <a:pPr marL="514350" indent="-514350">
              <a:buAutoNum type="arabicPeriod"/>
            </a:pPr>
            <a:endParaRPr lang="en-GB" dirty="0"/>
          </a:p>
          <a:p>
            <a:pPr marL="0" indent="0">
              <a:buNone/>
            </a:pPr>
            <a:r>
              <a:rPr lang="en-GB" dirty="0"/>
              <a:t>6.  If using Class Notebook, give audio feedback.</a:t>
            </a:r>
          </a:p>
          <a:p>
            <a:endParaRPr lang="en-GB" dirty="0"/>
          </a:p>
        </p:txBody>
      </p:sp>
      <p:pic>
        <p:nvPicPr>
          <p:cNvPr id="4" name="Picture 3"/>
          <p:cNvPicPr>
            <a:picLocks noChangeAspect="1"/>
          </p:cNvPicPr>
          <p:nvPr/>
        </p:nvPicPr>
        <p:blipFill>
          <a:blip r:embed="rId3"/>
          <a:stretch>
            <a:fillRect/>
          </a:stretch>
        </p:blipFill>
        <p:spPr>
          <a:xfrm>
            <a:off x="8105152" y="4403152"/>
            <a:ext cx="3831931" cy="2276669"/>
          </a:xfrm>
          <a:prstGeom prst="rect">
            <a:avLst/>
          </a:prstGeom>
        </p:spPr>
      </p:pic>
    </p:spTree>
    <p:extLst>
      <p:ext uri="{BB962C8B-B14F-4D97-AF65-F5344CB8AC3E}">
        <p14:creationId xmlns:p14="http://schemas.microsoft.com/office/powerpoint/2010/main" val="13603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340469" cy="1147152"/>
          </a:xfrm>
          <a:solidFill>
            <a:schemeClr val="bg1">
              <a:lumMod val="95000"/>
            </a:schemeClr>
          </a:solidFill>
          <a:ln>
            <a:solidFill>
              <a:schemeClr val="tx1"/>
            </a:solidFill>
          </a:ln>
        </p:spPr>
        <p:txBody>
          <a:bodyPr/>
          <a:lstStyle/>
          <a:p>
            <a:pPr algn="ctr"/>
            <a:r>
              <a:rPr lang="en-GB" b="1" dirty="0"/>
              <a:t>Metacognition</a:t>
            </a:r>
          </a:p>
        </p:txBody>
      </p:sp>
      <p:sp>
        <p:nvSpPr>
          <p:cNvPr id="3" name="Content Placeholder 2"/>
          <p:cNvSpPr>
            <a:spLocks noGrp="1"/>
          </p:cNvSpPr>
          <p:nvPr>
            <p:ph idx="1"/>
          </p:nvPr>
        </p:nvSpPr>
        <p:spPr/>
        <p:txBody>
          <a:bodyPr>
            <a:normAutofit/>
          </a:bodyPr>
          <a:lstStyle/>
          <a:p>
            <a:pPr marL="0" indent="0">
              <a:buNone/>
            </a:pPr>
            <a:r>
              <a:rPr lang="en-GB" dirty="0"/>
              <a:t>Encourage pupils to share various stages of their drafting and talk through their editing process. Teachers will need to demonstrate how they do this on a regular basis.</a:t>
            </a:r>
          </a:p>
          <a:p>
            <a:pPr marL="0" indent="0">
              <a:buNone/>
            </a:pPr>
            <a:endParaRPr lang="en-GB" dirty="0"/>
          </a:p>
          <a:p>
            <a:pPr marL="0" indent="0">
              <a:buNone/>
            </a:pPr>
            <a:r>
              <a:rPr lang="en-GB" dirty="0"/>
              <a:t>Give the pupils an opportunity to reflect and compare their finished work against models shown.</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10889634" y="5616082"/>
            <a:ext cx="1121761" cy="1121761"/>
          </a:xfrm>
          <a:prstGeom prst="rect">
            <a:avLst/>
          </a:prstGeom>
        </p:spPr>
      </p:pic>
    </p:spTree>
    <p:extLst>
      <p:ext uri="{BB962C8B-B14F-4D97-AF65-F5344CB8AC3E}">
        <p14:creationId xmlns:p14="http://schemas.microsoft.com/office/powerpoint/2010/main" val="270904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766646" cy="1325563"/>
          </a:xfrm>
          <a:solidFill>
            <a:schemeClr val="bg1">
              <a:lumMod val="95000"/>
            </a:schemeClr>
          </a:solidFill>
          <a:ln>
            <a:solidFill>
              <a:schemeClr val="tx1"/>
            </a:solidFill>
          </a:ln>
        </p:spPr>
        <p:txBody>
          <a:bodyPr/>
          <a:lstStyle/>
          <a:p>
            <a:pPr algn="ctr"/>
            <a:r>
              <a:rPr lang="en-GB" b="1" dirty="0"/>
              <a:t>Finally…</a:t>
            </a:r>
          </a:p>
        </p:txBody>
      </p:sp>
      <p:sp>
        <p:nvSpPr>
          <p:cNvPr id="3" name="Content Placeholder 2"/>
          <p:cNvSpPr>
            <a:spLocks noGrp="1"/>
          </p:cNvSpPr>
          <p:nvPr>
            <p:ph idx="1"/>
          </p:nvPr>
        </p:nvSpPr>
        <p:spPr/>
        <p:txBody>
          <a:bodyPr/>
          <a:lstStyle/>
          <a:p>
            <a:pPr marL="0" indent="0">
              <a:buNone/>
            </a:pPr>
            <a:r>
              <a:rPr lang="en-GB" dirty="0"/>
              <a:t>We needed to think about how we get </a:t>
            </a:r>
          </a:p>
          <a:p>
            <a:pPr marL="0" indent="0">
              <a:buNone/>
            </a:pPr>
            <a:r>
              <a:rPr lang="en-GB" dirty="0"/>
              <a:t>feedback about our offer from the pupils!!</a:t>
            </a:r>
          </a:p>
          <a:p>
            <a:pPr marL="0" indent="0">
              <a:buNone/>
            </a:pPr>
            <a:endParaRPr lang="en-GB" dirty="0"/>
          </a:p>
          <a:p>
            <a:pPr marL="0" indent="0">
              <a:buNone/>
            </a:pPr>
            <a:r>
              <a:rPr lang="en-GB" dirty="0"/>
              <a:t>Set a challenge question – children respond in chat.</a:t>
            </a:r>
          </a:p>
          <a:p>
            <a:pPr marL="0" indent="0">
              <a:buNone/>
            </a:pPr>
            <a:endParaRPr lang="en-GB" dirty="0"/>
          </a:p>
          <a:p>
            <a:pPr marL="0" indent="0">
              <a:buNone/>
            </a:pPr>
            <a:r>
              <a:rPr lang="en-GB" dirty="0"/>
              <a:t>Build in time for children to talk about their learning </a:t>
            </a:r>
            <a:r>
              <a:rPr lang="en-GB" dirty="0" err="1"/>
              <a:t>eg</a:t>
            </a:r>
            <a:r>
              <a:rPr lang="en-GB" dirty="0"/>
              <a:t> What did you find tricky? What have you learnt before that helped you with this?</a:t>
            </a:r>
          </a:p>
          <a:p>
            <a:pPr marL="0" indent="0">
              <a:buNone/>
            </a:pPr>
            <a:r>
              <a:rPr lang="en-GB" dirty="0"/>
              <a:t>What else could the teacher have done to help?</a:t>
            </a:r>
          </a:p>
          <a:p>
            <a:pPr marL="0" indent="0">
              <a:buNone/>
            </a:pPr>
            <a:endParaRPr lang="en-GB" dirty="0"/>
          </a:p>
        </p:txBody>
      </p:sp>
      <p:pic>
        <p:nvPicPr>
          <p:cNvPr id="1026" name="Picture 2" descr="Image for pos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622931" y="365125"/>
            <a:ext cx="3000209" cy="24640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792919" y="5514604"/>
            <a:ext cx="1121761" cy="1121761"/>
          </a:xfrm>
          <a:prstGeom prst="rect">
            <a:avLst/>
          </a:prstGeom>
        </p:spPr>
      </p:pic>
    </p:spTree>
    <p:extLst>
      <p:ext uri="{BB962C8B-B14F-4D97-AF65-F5344CB8AC3E}">
        <p14:creationId xmlns:p14="http://schemas.microsoft.com/office/powerpoint/2010/main" val="289611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39508" cy="1325563"/>
          </a:xfrm>
          <a:solidFill>
            <a:schemeClr val="bg1">
              <a:lumMod val="95000"/>
            </a:schemeClr>
          </a:solidFill>
          <a:ln>
            <a:solidFill>
              <a:schemeClr val="tx1"/>
            </a:solidFill>
          </a:ln>
        </p:spPr>
        <p:txBody>
          <a:bodyPr/>
          <a:lstStyle/>
          <a:p>
            <a:pPr algn="ctr"/>
            <a:r>
              <a:rPr lang="en-GB" b="1" dirty="0"/>
              <a:t>To think about…..</a:t>
            </a:r>
          </a:p>
        </p:txBody>
      </p:sp>
      <p:sp>
        <p:nvSpPr>
          <p:cNvPr id="3" name="Content Placeholder 2"/>
          <p:cNvSpPr>
            <a:spLocks noGrp="1"/>
          </p:cNvSpPr>
          <p:nvPr>
            <p:ph idx="1"/>
          </p:nvPr>
        </p:nvSpPr>
        <p:spPr/>
        <p:txBody>
          <a:bodyPr>
            <a:normAutofit/>
          </a:bodyPr>
          <a:lstStyle/>
          <a:p>
            <a:pPr marL="0" indent="0">
              <a:buNone/>
            </a:pPr>
            <a:r>
              <a:rPr lang="en-GB" sz="3600" dirty="0"/>
              <a:t>We have all adapted the way we teach and give feedback.</a:t>
            </a:r>
          </a:p>
          <a:p>
            <a:pPr marL="0" indent="0">
              <a:buNone/>
            </a:pPr>
            <a:endParaRPr lang="en-GB" sz="3600" dirty="0"/>
          </a:p>
          <a:p>
            <a:pPr marL="0" indent="0">
              <a:buNone/>
            </a:pPr>
            <a:r>
              <a:rPr lang="en-GB" sz="3600" dirty="0"/>
              <a:t>What are we going to keep when the children return to school?</a:t>
            </a:r>
          </a:p>
          <a:p>
            <a:pPr marL="0" indent="0">
              <a:buNone/>
            </a:pPr>
            <a:endParaRPr lang="en-GB" sz="3600" dirty="0"/>
          </a:p>
          <a:p>
            <a:pPr marL="0" indent="0">
              <a:buNone/>
            </a:pPr>
            <a:r>
              <a:rPr lang="en-GB" sz="3600" dirty="0"/>
              <a:t>How will our practice be different going forward?</a:t>
            </a:r>
          </a:p>
        </p:txBody>
      </p:sp>
      <p:pic>
        <p:nvPicPr>
          <p:cNvPr id="4" name="Picture 3"/>
          <p:cNvPicPr>
            <a:picLocks noChangeAspect="1"/>
          </p:cNvPicPr>
          <p:nvPr/>
        </p:nvPicPr>
        <p:blipFill>
          <a:blip r:embed="rId2"/>
          <a:stretch>
            <a:fillRect/>
          </a:stretch>
        </p:blipFill>
        <p:spPr>
          <a:xfrm>
            <a:off x="10061330" y="492370"/>
            <a:ext cx="1554773" cy="1554773"/>
          </a:xfrm>
          <a:prstGeom prst="rect">
            <a:avLst/>
          </a:prstGeom>
        </p:spPr>
      </p:pic>
      <p:pic>
        <p:nvPicPr>
          <p:cNvPr id="5" name="Picture 4"/>
          <p:cNvPicPr>
            <a:picLocks noChangeAspect="1"/>
          </p:cNvPicPr>
          <p:nvPr/>
        </p:nvPicPr>
        <p:blipFill>
          <a:blip r:embed="rId3"/>
          <a:stretch>
            <a:fillRect/>
          </a:stretch>
        </p:blipFill>
        <p:spPr>
          <a:xfrm>
            <a:off x="10838716" y="5514603"/>
            <a:ext cx="1121761" cy="1121761"/>
          </a:xfrm>
          <a:prstGeom prst="rect">
            <a:avLst/>
          </a:prstGeom>
        </p:spPr>
      </p:pic>
    </p:spTree>
    <p:extLst>
      <p:ext uri="{BB962C8B-B14F-4D97-AF65-F5344CB8AC3E}">
        <p14:creationId xmlns:p14="http://schemas.microsoft.com/office/powerpoint/2010/main" val="297140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72E0-5FBA-43B2-878F-FF3297AE1CD3}"/>
              </a:ext>
            </a:extLst>
          </p:cNvPr>
          <p:cNvSpPr>
            <a:spLocks noGrp="1"/>
          </p:cNvSpPr>
          <p:nvPr>
            <p:ph type="title"/>
          </p:nvPr>
        </p:nvSpPr>
        <p:spPr>
          <a:solidFill>
            <a:schemeClr val="bg1">
              <a:lumMod val="95000"/>
            </a:schemeClr>
          </a:solidFill>
        </p:spPr>
        <p:txBody>
          <a:bodyPr>
            <a:normAutofit/>
          </a:bodyPr>
          <a:lstStyle/>
          <a:p>
            <a:r>
              <a:rPr lang="en-GB" sz="6000" b="1" dirty="0">
                <a:latin typeface="modernera-regular"/>
              </a:rPr>
              <a:t>Pre-lockdown feedback</a:t>
            </a:r>
          </a:p>
        </p:txBody>
      </p:sp>
      <p:sp>
        <p:nvSpPr>
          <p:cNvPr id="3" name="Content Placeholder 2">
            <a:extLst>
              <a:ext uri="{FF2B5EF4-FFF2-40B4-BE49-F238E27FC236}">
                <a16:creationId xmlns:a16="http://schemas.microsoft.com/office/drawing/2014/main" id="{ED0C712A-16B0-412D-A7DD-D0136DFF0ADA}"/>
              </a:ext>
            </a:extLst>
          </p:cNvPr>
          <p:cNvSpPr>
            <a:spLocks noGrp="1"/>
          </p:cNvSpPr>
          <p:nvPr>
            <p:ph idx="1"/>
          </p:nvPr>
        </p:nvSpPr>
        <p:spPr/>
        <p:txBody>
          <a:bodyPr/>
          <a:lstStyle/>
          <a:p>
            <a:pPr marL="0" indent="0" algn="l">
              <a:buNone/>
            </a:pPr>
            <a:endParaRPr lang="en-GB" sz="4800" i="0" dirty="0">
              <a:solidFill>
                <a:srgbClr val="13263F"/>
              </a:solidFill>
              <a:effectLst/>
              <a:latin typeface="modernera-regular"/>
            </a:endParaRPr>
          </a:p>
          <a:p>
            <a:pPr algn="l">
              <a:buFont typeface="Arial" panose="020B0604020202020204" pitchFamily="34" charset="0"/>
              <a:buChar char="•"/>
            </a:pPr>
            <a:r>
              <a:rPr lang="en-GB" sz="4800" i="0" dirty="0">
                <a:solidFill>
                  <a:srgbClr val="13263F"/>
                </a:solidFill>
                <a:effectLst/>
                <a:latin typeface="modernera-regular"/>
              </a:rPr>
              <a:t> 1-to-1 feedback at a pupil’s desk </a:t>
            </a:r>
          </a:p>
          <a:p>
            <a:pPr algn="l">
              <a:buFont typeface="Arial" panose="020B0604020202020204" pitchFamily="34" charset="0"/>
              <a:buChar char="•"/>
            </a:pPr>
            <a:r>
              <a:rPr lang="en-GB" sz="4800" i="0" dirty="0">
                <a:solidFill>
                  <a:srgbClr val="13263F"/>
                </a:solidFill>
                <a:effectLst/>
                <a:latin typeface="modernera-regular"/>
              </a:rPr>
              <a:t> Individual written feedback</a:t>
            </a:r>
          </a:p>
          <a:p>
            <a:r>
              <a:rPr lang="en-GB" sz="4800" i="0" dirty="0">
                <a:solidFill>
                  <a:srgbClr val="13263F"/>
                </a:solidFill>
                <a:effectLst/>
                <a:latin typeface="modernera-regular"/>
              </a:rPr>
              <a:t> Whole-class verbal feedback</a:t>
            </a:r>
            <a:r>
              <a:rPr lang="en-GB" sz="5400" i="0" dirty="0">
                <a:solidFill>
                  <a:srgbClr val="13263F"/>
                </a:solidFill>
                <a:effectLst/>
                <a:latin typeface="modernera-regular"/>
              </a:rPr>
              <a:t> </a:t>
            </a:r>
          </a:p>
          <a:p>
            <a:pPr algn="l">
              <a:buFont typeface="Arial" panose="020B0604020202020204" pitchFamily="34" charset="0"/>
              <a:buChar char="•"/>
            </a:pPr>
            <a:endParaRPr lang="en-GB" sz="5400" i="0" dirty="0">
              <a:solidFill>
                <a:srgbClr val="13263F"/>
              </a:solidFill>
              <a:effectLst/>
              <a:latin typeface="modernera-regular"/>
            </a:endParaRPr>
          </a:p>
          <a:p>
            <a:pPr marL="0" indent="0">
              <a:buNone/>
            </a:pPr>
            <a:endParaRPr lang="en-GB" dirty="0"/>
          </a:p>
        </p:txBody>
      </p:sp>
      <p:pic>
        <p:nvPicPr>
          <p:cNvPr id="4" name="Picture 3">
            <a:extLst>
              <a:ext uri="{FF2B5EF4-FFF2-40B4-BE49-F238E27FC236}">
                <a16:creationId xmlns:a16="http://schemas.microsoft.com/office/drawing/2014/main" id="{BD7E5335-6098-48EC-94F7-C4E37BCCDDB0}"/>
              </a:ext>
            </a:extLst>
          </p:cNvPr>
          <p:cNvPicPr>
            <a:picLocks noChangeAspect="1"/>
          </p:cNvPicPr>
          <p:nvPr/>
        </p:nvPicPr>
        <p:blipFill>
          <a:blip r:embed="rId3"/>
          <a:stretch>
            <a:fillRect/>
          </a:stretch>
        </p:blipFill>
        <p:spPr>
          <a:xfrm>
            <a:off x="10601325" y="5295900"/>
            <a:ext cx="1362074" cy="1362074"/>
          </a:xfrm>
          <a:prstGeom prst="rect">
            <a:avLst/>
          </a:prstGeom>
        </p:spPr>
      </p:pic>
    </p:spTree>
    <p:extLst>
      <p:ext uri="{BB962C8B-B14F-4D97-AF65-F5344CB8AC3E}">
        <p14:creationId xmlns:p14="http://schemas.microsoft.com/office/powerpoint/2010/main" val="32061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5C65-7F4F-4A46-A965-88D2C25404E1}"/>
              </a:ext>
            </a:extLst>
          </p:cNvPr>
          <p:cNvSpPr>
            <a:spLocks noGrp="1"/>
          </p:cNvSpPr>
          <p:nvPr>
            <p:ph type="title"/>
          </p:nvPr>
        </p:nvSpPr>
        <p:spPr>
          <a:xfrm>
            <a:off x="1096992" y="2030023"/>
            <a:ext cx="10515600" cy="2792143"/>
          </a:xfrm>
          <a:solidFill>
            <a:schemeClr val="bg1">
              <a:lumMod val="95000"/>
            </a:schemeClr>
          </a:solidFill>
          <a:ln w="12700">
            <a:solidFill>
              <a:schemeClr val="tx1"/>
            </a:solidFill>
          </a:ln>
        </p:spPr>
        <p:txBody>
          <a:bodyPr>
            <a:normAutofit/>
          </a:bodyPr>
          <a:lstStyle/>
          <a:p>
            <a:pPr algn="ctr"/>
            <a:r>
              <a:rPr lang="en-GB" sz="5400" b="1" dirty="0"/>
              <a:t>How are we going to keep children engaged and feeling part of a learning community?</a:t>
            </a:r>
          </a:p>
        </p:txBody>
      </p:sp>
    </p:spTree>
    <p:extLst>
      <p:ext uri="{BB962C8B-B14F-4D97-AF65-F5344CB8AC3E}">
        <p14:creationId xmlns:p14="http://schemas.microsoft.com/office/powerpoint/2010/main" val="299498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C070-C4D8-4DE0-A0C9-03A2F68B9567}"/>
              </a:ext>
            </a:extLst>
          </p:cNvPr>
          <p:cNvSpPr>
            <a:spLocks noGrp="1"/>
          </p:cNvSpPr>
          <p:nvPr>
            <p:ph type="title"/>
          </p:nvPr>
        </p:nvSpPr>
        <p:spPr>
          <a:solidFill>
            <a:schemeClr val="bg1">
              <a:lumMod val="95000"/>
            </a:schemeClr>
          </a:solidFill>
          <a:ln w="9525">
            <a:solidFill>
              <a:schemeClr val="tx1"/>
            </a:solidFill>
          </a:ln>
        </p:spPr>
        <p:txBody>
          <a:bodyPr>
            <a:normAutofit fontScale="90000"/>
          </a:bodyPr>
          <a:lstStyle/>
          <a:p>
            <a:r>
              <a:rPr lang="en-GB" sz="4000" b="1" dirty="0"/>
              <a:t>Twitter</a:t>
            </a:r>
            <a:r>
              <a:rPr lang="en-GB" sz="3100" dirty="0"/>
              <a:t> - Teachers and parents upload work on to Twitter and this serves as a celebration of good work as well as providing models for others.</a:t>
            </a:r>
            <a:endParaRPr lang="en-GB" dirty="0"/>
          </a:p>
        </p:txBody>
      </p:sp>
      <p:pic>
        <p:nvPicPr>
          <p:cNvPr id="7" name="Content Placeholder 6">
            <a:extLst>
              <a:ext uri="{FF2B5EF4-FFF2-40B4-BE49-F238E27FC236}">
                <a16:creationId xmlns:a16="http://schemas.microsoft.com/office/drawing/2014/main" id="{2406E86B-514B-4198-BA15-4B1896E801EC}"/>
              </a:ext>
            </a:extLst>
          </p:cNvPr>
          <p:cNvPicPr>
            <a:picLocks noGrp="1" noChangeAspect="1"/>
          </p:cNvPicPr>
          <p:nvPr>
            <p:ph idx="1"/>
          </p:nvPr>
        </p:nvPicPr>
        <p:blipFill>
          <a:blip r:embed="rId2"/>
          <a:stretch>
            <a:fillRect/>
          </a:stretch>
        </p:blipFill>
        <p:spPr>
          <a:xfrm rot="918937">
            <a:off x="6837901" y="2015691"/>
            <a:ext cx="304593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0D2D734-C959-4E42-9B99-D13D6DF918B8}"/>
              </a:ext>
            </a:extLst>
          </p:cNvPr>
          <p:cNvPicPr>
            <a:picLocks noChangeAspect="1"/>
          </p:cNvPicPr>
          <p:nvPr/>
        </p:nvPicPr>
        <p:blipFill>
          <a:blip r:embed="rId3"/>
          <a:stretch>
            <a:fillRect/>
          </a:stretch>
        </p:blipFill>
        <p:spPr>
          <a:xfrm rot="20796165">
            <a:off x="1848747" y="1955785"/>
            <a:ext cx="2799330" cy="4351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B5F5F3F-5D58-4F53-BF92-A17E99860DB7}"/>
              </a:ext>
            </a:extLst>
          </p:cNvPr>
          <p:cNvPicPr>
            <a:picLocks noChangeAspect="1"/>
          </p:cNvPicPr>
          <p:nvPr/>
        </p:nvPicPr>
        <p:blipFill>
          <a:blip r:embed="rId4"/>
          <a:stretch>
            <a:fillRect/>
          </a:stretch>
        </p:blipFill>
        <p:spPr>
          <a:xfrm>
            <a:off x="10760522" y="5476875"/>
            <a:ext cx="1155252" cy="1155252"/>
          </a:xfrm>
          <a:prstGeom prst="rect">
            <a:avLst/>
          </a:prstGeom>
        </p:spPr>
      </p:pic>
    </p:spTree>
    <p:extLst>
      <p:ext uri="{BB962C8B-B14F-4D97-AF65-F5344CB8AC3E}">
        <p14:creationId xmlns:p14="http://schemas.microsoft.com/office/powerpoint/2010/main" val="290930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A94F-3A34-4347-972C-EC208C374D5D}"/>
              </a:ext>
            </a:extLst>
          </p:cNvPr>
          <p:cNvSpPr>
            <a:spLocks noGrp="1"/>
          </p:cNvSpPr>
          <p:nvPr>
            <p:ph type="title"/>
          </p:nvPr>
        </p:nvSpPr>
        <p:spPr/>
        <p:txBody>
          <a:bodyPr>
            <a:normAutofit fontScale="90000"/>
          </a:bodyPr>
          <a:lstStyle/>
          <a:p>
            <a:br>
              <a:rPr lang="en-GB" dirty="0"/>
            </a:br>
            <a:r>
              <a:rPr lang="en-GB" dirty="0"/>
              <a:t>Work of the Week</a:t>
            </a:r>
            <a:br>
              <a:rPr lang="en-GB" dirty="0"/>
            </a:br>
            <a:r>
              <a:rPr lang="en-GB" sz="3600" dirty="0"/>
              <a:t>Teachers share good work during Celebration Assemblies</a:t>
            </a:r>
            <a:br>
              <a:rPr lang="en-GB" dirty="0"/>
            </a:br>
            <a:endParaRPr lang="en-GB" dirty="0"/>
          </a:p>
        </p:txBody>
      </p:sp>
      <p:pic>
        <p:nvPicPr>
          <p:cNvPr id="6" name="Content Placeholder 5">
            <a:extLst>
              <a:ext uri="{FF2B5EF4-FFF2-40B4-BE49-F238E27FC236}">
                <a16:creationId xmlns:a16="http://schemas.microsoft.com/office/drawing/2014/main" id="{E9DCB813-9B77-4940-B08F-7B738BA86F42}"/>
              </a:ext>
            </a:extLst>
          </p:cNvPr>
          <p:cNvPicPr>
            <a:picLocks noGrp="1" noChangeAspect="1"/>
          </p:cNvPicPr>
          <p:nvPr>
            <p:ph idx="1"/>
          </p:nvPr>
        </p:nvPicPr>
        <p:blipFill>
          <a:blip r:embed="rId2"/>
          <a:stretch>
            <a:fillRect/>
          </a:stretch>
        </p:blipFill>
        <p:spPr>
          <a:xfrm>
            <a:off x="1465468" y="1690688"/>
            <a:ext cx="8722328" cy="4351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BCC6EB8-029A-4034-9DD5-26001ACCDB4E}"/>
              </a:ext>
            </a:extLst>
          </p:cNvPr>
          <p:cNvPicPr>
            <a:picLocks noChangeAspect="1"/>
          </p:cNvPicPr>
          <p:nvPr/>
        </p:nvPicPr>
        <p:blipFill>
          <a:blip r:embed="rId3"/>
          <a:stretch>
            <a:fillRect/>
          </a:stretch>
        </p:blipFill>
        <p:spPr>
          <a:xfrm>
            <a:off x="10726532" y="5397500"/>
            <a:ext cx="1095375" cy="1095375"/>
          </a:xfrm>
          <a:prstGeom prst="rect">
            <a:avLst/>
          </a:prstGeom>
        </p:spPr>
      </p:pic>
    </p:spTree>
    <p:extLst>
      <p:ext uri="{BB962C8B-B14F-4D97-AF65-F5344CB8AC3E}">
        <p14:creationId xmlns:p14="http://schemas.microsoft.com/office/powerpoint/2010/main" val="339350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189A-D845-4BFA-AE24-DBA6A37C4BD5}"/>
              </a:ext>
            </a:extLst>
          </p:cNvPr>
          <p:cNvSpPr>
            <a:spLocks noGrp="1"/>
          </p:cNvSpPr>
          <p:nvPr>
            <p:ph type="title"/>
          </p:nvPr>
        </p:nvSpPr>
        <p:spPr>
          <a:xfrm>
            <a:off x="423949" y="365125"/>
            <a:ext cx="10929851" cy="1325563"/>
          </a:xfrm>
          <a:solidFill>
            <a:schemeClr val="bg1">
              <a:lumMod val="95000"/>
            </a:schemeClr>
          </a:solidFill>
        </p:spPr>
        <p:txBody>
          <a:bodyPr/>
          <a:lstStyle/>
          <a:p>
            <a:r>
              <a:rPr lang="en-GB" dirty="0"/>
              <a:t>Merit Certificates are awarded and posted out</a:t>
            </a:r>
          </a:p>
        </p:txBody>
      </p:sp>
      <p:pic>
        <p:nvPicPr>
          <p:cNvPr id="4" name="Content Placeholder 3">
            <a:extLst>
              <a:ext uri="{FF2B5EF4-FFF2-40B4-BE49-F238E27FC236}">
                <a16:creationId xmlns:a16="http://schemas.microsoft.com/office/drawing/2014/main" id="{E4D57881-18DF-4F09-8391-0E0963755515}"/>
              </a:ext>
            </a:extLst>
          </p:cNvPr>
          <p:cNvPicPr>
            <a:picLocks noGrp="1" noChangeAspect="1"/>
          </p:cNvPicPr>
          <p:nvPr>
            <p:ph idx="1"/>
          </p:nvPr>
        </p:nvPicPr>
        <p:blipFill>
          <a:blip r:embed="rId2"/>
          <a:stretch>
            <a:fillRect/>
          </a:stretch>
        </p:blipFill>
        <p:spPr>
          <a:xfrm>
            <a:off x="10843815" y="5472906"/>
            <a:ext cx="1019969" cy="1019969"/>
          </a:xfrm>
          <a:prstGeom prst="rect">
            <a:avLst/>
          </a:prstGeom>
        </p:spPr>
      </p:pic>
      <p:pic>
        <p:nvPicPr>
          <p:cNvPr id="3" name="Picture 2"/>
          <p:cNvPicPr>
            <a:picLocks noChangeAspect="1"/>
          </p:cNvPicPr>
          <p:nvPr/>
        </p:nvPicPr>
        <p:blipFill>
          <a:blip r:embed="rId3"/>
          <a:stretch>
            <a:fillRect/>
          </a:stretch>
        </p:blipFill>
        <p:spPr>
          <a:xfrm>
            <a:off x="1762296" y="1519268"/>
            <a:ext cx="8334721" cy="4973607"/>
          </a:xfrm>
          <a:prstGeom prst="rect">
            <a:avLst/>
          </a:prstGeom>
        </p:spPr>
      </p:pic>
    </p:spTree>
    <p:extLst>
      <p:ext uri="{BB962C8B-B14F-4D97-AF65-F5344CB8AC3E}">
        <p14:creationId xmlns:p14="http://schemas.microsoft.com/office/powerpoint/2010/main" val="17581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6EAE-50C4-4E75-ADE9-1441E2755CF8}"/>
              </a:ext>
            </a:extLst>
          </p:cNvPr>
          <p:cNvSpPr>
            <a:spLocks noGrp="1"/>
          </p:cNvSpPr>
          <p:nvPr>
            <p:ph type="title"/>
          </p:nvPr>
        </p:nvSpPr>
        <p:spPr>
          <a:xfrm>
            <a:off x="1080796" y="1755386"/>
            <a:ext cx="10515600" cy="2938792"/>
          </a:xfrm>
          <a:solidFill>
            <a:schemeClr val="bg1">
              <a:lumMod val="95000"/>
            </a:schemeClr>
          </a:solidFill>
          <a:ln>
            <a:solidFill>
              <a:schemeClr val="tx1"/>
            </a:solidFill>
          </a:ln>
        </p:spPr>
        <p:txBody>
          <a:bodyPr>
            <a:normAutofit/>
          </a:bodyPr>
          <a:lstStyle/>
          <a:p>
            <a:pPr algn="ctr"/>
            <a:r>
              <a:rPr lang="en-GB" sz="5400" b="1" dirty="0"/>
              <a:t>Responding to work completed remotely – how can we ensure effective feedback??</a:t>
            </a:r>
          </a:p>
        </p:txBody>
      </p:sp>
      <p:pic>
        <p:nvPicPr>
          <p:cNvPr id="3" name="Picture 2"/>
          <p:cNvPicPr>
            <a:picLocks noChangeAspect="1"/>
          </p:cNvPicPr>
          <p:nvPr/>
        </p:nvPicPr>
        <p:blipFill>
          <a:blip r:embed="rId2"/>
          <a:stretch>
            <a:fillRect/>
          </a:stretch>
        </p:blipFill>
        <p:spPr>
          <a:xfrm>
            <a:off x="10916011" y="5567357"/>
            <a:ext cx="1121761" cy="1121761"/>
          </a:xfrm>
          <a:prstGeom prst="rect">
            <a:avLst/>
          </a:prstGeom>
        </p:spPr>
      </p:pic>
    </p:spTree>
    <p:extLst>
      <p:ext uri="{BB962C8B-B14F-4D97-AF65-F5344CB8AC3E}">
        <p14:creationId xmlns:p14="http://schemas.microsoft.com/office/powerpoint/2010/main" val="247885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80EB6-77A8-40DF-84C5-4C13FFF54F5F}"/>
              </a:ext>
            </a:extLst>
          </p:cNvPr>
          <p:cNvSpPr>
            <a:spLocks noGrp="1"/>
          </p:cNvSpPr>
          <p:nvPr>
            <p:ph idx="1"/>
          </p:nvPr>
        </p:nvSpPr>
        <p:spPr>
          <a:xfrm>
            <a:off x="838200" y="752475"/>
            <a:ext cx="10515600" cy="5424488"/>
          </a:xfrm>
          <a:solidFill>
            <a:schemeClr val="bg1">
              <a:lumMod val="95000"/>
            </a:schemeClr>
          </a:solidFill>
          <a:ln>
            <a:solidFill>
              <a:schemeClr val="tx1"/>
            </a:solidFill>
          </a:ln>
        </p:spPr>
        <p:txBody>
          <a:bodyPr/>
          <a:lstStyle/>
          <a:p>
            <a:pPr marL="0" indent="0">
              <a:buNone/>
            </a:pPr>
            <a:r>
              <a:rPr lang="en-GB" sz="4400" dirty="0">
                <a:latin typeface="+mn-lt"/>
              </a:rPr>
              <a:t>Emails</a:t>
            </a:r>
          </a:p>
          <a:p>
            <a:pPr marL="0" indent="0">
              <a:buNone/>
            </a:pPr>
            <a:r>
              <a:rPr lang="en-GB" dirty="0"/>
              <a:t>Parents and pupils e-mail work to teachers who respond with brief feedback e-mails celebrating the work and providing one </a:t>
            </a:r>
            <a:r>
              <a:rPr lang="en-GB" dirty="0" err="1"/>
              <a:t>ebi</a:t>
            </a:r>
            <a:r>
              <a:rPr lang="en-GB" dirty="0"/>
              <a:t>.</a:t>
            </a:r>
          </a:p>
          <a:p>
            <a:pPr marL="0" indent="0">
              <a:buNone/>
            </a:pPr>
            <a:endParaRPr lang="en-GB" dirty="0"/>
          </a:p>
          <a:p>
            <a:pPr marL="0" indent="0">
              <a:buNone/>
            </a:pPr>
            <a:r>
              <a:rPr lang="en-GB" sz="4400" dirty="0"/>
              <a:t>Teams</a:t>
            </a:r>
          </a:p>
          <a:p>
            <a:pPr marL="0" indent="0">
              <a:buNone/>
            </a:pPr>
            <a:r>
              <a:rPr lang="en-GB" dirty="0"/>
              <a:t>Children upload work onto Daily Assignments page and individual feedback is given. Where appropriate, children are requested to act on feedback and return edited work.</a:t>
            </a:r>
          </a:p>
          <a:p>
            <a:pPr marL="0" indent="0">
              <a:buNone/>
            </a:pPr>
            <a:r>
              <a:rPr lang="en-GB" dirty="0"/>
              <a:t>We are also using Class Notebook to give feedback to older children.</a:t>
            </a:r>
          </a:p>
        </p:txBody>
      </p:sp>
      <p:pic>
        <p:nvPicPr>
          <p:cNvPr id="4" name="Picture 3">
            <a:extLst>
              <a:ext uri="{FF2B5EF4-FFF2-40B4-BE49-F238E27FC236}">
                <a16:creationId xmlns:a16="http://schemas.microsoft.com/office/drawing/2014/main" id="{274B0E27-80B5-4204-B2ED-E9C055612DA5}"/>
              </a:ext>
            </a:extLst>
          </p:cNvPr>
          <p:cNvPicPr>
            <a:picLocks noChangeAspect="1"/>
          </p:cNvPicPr>
          <p:nvPr/>
        </p:nvPicPr>
        <p:blipFill>
          <a:blip r:embed="rId2"/>
          <a:stretch>
            <a:fillRect/>
          </a:stretch>
        </p:blipFill>
        <p:spPr>
          <a:xfrm>
            <a:off x="10753725" y="5381625"/>
            <a:ext cx="1200150" cy="1200150"/>
          </a:xfrm>
          <a:prstGeom prst="rect">
            <a:avLst/>
          </a:prstGeom>
        </p:spPr>
      </p:pic>
    </p:spTree>
    <p:extLst>
      <p:ext uri="{BB962C8B-B14F-4D97-AF65-F5344CB8AC3E}">
        <p14:creationId xmlns:p14="http://schemas.microsoft.com/office/powerpoint/2010/main" val="38546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FB8AB-506D-404F-9FC0-C180EDC2F962}"/>
              </a:ext>
            </a:extLst>
          </p:cNvPr>
          <p:cNvSpPr>
            <a:spLocks noGrp="1"/>
          </p:cNvSpPr>
          <p:nvPr>
            <p:ph idx="1"/>
          </p:nvPr>
        </p:nvSpPr>
        <p:spPr>
          <a:xfrm>
            <a:off x="838200" y="531845"/>
            <a:ext cx="10515600" cy="5887615"/>
          </a:xfrm>
          <a:solidFill>
            <a:schemeClr val="bg1">
              <a:lumMod val="95000"/>
            </a:schemeClr>
          </a:solidFill>
          <a:ln>
            <a:solidFill>
              <a:schemeClr val="tx1"/>
            </a:solidFill>
          </a:ln>
        </p:spPr>
        <p:txBody>
          <a:bodyPr/>
          <a:lstStyle/>
          <a:p>
            <a:pPr marL="0" indent="0">
              <a:buNone/>
            </a:pPr>
            <a:r>
              <a:rPr lang="en-GB" sz="3200" b="1" dirty="0"/>
              <a:t>Daily Videos</a:t>
            </a:r>
          </a:p>
          <a:p>
            <a:pPr marL="0" indent="0">
              <a:buNone/>
            </a:pPr>
            <a:r>
              <a:rPr lang="en-GB" dirty="0"/>
              <a:t>Each morning teachers use a short video for check-in on Teams during which they will give feedback (instructional and/or motivational) on the previous day’s work.</a:t>
            </a:r>
          </a:p>
          <a:p>
            <a:pPr marL="0" indent="0">
              <a:buNone/>
            </a:pPr>
            <a:endParaRPr lang="en-GB" dirty="0"/>
          </a:p>
          <a:p>
            <a:pPr marL="0" indent="0">
              <a:buNone/>
            </a:pPr>
            <a:endParaRPr lang="en-GB" dirty="0"/>
          </a:p>
          <a:p>
            <a:pPr marL="0" indent="0">
              <a:buNone/>
            </a:pPr>
            <a:r>
              <a:rPr lang="en-GB" b="1" dirty="0"/>
              <a:t>Examples in the chat </a:t>
            </a:r>
          </a:p>
          <a:p>
            <a:pPr marL="0" indent="0">
              <a:buNone/>
            </a:pPr>
            <a:endParaRPr lang="en-GB" b="1" dirty="0"/>
          </a:p>
          <a:p>
            <a:pPr marL="0" indent="0">
              <a:buNone/>
            </a:pPr>
            <a:endParaRPr lang="en-GB" b="1" dirty="0"/>
          </a:p>
          <a:p>
            <a:pPr marL="0" indent="0">
              <a:buNone/>
            </a:pPr>
            <a:r>
              <a:rPr lang="en-GB" b="1" dirty="0"/>
              <a:t>Weekly phone calls</a:t>
            </a:r>
          </a:p>
        </p:txBody>
      </p:sp>
      <p:pic>
        <p:nvPicPr>
          <p:cNvPr id="4" name="Picture 3">
            <a:extLst>
              <a:ext uri="{FF2B5EF4-FFF2-40B4-BE49-F238E27FC236}">
                <a16:creationId xmlns:a16="http://schemas.microsoft.com/office/drawing/2014/main" id="{0A35B56A-620F-476A-959A-43139ACE592F}"/>
              </a:ext>
            </a:extLst>
          </p:cNvPr>
          <p:cNvPicPr>
            <a:picLocks noChangeAspect="1"/>
          </p:cNvPicPr>
          <p:nvPr/>
        </p:nvPicPr>
        <p:blipFill>
          <a:blip r:embed="rId2"/>
          <a:stretch>
            <a:fillRect/>
          </a:stretch>
        </p:blipFill>
        <p:spPr>
          <a:xfrm>
            <a:off x="10620375" y="5368925"/>
            <a:ext cx="1276350" cy="1276350"/>
          </a:xfrm>
          <a:prstGeom prst="rect">
            <a:avLst/>
          </a:prstGeom>
        </p:spPr>
      </p:pic>
      <p:pic>
        <p:nvPicPr>
          <p:cNvPr id="5" name="Picture 4"/>
          <p:cNvPicPr>
            <a:picLocks noChangeAspect="1"/>
          </p:cNvPicPr>
          <p:nvPr/>
        </p:nvPicPr>
        <p:blipFill rotWithShape="1">
          <a:blip r:embed="rId3"/>
          <a:srcRect b="4265"/>
          <a:stretch/>
        </p:blipFill>
        <p:spPr>
          <a:xfrm>
            <a:off x="4773289" y="2341984"/>
            <a:ext cx="5770303" cy="3769567"/>
          </a:xfrm>
          <a:prstGeom prst="rect">
            <a:avLst/>
          </a:prstGeom>
          <a:ln>
            <a:solidFill>
              <a:schemeClr val="tx1"/>
            </a:solidFill>
          </a:ln>
        </p:spPr>
      </p:pic>
    </p:spTree>
    <p:extLst>
      <p:ext uri="{BB962C8B-B14F-4D97-AF65-F5344CB8AC3E}">
        <p14:creationId xmlns:p14="http://schemas.microsoft.com/office/powerpoint/2010/main" val="189082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544</TotalTime>
  <Words>729</Words>
  <Application>Microsoft Office PowerPoint</Application>
  <PresentationFormat>Widescreen</PresentationFormat>
  <Paragraphs>74</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modernera-regular</vt:lpstr>
      <vt:lpstr>Office Theme</vt:lpstr>
      <vt:lpstr>Feedback</vt:lpstr>
      <vt:lpstr>Pre-lockdown feedback</vt:lpstr>
      <vt:lpstr>How are we going to keep children engaged and feeling part of a learning community?</vt:lpstr>
      <vt:lpstr>Twitter - Teachers and parents upload work on to Twitter and this serves as a celebration of good work as well as providing models for others.</vt:lpstr>
      <vt:lpstr> Work of the Week Teachers share good work during Celebration Assemblies </vt:lpstr>
      <vt:lpstr>Merit Certificates are awarded and posted out</vt:lpstr>
      <vt:lpstr>Responding to work completed remotely – how can we ensure effective feedback??</vt:lpstr>
      <vt:lpstr>PowerPoint Presentation</vt:lpstr>
      <vt:lpstr>PowerPoint Presentation</vt:lpstr>
      <vt:lpstr>PowerPoint Presentation</vt:lpstr>
      <vt:lpstr>Teams Quiz</vt:lpstr>
      <vt:lpstr>Frontloading – how to build  feedback into lessons</vt:lpstr>
      <vt:lpstr>Plan in advance where you are giving feedback</vt:lpstr>
      <vt:lpstr>Top Tips</vt:lpstr>
      <vt:lpstr>PowerPoint Presentation</vt:lpstr>
      <vt:lpstr>Metacognition</vt:lpstr>
      <vt:lpstr>Finally…</vt:lpstr>
      <vt:lpstr>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dc:title>
  <dc:creator>M McDonnell</dc:creator>
  <cp:lastModifiedBy>Sophie Murdoch</cp:lastModifiedBy>
  <cp:revision>36</cp:revision>
  <dcterms:created xsi:type="dcterms:W3CDTF">2021-02-01T19:56:25Z</dcterms:created>
  <dcterms:modified xsi:type="dcterms:W3CDTF">2021-02-03T17:13:59Z</dcterms:modified>
</cp:coreProperties>
</file>